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71"/>
  </p:notesMasterIdLst>
  <p:handoutMasterIdLst>
    <p:handoutMasterId r:id="rId72"/>
  </p:handoutMasterIdLst>
  <p:sldIdLst>
    <p:sldId id="328" r:id="rId2"/>
    <p:sldId id="408" r:id="rId3"/>
    <p:sldId id="409" r:id="rId4"/>
    <p:sldId id="326" r:id="rId5"/>
    <p:sldId id="531" r:id="rId6"/>
    <p:sldId id="532" r:id="rId7"/>
    <p:sldId id="533" r:id="rId8"/>
    <p:sldId id="534" r:id="rId9"/>
    <p:sldId id="535" r:id="rId10"/>
    <p:sldId id="536" r:id="rId11"/>
    <p:sldId id="537" r:id="rId12"/>
    <p:sldId id="538" r:id="rId13"/>
    <p:sldId id="539" r:id="rId14"/>
    <p:sldId id="541" r:id="rId15"/>
    <p:sldId id="540" r:id="rId16"/>
    <p:sldId id="478" r:id="rId17"/>
    <p:sldId id="542" r:id="rId18"/>
    <p:sldId id="543" r:id="rId19"/>
    <p:sldId id="544" r:id="rId20"/>
    <p:sldId id="545" r:id="rId21"/>
    <p:sldId id="546" r:id="rId22"/>
    <p:sldId id="547" r:id="rId23"/>
    <p:sldId id="438" r:id="rId24"/>
    <p:sldId id="548" r:id="rId25"/>
    <p:sldId id="549" r:id="rId26"/>
    <p:sldId id="550" r:id="rId27"/>
    <p:sldId id="551" r:id="rId28"/>
    <p:sldId id="552" r:id="rId29"/>
    <p:sldId id="553" r:id="rId30"/>
    <p:sldId id="554" r:id="rId31"/>
    <p:sldId id="555" r:id="rId32"/>
    <p:sldId id="556" r:id="rId33"/>
    <p:sldId id="557" r:id="rId34"/>
    <p:sldId id="558" r:id="rId35"/>
    <p:sldId id="559" r:id="rId36"/>
    <p:sldId id="560" r:id="rId37"/>
    <p:sldId id="561" r:id="rId38"/>
    <p:sldId id="562" r:id="rId39"/>
    <p:sldId id="563" r:id="rId40"/>
    <p:sldId id="564" r:id="rId41"/>
    <p:sldId id="565" r:id="rId42"/>
    <p:sldId id="566" r:id="rId43"/>
    <p:sldId id="567" r:id="rId44"/>
    <p:sldId id="568" r:id="rId45"/>
    <p:sldId id="569" r:id="rId46"/>
    <p:sldId id="570" r:id="rId47"/>
    <p:sldId id="571" r:id="rId48"/>
    <p:sldId id="572" r:id="rId49"/>
    <p:sldId id="573" r:id="rId50"/>
    <p:sldId id="574" r:id="rId51"/>
    <p:sldId id="459" r:id="rId52"/>
    <p:sldId id="575" r:id="rId53"/>
    <p:sldId id="576" r:id="rId54"/>
    <p:sldId id="577" r:id="rId55"/>
    <p:sldId id="578" r:id="rId56"/>
    <p:sldId id="579" r:id="rId57"/>
    <p:sldId id="581" r:id="rId58"/>
    <p:sldId id="580" r:id="rId59"/>
    <p:sldId id="582" r:id="rId60"/>
    <p:sldId id="583" r:id="rId61"/>
    <p:sldId id="584" r:id="rId62"/>
    <p:sldId id="586" r:id="rId63"/>
    <p:sldId id="585" r:id="rId64"/>
    <p:sldId id="588" r:id="rId65"/>
    <p:sldId id="587" r:id="rId66"/>
    <p:sldId id="589" r:id="rId67"/>
    <p:sldId id="590" r:id="rId68"/>
    <p:sldId id="591" r:id="rId69"/>
    <p:sldId id="258" r:id="rId7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4660"/>
  </p:normalViewPr>
  <p:slideViewPr>
    <p:cSldViewPr>
      <p:cViewPr varScale="1">
        <p:scale>
          <a:sx n="106" d="100"/>
          <a:sy n="106" d="100"/>
        </p:scale>
        <p:origin x="172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2016-01-15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2016-01-15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3" cstate="print"/>
          <a:srcRect l="22947" t="1217" r="-59" b="27082"/>
          <a:stretch/>
        </p:blipFill>
        <p:spPr>
          <a:xfrm>
            <a:off x="745370" y="2564360"/>
            <a:ext cx="2009570" cy="2405357"/>
          </a:xfrm>
          <a:prstGeom prst="rect">
            <a:avLst/>
          </a:prstGeom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/>
          <a:srcRect t="73623" r="21026" b="11361"/>
          <a:stretch/>
        </p:blipFill>
        <p:spPr>
          <a:xfrm>
            <a:off x="431540" y="5274205"/>
            <a:ext cx="2572618" cy="629678"/>
          </a:xfrm>
          <a:prstGeom prst="rect">
            <a:avLst/>
          </a:prstGeom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3" cstate="print"/>
          <a:srcRect l="3803" t="88145" r="31938" b="7753"/>
          <a:stretch/>
        </p:blipFill>
        <p:spPr>
          <a:xfrm>
            <a:off x="443766" y="5104340"/>
            <a:ext cx="2475275" cy="20337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8" cstate="print"/>
          <a:srcRect t="73623"/>
          <a:stretch/>
        </p:blipFill>
        <p:spPr>
          <a:xfrm>
            <a:off x="2400300" y="4284095"/>
            <a:ext cx="3852000" cy="1307922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204359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093682"/>
            <a:ext cx="900000" cy="1149891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/69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/69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ko-KR" sz="1600" b="1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IT CookBook, C# </a:t>
            </a:r>
            <a:r>
              <a:rPr lang="ko-KR" altLang="en-US" sz="1600" b="1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프로그래밍</a:t>
            </a:r>
            <a:endParaRPr lang="en-US" altLang="ko-KR" sz="1600" b="1" smtClean="0">
              <a:solidFill>
                <a:srgbClr val="1F497D">
                  <a:lumMod val="60000"/>
                  <a:lumOff val="4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본 강의교안의 </a:t>
            </a:r>
            <a:r>
              <a:rPr lang="ko-KR" altLang="en-US" sz="1400" spc="-100" smtClean="0">
                <a:solidFill>
                  <a:prstClr val="black"/>
                </a:solidFill>
              </a:rPr>
              <a:t>저작권은 </a:t>
            </a:r>
            <a:r>
              <a:rPr lang="ko-KR" altLang="en-US" sz="1400" b="1" spc="-100" smtClean="0">
                <a:solidFill>
                  <a:prstClr val="black"/>
                </a:solidFill>
              </a:rPr>
              <a:t>윤인성</a:t>
            </a:r>
            <a:r>
              <a:rPr lang="ko-KR" altLang="en-US" sz="1400" spc="-100" smtClean="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㈜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 </a:t>
            </a:r>
            <a:endParaRPr lang="ko-KR" altLang="en-US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/69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mtClean="0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/69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2016-01-15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78" r:id="rId2"/>
    <p:sldLayoutId id="2147483696" r:id="rId3"/>
    <p:sldLayoutId id="2147483692" r:id="rId4"/>
    <p:sldLayoutId id="2147483681" r:id="rId5"/>
    <p:sldLayoutId id="2147483684" r:id="rId6"/>
    <p:sldLayoutId id="2147483711" r:id="rId7"/>
    <p:sldLayoutId id="2147483714" r:id="rId8"/>
    <p:sldLayoutId id="2147483712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4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eg"/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e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1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eg"/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e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eg"/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7.jpeg"/><Relationship Id="rId4" Type="http://schemas.openxmlformats.org/officeDocument/2006/relationships/image" Target="../media/image96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jpeg"/><Relationship Id="rId2" Type="http://schemas.openxmlformats.org/officeDocument/2006/relationships/image" Target="../media/image98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jpe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4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jpeg"/><Relationship Id="rId2" Type="http://schemas.openxmlformats.org/officeDocument/2006/relationships/image" Target="../media/image10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jpeg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11.jpe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jpe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jpe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jpeg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jpeg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jpe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jpe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jpe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jpe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jpe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jpe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부모의 모든 멤버 </a:t>
            </a:r>
            <a:r>
              <a:rPr lang="en-US" altLang="ko-KR" dirty="0" smtClean="0"/>
              <a:t>public</a:t>
            </a:r>
            <a:r>
              <a:rPr lang="ko-KR" altLang="en-US" dirty="0" smtClean="0"/>
              <a:t>이므로 </a:t>
            </a:r>
            <a:r>
              <a:rPr lang="en-US" altLang="ko-KR" dirty="0" smtClean="0"/>
              <a:t>Dog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</a:t>
            </a:r>
            <a:r>
              <a:rPr lang="ko-KR" altLang="en-US" smtClean="0"/>
              <a:t>만들면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해당 인스턴스에서 </a:t>
            </a:r>
            <a:r>
              <a:rPr lang="ko-KR" altLang="en-US" dirty="0" smtClean="0"/>
              <a:t>자신의 멤버는 물론 부모의 멤버에 모두 접근 가능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  <p:pic>
        <p:nvPicPr>
          <p:cNvPr id="8" name="그림 7" descr="7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5004175"/>
            <a:ext cx="3505200" cy="285750"/>
          </a:xfrm>
          <a:prstGeom prst="rect">
            <a:avLst/>
          </a:prstGeom>
        </p:spPr>
      </p:pic>
      <p:pic>
        <p:nvPicPr>
          <p:cNvPr id="9" name="그림 8" descr="image2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79" y="1718810"/>
            <a:ext cx="2475275" cy="324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NOTE(1)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다른 접근 </a:t>
            </a:r>
            <a:r>
              <a:rPr lang="ko-KR" altLang="en-US" dirty="0" err="1" smtClean="0"/>
              <a:t>제한자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6" name="그림 5" descr="7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493784"/>
            <a:ext cx="7735418" cy="301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NOTE(2)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base </a:t>
            </a:r>
            <a:r>
              <a:rPr lang="ko-KR" altLang="en-US" dirty="0" smtClean="0"/>
              <a:t>키워드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자식 클래스에서 부모 클래스에서 정의한 멤버의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7" name="그림 6" descr="7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898830"/>
            <a:ext cx="74961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NOTE(3)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이름이 겹치는 등 특수한 이유로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부모의 </a:t>
            </a:r>
            <a:r>
              <a:rPr lang="ko-KR" altLang="en-US" dirty="0" err="1" smtClean="0"/>
              <a:t>메서드에</a:t>
            </a:r>
            <a:r>
              <a:rPr lang="ko-KR" altLang="en-US" dirty="0" smtClean="0"/>
              <a:t> 접근 불가할 경우 </a:t>
            </a:r>
            <a:r>
              <a:rPr lang="en-US" altLang="ko-KR" dirty="0" smtClean="0"/>
              <a:t>this </a:t>
            </a:r>
            <a:r>
              <a:rPr lang="ko-KR" altLang="en-US" dirty="0" smtClean="0"/>
              <a:t>키워드와 같은 형태로 </a:t>
            </a:r>
            <a:r>
              <a:rPr lang="en-US" altLang="ko-KR" dirty="0" smtClean="0"/>
              <a:t>base </a:t>
            </a:r>
            <a:r>
              <a:rPr lang="ko-KR" altLang="en-US" dirty="0" smtClean="0"/>
              <a:t>키워드 사용</a:t>
            </a:r>
            <a:r>
              <a:rPr lang="en-US" altLang="ko-KR" dirty="0" smtClean="0"/>
              <a:t>(this :</a:t>
            </a:r>
            <a:r>
              <a:rPr lang="ko-KR" altLang="en-US" dirty="0" smtClean="0"/>
              <a:t> 자신 나타내는 키워드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base :</a:t>
            </a:r>
            <a:r>
              <a:rPr lang="ko-KR" altLang="en-US" dirty="0" smtClean="0"/>
              <a:t> 부모 나타내는 키워드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pic>
        <p:nvPicPr>
          <p:cNvPr id="5" name="그림 4" descr="7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5004175"/>
            <a:ext cx="2733675" cy="276225"/>
          </a:xfrm>
          <a:prstGeom prst="rect">
            <a:avLst/>
          </a:prstGeom>
        </p:spPr>
      </p:pic>
      <p:pic>
        <p:nvPicPr>
          <p:cNvPr id="9" name="그림 8" descr="image25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1628800"/>
            <a:ext cx="3240360" cy="334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NOTE(4)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protected </a:t>
            </a:r>
            <a:r>
              <a:rPr lang="ko-KR" altLang="en-US" dirty="0" smtClean="0"/>
              <a:t>접근 </a:t>
            </a:r>
            <a:r>
              <a:rPr lang="ko-KR" altLang="en-US" dirty="0" err="1" smtClean="0"/>
              <a:t>제한자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private</a:t>
            </a:r>
            <a:r>
              <a:rPr lang="ko-KR" altLang="en-US" dirty="0" smtClean="0"/>
              <a:t>과 비슷하지만 상속한 클래스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파생 클래스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에서는 접근 가능</a:t>
            </a:r>
            <a:endParaRPr lang="en-US" altLang="ko-KR" dirty="0" smtClean="0"/>
          </a:p>
        </p:txBody>
      </p:sp>
      <p:pic>
        <p:nvPicPr>
          <p:cNvPr id="7" name="그림 6" descr="7-7.JPG"/>
          <p:cNvPicPr>
            <a:picLocks noChangeAspect="1"/>
          </p:cNvPicPr>
          <p:nvPr/>
        </p:nvPicPr>
        <p:blipFill>
          <a:blip r:embed="rId2" cstate="print"/>
          <a:srcRect b="47501"/>
          <a:stretch>
            <a:fillRect/>
          </a:stretch>
        </p:blipFill>
        <p:spPr>
          <a:xfrm>
            <a:off x="791580" y="1763815"/>
            <a:ext cx="7376522" cy="423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NOTE(5)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pic>
        <p:nvPicPr>
          <p:cNvPr id="7" name="그림 6" descr="7-7.JPG"/>
          <p:cNvPicPr>
            <a:picLocks noChangeAspect="1"/>
          </p:cNvPicPr>
          <p:nvPr/>
        </p:nvPicPr>
        <p:blipFill>
          <a:blip r:embed="rId2" cstate="print"/>
          <a:srcRect t="52499"/>
          <a:stretch>
            <a:fillRect/>
          </a:stretch>
        </p:blipFill>
        <p:spPr>
          <a:xfrm>
            <a:off x="566555" y="908720"/>
            <a:ext cx="7719102" cy="400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err="1" smtClean="0"/>
              <a:t>다형성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하나의 클래스가 여러 형태로 변환될 수 있는 성질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자식 클래스가 부모 클래스로 위장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변수 </a:t>
            </a:r>
            <a:r>
              <a:rPr lang="en-US" altLang="ko-KR" dirty="0" smtClean="0"/>
              <a:t>dog</a:t>
            </a:r>
            <a:r>
              <a:rPr lang="ko-KR" altLang="en-US" dirty="0" smtClean="0"/>
              <a:t>는 외관상으로 자료형 </a:t>
            </a:r>
            <a:r>
              <a:rPr lang="en-US" altLang="ko-KR" dirty="0" smtClean="0"/>
              <a:t>Animal</a:t>
            </a:r>
            <a:r>
              <a:rPr lang="ko-KR" altLang="en-US" dirty="0" smtClean="0"/>
              <a:t>이지만 실제 내부에는 </a:t>
            </a:r>
            <a:r>
              <a:rPr lang="en-US" altLang="ko-KR" dirty="0" smtClean="0"/>
              <a:t>Dog</a:t>
            </a:r>
            <a:r>
              <a:rPr lang="ko-KR" altLang="en-US" dirty="0" smtClean="0"/>
              <a:t>가 들어있음</a:t>
            </a:r>
          </a:p>
          <a:p>
            <a:pPr lvl="1"/>
            <a:r>
              <a:rPr lang="ko-KR" altLang="en-US" dirty="0" smtClean="0"/>
              <a:t>외관상으로는 </a:t>
            </a:r>
            <a:r>
              <a:rPr lang="en-US" altLang="ko-KR" dirty="0" smtClean="0"/>
              <a:t>Animal </a:t>
            </a:r>
            <a:r>
              <a:rPr lang="ko-KR" altLang="en-US" dirty="0" smtClean="0"/>
              <a:t>객체이므로 사용할 수 있는 멤버는 </a:t>
            </a:r>
            <a:r>
              <a:rPr lang="en-US" altLang="ko-KR" dirty="0" smtClean="0"/>
              <a:t>Animal </a:t>
            </a:r>
            <a:r>
              <a:rPr lang="ko-KR" altLang="en-US" dirty="0" smtClean="0"/>
              <a:t>클래스의 멤버뿐임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7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2033845"/>
            <a:ext cx="6975775" cy="847058"/>
          </a:xfrm>
          <a:prstGeom prst="rect">
            <a:avLst/>
          </a:prstGeom>
        </p:spPr>
      </p:pic>
      <p:pic>
        <p:nvPicPr>
          <p:cNvPr id="10" name="그림 9" descr="image25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3699030"/>
            <a:ext cx="2790310" cy="2773399"/>
          </a:xfrm>
          <a:prstGeom prst="rect">
            <a:avLst/>
          </a:prstGeom>
        </p:spPr>
      </p:pic>
      <p:pic>
        <p:nvPicPr>
          <p:cNvPr id="11" name="그림 10" descr="7-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41630" y="6399330"/>
            <a:ext cx="38100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err="1" smtClean="0"/>
              <a:t>다형성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7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683695"/>
            <a:ext cx="8058150" cy="4743450"/>
          </a:xfrm>
          <a:prstGeom prst="rect">
            <a:avLst/>
          </a:prstGeom>
        </p:spPr>
      </p:pic>
      <p:pic>
        <p:nvPicPr>
          <p:cNvPr id="12" name="그림 11" descr="image25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06815" y="4329100"/>
            <a:ext cx="2700300" cy="247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err="1" smtClean="0"/>
              <a:t>다형성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자식 클래스에 있는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사용 위해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자식 클래스로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변환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image25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4" y="1493784"/>
            <a:ext cx="5259479" cy="2295255"/>
          </a:xfrm>
          <a:prstGeom prst="rect">
            <a:avLst/>
          </a:prstGeom>
        </p:spPr>
      </p:pic>
      <p:pic>
        <p:nvPicPr>
          <p:cNvPr id="12" name="그림 11" descr="7-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6595" y="3879050"/>
            <a:ext cx="31337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err="1" smtClean="0"/>
              <a:t>다형성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무작정 </a:t>
            </a:r>
            <a:r>
              <a:rPr lang="en-US" altLang="ko-KR" dirty="0" smtClean="0"/>
              <a:t>Cat </a:t>
            </a:r>
            <a:r>
              <a:rPr lang="ko-KR" altLang="en-US" dirty="0" smtClean="0"/>
              <a:t>클래스로 변환해서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내부에 </a:t>
            </a:r>
            <a:r>
              <a:rPr lang="ko-KR" altLang="en-US" dirty="0" err="1" smtClean="0"/>
              <a:t>조건문</a:t>
            </a:r>
            <a:r>
              <a:rPr lang="ko-KR" altLang="en-US" dirty="0" smtClean="0"/>
              <a:t> 넣어 </a:t>
            </a:r>
            <a:r>
              <a:rPr lang="en-US" altLang="ko-KR" dirty="0" smtClean="0"/>
              <a:t>Dog </a:t>
            </a:r>
            <a:r>
              <a:rPr lang="ko-KR" altLang="en-US" dirty="0" smtClean="0"/>
              <a:t>객체는 </a:t>
            </a:r>
            <a:r>
              <a:rPr lang="en-US" altLang="ko-KR" dirty="0" smtClean="0"/>
              <a:t>Dog </a:t>
            </a:r>
            <a:r>
              <a:rPr lang="ko-KR" altLang="en-US" dirty="0" smtClean="0"/>
              <a:t>객체로 변환 </a:t>
            </a:r>
            <a:r>
              <a:rPr lang="en-US" altLang="ko-KR" dirty="0" smtClean="0"/>
              <a:t>Bark ( )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호출</a:t>
            </a:r>
            <a:r>
              <a:rPr lang="en-US" altLang="ko-KR" dirty="0" smtClean="0"/>
              <a:t>, Cat </a:t>
            </a:r>
            <a:r>
              <a:rPr lang="ko-KR" altLang="en-US" dirty="0" smtClean="0"/>
              <a:t>객체는 </a:t>
            </a:r>
            <a:r>
              <a:rPr lang="en-US" altLang="ko-KR" dirty="0" smtClean="0"/>
              <a:t>Cat </a:t>
            </a:r>
            <a:r>
              <a:rPr lang="ko-KR" altLang="en-US" dirty="0" smtClean="0"/>
              <a:t>객체로 변환 </a:t>
            </a:r>
            <a:r>
              <a:rPr lang="en-US" altLang="ko-KR" dirty="0" smtClean="0"/>
              <a:t>Meow ( )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호출 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3" name="그림 12" descr="7-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223755"/>
            <a:ext cx="8020050" cy="2428875"/>
          </a:xfrm>
          <a:prstGeom prst="rect">
            <a:avLst/>
          </a:prstGeom>
        </p:spPr>
      </p:pic>
      <p:pic>
        <p:nvPicPr>
          <p:cNvPr id="9" name="그림 8" descr="image25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1930" y="1763816"/>
            <a:ext cx="4444171" cy="355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616546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spc="-15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Chapter</a:t>
            </a:r>
            <a:r>
              <a:rPr lang="en-US" altLang="ko-KR" sz="4000" b="1" spc="-30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6600" b="1" spc="-30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07</a:t>
            </a:r>
            <a:r>
              <a:rPr lang="ko-KR" altLang="en-US" sz="3600" spc="-15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상속과 </a:t>
            </a:r>
            <a:r>
              <a:rPr lang="ko-KR" altLang="en-US" sz="3600" spc="-150" dirty="0" err="1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다형성</a:t>
            </a:r>
            <a:endParaRPr lang="ko-KR" altLang="en-US" sz="5400" b="1" spc="-15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01870" y="2528900"/>
            <a:ext cx="5420487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상속과 </a:t>
            </a:r>
            <a:r>
              <a:rPr lang="ko-KR" altLang="en-US" b="1" spc="-100" dirty="0" err="1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다형성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소개          </a:t>
            </a: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상속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err="1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다형성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                           </a:t>
            </a: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04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is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키워드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05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클래스 </a:t>
            </a:r>
            <a:r>
              <a:rPr lang="ko-KR" altLang="en-US" b="1" spc="-100" dirty="0" err="1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자료형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변환          </a:t>
            </a: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06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상속의 </a:t>
            </a:r>
            <a:r>
              <a:rPr lang="ko-KR" altLang="en-US" b="1" spc="-100" dirty="0" err="1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생성자</a:t>
            </a:r>
            <a:endParaRPr lang="ko-KR" altLang="en-US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07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err="1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섀도잉과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err="1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하이딩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             </a:t>
            </a: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08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err="1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하이딩과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err="1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오버라이딩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09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상속과 </a:t>
            </a:r>
            <a:r>
              <a:rPr lang="ko-KR" altLang="en-US" b="1" spc="-100" dirty="0" err="1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오버라이딩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제한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10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윈도 폼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: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윈도 폼에서 상속과 </a:t>
            </a:r>
            <a:r>
              <a:rPr lang="ko-KR" altLang="en-US" b="1" spc="-100" err="1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다형성</a:t>
            </a:r>
            <a:r>
              <a:rPr lang="ko-KR" altLang="en-US" b="1" spc="-10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활용하기</a:t>
            </a:r>
            <a:endParaRPr lang="en-US" altLang="ko-KR" b="1" spc="-10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요약</a:t>
            </a: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연습문제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822250" y="0"/>
            <a:ext cx="279031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endParaRPr lang="ko-KR" altLang="en-US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NOTE(1)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최상위 객체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C#</a:t>
            </a:r>
            <a:r>
              <a:rPr lang="ko-KR" altLang="en-US" dirty="0" smtClean="0"/>
              <a:t>에서 만드는 모든 객체는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라는 객체의 상속을 받게 됨</a:t>
            </a:r>
            <a:endParaRPr lang="en-US" altLang="ko-KR" dirty="0" smtClean="0"/>
          </a:p>
        </p:txBody>
      </p:sp>
      <p:pic>
        <p:nvPicPr>
          <p:cNvPr id="10" name="그림 9" descr="7-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853825"/>
            <a:ext cx="75152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NOTE(2)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상속 관계</a:t>
            </a:r>
            <a:endParaRPr lang="en-US" altLang="ko-KR" dirty="0" smtClean="0"/>
          </a:p>
        </p:txBody>
      </p:sp>
      <p:pic>
        <p:nvPicPr>
          <p:cNvPr id="6" name="그림 5" descr="image25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6755" y="863714"/>
            <a:ext cx="4095455" cy="5208683"/>
          </a:xfrm>
          <a:prstGeom prst="rect">
            <a:avLst/>
          </a:prstGeom>
        </p:spPr>
      </p:pic>
      <p:pic>
        <p:nvPicPr>
          <p:cNvPr id="8" name="그림 7" descr="7-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01770" y="6129300"/>
            <a:ext cx="22860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NOTE(3)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None/>
            </a:pPr>
            <a:endParaRPr lang="en-US" altLang="ko-KR" dirty="0" smtClean="0"/>
          </a:p>
        </p:txBody>
      </p:sp>
      <p:pic>
        <p:nvPicPr>
          <p:cNvPr id="7" name="그림 6" descr="7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863715"/>
            <a:ext cx="7734300" cy="1504950"/>
          </a:xfrm>
          <a:prstGeom prst="rect">
            <a:avLst/>
          </a:prstGeom>
        </p:spPr>
      </p:pic>
      <p:pic>
        <p:nvPicPr>
          <p:cNvPr id="9" name="그림 8" descr="7-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2708920"/>
            <a:ext cx="77343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is </a:t>
            </a:r>
            <a:r>
              <a:rPr lang="ko-KR" altLang="en-US" dirty="0" smtClean="0"/>
              <a:t>키워드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특정 객체의 클래스 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is </a:t>
            </a:r>
            <a:r>
              <a:rPr lang="ko-KR" altLang="en-US" dirty="0" smtClean="0"/>
              <a:t>키워드 형태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7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673805"/>
            <a:ext cx="8203069" cy="72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is </a:t>
            </a:r>
            <a:r>
              <a:rPr lang="ko-KR" altLang="en-US" dirty="0" smtClean="0"/>
              <a:t>키워드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7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448780"/>
            <a:ext cx="80676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is </a:t>
            </a:r>
            <a:r>
              <a:rPr lang="ko-KR" altLang="en-US" dirty="0" smtClean="0"/>
              <a:t>키워드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7-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6805" y="638690"/>
            <a:ext cx="2466975" cy="314325"/>
          </a:xfrm>
          <a:prstGeom prst="rect">
            <a:avLst/>
          </a:prstGeom>
        </p:spPr>
      </p:pic>
      <p:pic>
        <p:nvPicPr>
          <p:cNvPr id="8" name="그림 7" descr="7-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6595" y="5544235"/>
            <a:ext cx="6930770" cy="1133230"/>
          </a:xfrm>
          <a:prstGeom prst="rect">
            <a:avLst/>
          </a:prstGeom>
        </p:spPr>
      </p:pic>
      <p:pic>
        <p:nvPicPr>
          <p:cNvPr id="10" name="그림 9" descr="image25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600" y="593685"/>
            <a:ext cx="1530170" cy="492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05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변환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일반적인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변환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형태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7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628800"/>
            <a:ext cx="8001000" cy="752475"/>
          </a:xfrm>
          <a:prstGeom prst="rect">
            <a:avLst/>
          </a:prstGeom>
        </p:spPr>
      </p:pic>
      <p:pic>
        <p:nvPicPr>
          <p:cNvPr id="8" name="그림 7" descr="7-1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3113965"/>
            <a:ext cx="7981950" cy="2981325"/>
          </a:xfrm>
          <a:prstGeom prst="rect">
            <a:avLst/>
          </a:prstGeom>
        </p:spPr>
      </p:pic>
      <p:pic>
        <p:nvPicPr>
          <p:cNvPr id="10" name="그림 9" descr="image25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87035" y="4059070"/>
            <a:ext cx="3579310" cy="243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05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변환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as </a:t>
            </a:r>
            <a:r>
              <a:rPr lang="ko-KR" altLang="en-US" dirty="0" smtClean="0"/>
              <a:t>키워드로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변환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형태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7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718810"/>
            <a:ext cx="7991475" cy="714375"/>
          </a:xfrm>
          <a:prstGeom prst="rect">
            <a:avLst/>
          </a:prstGeom>
        </p:spPr>
      </p:pic>
      <p:pic>
        <p:nvPicPr>
          <p:cNvPr id="11" name="그림 10" descr="7-1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2978950"/>
            <a:ext cx="7425825" cy="352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06 </a:t>
            </a:r>
            <a:r>
              <a:rPr lang="ko-KR" altLang="en-US" dirty="0" smtClean="0"/>
              <a:t>상속의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초기화할 때 사용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자식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부모의 멤버 초기화 위해 부모 </a:t>
            </a:r>
            <a:r>
              <a:rPr lang="ko-KR" altLang="en-US" dirty="0" err="1" smtClean="0"/>
              <a:t>생성자도</a:t>
            </a:r>
            <a:r>
              <a:rPr lang="ko-KR" altLang="en-US" dirty="0" smtClean="0"/>
              <a:t> 자동으로 호출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7-1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628799"/>
            <a:ext cx="5670630" cy="5108981"/>
          </a:xfrm>
          <a:prstGeom prst="rect">
            <a:avLst/>
          </a:prstGeom>
        </p:spPr>
      </p:pic>
      <p:pic>
        <p:nvPicPr>
          <p:cNvPr id="10" name="그림 9" descr="image25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17005" y="4689140"/>
            <a:ext cx="4100220" cy="99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06 </a:t>
            </a:r>
            <a:r>
              <a:rPr lang="ko-KR" altLang="en-US" dirty="0" smtClean="0"/>
              <a:t>상속의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부모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호출을 명시적으로 지정할 때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7-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223755"/>
            <a:ext cx="6835815" cy="545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상속과 </a:t>
            </a:r>
            <a:r>
              <a:rPr lang="ko-KR" altLang="en-US" dirty="0" err="1" smtClean="0"/>
              <a:t>다형성을</a:t>
            </a:r>
            <a:r>
              <a:rPr lang="ko-KR" altLang="en-US" dirty="0" smtClean="0"/>
              <a:t> 사용하는 이유를 이해한다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상속과 </a:t>
            </a:r>
            <a:r>
              <a:rPr lang="ko-KR" altLang="en-US" dirty="0" err="1" smtClean="0"/>
              <a:t>다형성으로</a:t>
            </a:r>
            <a:r>
              <a:rPr lang="ko-KR" altLang="en-US" dirty="0" smtClean="0"/>
              <a:t> 클래스 변환하는 방법을 익힌다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섀도잉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하이딩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오버라이딩을</a:t>
            </a:r>
            <a:r>
              <a:rPr lang="ko-KR" altLang="en-US" dirty="0" smtClean="0"/>
              <a:t> 이해한다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상속과 </a:t>
            </a:r>
            <a:r>
              <a:rPr lang="ko-KR" altLang="en-US" dirty="0" err="1" smtClean="0"/>
              <a:t>오버라이딩을</a:t>
            </a:r>
            <a:r>
              <a:rPr lang="ko-KR" altLang="en-US" dirty="0" smtClean="0"/>
              <a:t> 제한하는 방법을 익힌다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06 </a:t>
            </a:r>
            <a:r>
              <a:rPr lang="ko-KR" altLang="en-US" dirty="0" smtClean="0"/>
              <a:t>상속의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매개변수가 있는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호출하고 싶을 때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7-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223755"/>
            <a:ext cx="5107980" cy="5499230"/>
          </a:xfrm>
          <a:prstGeom prst="rect">
            <a:avLst/>
          </a:prstGeom>
        </p:spPr>
      </p:pic>
      <p:pic>
        <p:nvPicPr>
          <p:cNvPr id="8" name="그림 7" descr="image26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97025" y="5004175"/>
            <a:ext cx="3866886" cy="139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클래스 변수 상속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변수는 상속되어도 공유</a:t>
            </a:r>
            <a:endParaRPr lang="en-US" altLang="ko-KR" dirty="0" smtClean="0"/>
          </a:p>
        </p:txBody>
      </p:sp>
      <p:pic>
        <p:nvPicPr>
          <p:cNvPr id="9" name="그림 8" descr="7-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718810"/>
            <a:ext cx="5355595" cy="4999095"/>
          </a:xfrm>
          <a:prstGeom prst="rect">
            <a:avLst/>
          </a:prstGeom>
        </p:spPr>
      </p:pic>
      <p:pic>
        <p:nvPicPr>
          <p:cNvPr id="7" name="그림 6" descr="image26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46975" y="5139190"/>
            <a:ext cx="3913847" cy="94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err="1" smtClean="0"/>
              <a:t>섀도잉과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하이딩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섀도잉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특정한 영역에서 이름이 겹쳐 다른 변수 가리는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7-2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853825"/>
            <a:ext cx="6667500" cy="3000375"/>
          </a:xfrm>
          <a:prstGeom prst="rect">
            <a:avLst/>
          </a:prstGeom>
        </p:spPr>
      </p:pic>
      <p:pic>
        <p:nvPicPr>
          <p:cNvPr id="11" name="그림 10" descr="image26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5049180"/>
            <a:ext cx="4239344" cy="85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err="1" smtClean="0"/>
              <a:t>섀도잉과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하이딩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하이딩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부모 클래스와 자식 클래스에 동일 이름으로 멤버 만들 때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 </a:t>
            </a:r>
            <a:r>
              <a:rPr lang="ko-KR" altLang="en-US" dirty="0" err="1" smtClean="0"/>
              <a:t>하이딩</a:t>
            </a:r>
            <a:r>
              <a:rPr lang="ko-KR" altLang="en-US" dirty="0" smtClean="0"/>
              <a:t> 예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" name="그림 9" descr="7-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763815"/>
            <a:ext cx="6863082" cy="4860540"/>
          </a:xfrm>
          <a:prstGeom prst="rect">
            <a:avLst/>
          </a:prstGeom>
        </p:spPr>
      </p:pic>
      <p:pic>
        <p:nvPicPr>
          <p:cNvPr id="8" name="그림 7" descr="image26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07014" y="5229200"/>
            <a:ext cx="4016221" cy="81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err="1" smtClean="0"/>
              <a:t>섀도잉과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하이딩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부모에 있는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자료형의</a:t>
            </a:r>
            <a:r>
              <a:rPr lang="ko-KR" altLang="en-US" dirty="0" smtClean="0"/>
              <a:t> 변수 사용할 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부모로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변환하고 사용</a:t>
            </a:r>
            <a:endParaRPr lang="en-US" altLang="ko-KR" dirty="0" smtClean="0"/>
          </a:p>
        </p:txBody>
      </p:sp>
      <p:pic>
        <p:nvPicPr>
          <p:cNvPr id="9" name="그림 8" descr="7-2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763815"/>
            <a:ext cx="79819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err="1" smtClean="0"/>
              <a:t>섀도잉과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하이딩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하이딩</a:t>
            </a:r>
            <a:r>
              <a:rPr lang="ko-KR" altLang="en-US" dirty="0" smtClean="0"/>
              <a:t> 예</a:t>
            </a:r>
            <a:endParaRPr lang="en-US" altLang="ko-KR" dirty="0" smtClean="0"/>
          </a:p>
        </p:txBody>
      </p:sp>
      <p:pic>
        <p:nvPicPr>
          <p:cNvPr id="5" name="그림 4" descr="7-2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56764" y="773705"/>
            <a:ext cx="6038927" cy="589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err="1" smtClean="0"/>
              <a:t>섀도잉과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하이딩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실행은 정상적이나 개발 환경에 경고 메시지 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r>
              <a:rPr lang="ko-KR" altLang="en-US" dirty="0" err="1" smtClean="0"/>
              <a:t>메서드는</a:t>
            </a:r>
            <a:r>
              <a:rPr lang="ko-KR" altLang="en-US" dirty="0" smtClean="0"/>
              <a:t> 변수와 다르게 충돌이 발생할 때 </a:t>
            </a:r>
            <a:r>
              <a:rPr lang="ko-KR" altLang="en-US" dirty="0" err="1" smtClean="0"/>
              <a:t>하이딩할지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오버라이딩할지</a:t>
            </a:r>
            <a:r>
              <a:rPr lang="ko-KR" altLang="en-US" dirty="0" smtClean="0"/>
              <a:t> 결정 가능</a:t>
            </a:r>
            <a:endParaRPr lang="en-US" altLang="ko-KR" dirty="0" smtClean="0"/>
          </a:p>
        </p:txBody>
      </p:sp>
      <p:pic>
        <p:nvPicPr>
          <p:cNvPr id="8" name="그림 7" descr="7-1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2618910"/>
            <a:ext cx="1714500" cy="295275"/>
          </a:xfrm>
          <a:prstGeom prst="rect">
            <a:avLst/>
          </a:prstGeom>
        </p:spPr>
      </p:pic>
      <p:pic>
        <p:nvPicPr>
          <p:cNvPr id="9" name="그림 8" descr="image26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584" y="1268759"/>
            <a:ext cx="8066868" cy="1350151"/>
          </a:xfrm>
          <a:prstGeom prst="rect">
            <a:avLst/>
          </a:prstGeom>
        </p:spPr>
      </p:pic>
      <p:pic>
        <p:nvPicPr>
          <p:cNvPr id="10" name="그림 9" descr="7-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6575" y="3834045"/>
            <a:ext cx="80010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08 </a:t>
            </a:r>
            <a:r>
              <a:rPr lang="ko-KR" altLang="en-US" dirty="0" err="1" smtClean="0"/>
              <a:t>하이딩과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오버라이딩</a:t>
            </a:r>
            <a:r>
              <a:rPr lang="en-US" altLang="ko-KR" baseline="30000" dirty="0" smtClean="0"/>
              <a:t>Overriding 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부모 클래스의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자식 클래스에서 </a:t>
            </a:r>
            <a:r>
              <a:rPr lang="ko-KR" altLang="en-US" dirty="0" err="1" smtClean="0"/>
              <a:t>재구현</a:t>
            </a:r>
            <a:endParaRPr lang="ko-KR" altLang="en-US" dirty="0" smtClean="0"/>
          </a:p>
          <a:p>
            <a:pPr lvl="1"/>
            <a:r>
              <a:rPr lang="ko-KR" altLang="en-US" dirty="0" err="1" smtClean="0"/>
              <a:t>하이딩의</a:t>
            </a:r>
            <a:r>
              <a:rPr lang="ko-KR" altLang="en-US" dirty="0" smtClean="0"/>
              <a:t> 형태로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작성 후 앞에 </a:t>
            </a:r>
            <a:r>
              <a:rPr lang="en-US" altLang="ko-KR" dirty="0" smtClean="0"/>
              <a:t>virtual</a:t>
            </a:r>
            <a:r>
              <a:rPr lang="ko-KR" altLang="en-US" dirty="0" smtClean="0"/>
              <a:t>이라는 키워드 붙임</a:t>
            </a:r>
          </a:p>
          <a:p>
            <a:pPr lvl="1"/>
            <a:r>
              <a:rPr lang="ko-KR" altLang="en-US" dirty="0" err="1" smtClean="0"/>
              <a:t>하이딩은</a:t>
            </a:r>
            <a:r>
              <a:rPr lang="ko-KR" altLang="en-US" dirty="0" smtClean="0"/>
              <a:t> 멤버 전체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발생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err="1" smtClean="0"/>
              <a:t>오버라이딩은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관련만 발생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08 </a:t>
            </a:r>
            <a:r>
              <a:rPr lang="ko-KR" altLang="en-US" dirty="0" err="1" smtClean="0"/>
              <a:t>하이딩과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new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하이딩한다는</a:t>
            </a:r>
            <a:r>
              <a:rPr lang="ko-KR" altLang="en-US" dirty="0" smtClean="0"/>
              <a:t> 표시를 위해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이름 앞에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키워드 붙임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pic>
        <p:nvPicPr>
          <p:cNvPr id="4" name="그림 3" descr="7-2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2213865"/>
            <a:ext cx="80010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08 </a:t>
            </a:r>
            <a:r>
              <a:rPr lang="ko-KR" altLang="en-US" dirty="0" err="1" smtClean="0"/>
              <a:t>하이딩과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pic>
        <p:nvPicPr>
          <p:cNvPr id="5" name="그림 4" descr="7-26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818710"/>
            <a:ext cx="801052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상속과 </a:t>
            </a:r>
            <a:r>
              <a:rPr lang="ko-KR" altLang="en-US" dirty="0" err="1" smtClean="0"/>
              <a:t>다형성</a:t>
            </a:r>
            <a:r>
              <a:rPr lang="ko-KR" altLang="en-US" dirty="0" smtClean="0"/>
              <a:t> 소개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상속과 </a:t>
            </a:r>
            <a:r>
              <a:rPr lang="ko-KR" altLang="en-US" dirty="0" err="1" smtClean="0"/>
              <a:t>다형성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C#</a:t>
            </a:r>
            <a:r>
              <a:rPr lang="ko-KR" altLang="en-US" dirty="0" smtClean="0"/>
              <a:t>에서 반복을 줄이기 위해 사용하는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강아지와 고양이를 나타내는 클래스 만들기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7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718810"/>
            <a:ext cx="7991475" cy="2800350"/>
          </a:xfrm>
          <a:prstGeom prst="rect">
            <a:avLst/>
          </a:prstGeom>
        </p:spPr>
      </p:pic>
      <p:pic>
        <p:nvPicPr>
          <p:cNvPr id="11" name="그림 10" descr="7-1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4509120"/>
            <a:ext cx="80105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08 </a:t>
            </a:r>
            <a:r>
              <a:rPr lang="ko-KR" altLang="en-US" dirty="0" err="1" smtClean="0"/>
              <a:t>하이딩과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virtual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override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pic>
        <p:nvPicPr>
          <p:cNvPr id="5" name="그림 4" descr="7-2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853825"/>
            <a:ext cx="79914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08 </a:t>
            </a:r>
            <a:r>
              <a:rPr lang="ko-KR" altLang="en-US" dirty="0" err="1" smtClean="0"/>
              <a:t>하이딩과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r>
              <a:rPr lang="ko-KR" altLang="en-US" dirty="0" err="1" smtClean="0"/>
              <a:t>오버라이딩하면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클래스형을</a:t>
            </a:r>
            <a:r>
              <a:rPr lang="ko-KR" altLang="en-US" dirty="0" smtClean="0"/>
              <a:t> 어떻게 변환해도 자식에서 다시 정의한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pic>
        <p:nvPicPr>
          <p:cNvPr id="8" name="그림 7" descr="7-27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728700"/>
            <a:ext cx="7785865" cy="5101084"/>
          </a:xfrm>
          <a:prstGeom prst="rect">
            <a:avLst/>
          </a:prstGeom>
        </p:spPr>
      </p:pic>
      <p:pic>
        <p:nvPicPr>
          <p:cNvPr id="9" name="그림 8" descr="image26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26995" y="4284095"/>
            <a:ext cx="4100220" cy="99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08 </a:t>
            </a:r>
            <a:r>
              <a:rPr lang="ko-KR" altLang="en-US" dirty="0" err="1" smtClean="0"/>
              <a:t>하이딩과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하이딩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pic>
        <p:nvPicPr>
          <p:cNvPr id="9" name="그림 8" descr="7-28.JPG"/>
          <p:cNvPicPr>
            <a:picLocks noChangeAspect="1"/>
          </p:cNvPicPr>
          <p:nvPr/>
        </p:nvPicPr>
        <p:blipFill>
          <a:blip r:embed="rId2" cstate="print"/>
          <a:srcRect b="44116"/>
          <a:stretch>
            <a:fillRect/>
          </a:stretch>
        </p:blipFill>
        <p:spPr>
          <a:xfrm>
            <a:off x="1781690" y="1313765"/>
            <a:ext cx="6300700" cy="530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08 </a:t>
            </a:r>
            <a:r>
              <a:rPr lang="ko-KR" altLang="en-US" dirty="0" err="1" smtClean="0"/>
              <a:t>하이딩과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pic>
        <p:nvPicPr>
          <p:cNvPr id="9" name="그림 8" descr="7-28.JPG"/>
          <p:cNvPicPr>
            <a:picLocks noChangeAspect="1"/>
          </p:cNvPicPr>
          <p:nvPr/>
        </p:nvPicPr>
        <p:blipFill>
          <a:blip r:embed="rId2" cstate="print"/>
          <a:srcRect t="55884"/>
          <a:stretch>
            <a:fillRect/>
          </a:stretch>
        </p:blipFill>
        <p:spPr>
          <a:xfrm>
            <a:off x="341530" y="818710"/>
            <a:ext cx="7242803" cy="4815535"/>
          </a:xfrm>
          <a:prstGeom prst="rect">
            <a:avLst/>
          </a:prstGeom>
        </p:spPr>
      </p:pic>
      <p:pic>
        <p:nvPicPr>
          <p:cNvPr id="8" name="그림 7" descr="image26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87034" y="4599130"/>
            <a:ext cx="3655791" cy="175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08 </a:t>
            </a:r>
            <a:r>
              <a:rPr lang="ko-KR" altLang="en-US" dirty="0" err="1" smtClean="0"/>
              <a:t>하이딩과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pic>
        <p:nvPicPr>
          <p:cNvPr id="5" name="그림 4" descr="7-2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268760"/>
            <a:ext cx="6930770" cy="5399745"/>
          </a:xfrm>
          <a:prstGeom prst="rect">
            <a:avLst/>
          </a:prstGeom>
        </p:spPr>
      </p:pic>
      <p:pic>
        <p:nvPicPr>
          <p:cNvPr id="8" name="그림 7" descr="image26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02070" y="4374104"/>
            <a:ext cx="3655791" cy="175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08 </a:t>
            </a:r>
            <a:r>
              <a:rPr lang="ko-KR" altLang="en-US" dirty="0" err="1" smtClean="0"/>
              <a:t>하이딩과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(new </a:t>
            </a:r>
            <a:r>
              <a:rPr lang="ko-KR" altLang="en-US" dirty="0" smtClean="0"/>
              <a:t>키워드를 사용하는 </a:t>
            </a:r>
            <a:r>
              <a:rPr lang="ko-KR" altLang="en-US" dirty="0" err="1" smtClean="0"/>
              <a:t>하이딩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pic>
        <p:nvPicPr>
          <p:cNvPr id="10" name="그림 9" descr="7-3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6095" y="1227837"/>
            <a:ext cx="6057590" cy="5486528"/>
          </a:xfrm>
          <a:prstGeom prst="rect">
            <a:avLst/>
          </a:prstGeom>
        </p:spPr>
      </p:pic>
      <p:pic>
        <p:nvPicPr>
          <p:cNvPr id="9" name="그림 8" descr="image26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8394" y="4644136"/>
            <a:ext cx="3821491" cy="183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7-3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718810"/>
            <a:ext cx="5985665" cy="4997533"/>
          </a:xfrm>
          <a:prstGeom prst="rect">
            <a:avLst/>
          </a:prstGeom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09 </a:t>
            </a:r>
            <a:r>
              <a:rPr lang="ko-KR" altLang="en-US" dirty="0" smtClean="0"/>
              <a:t>상속과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제한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sealed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 적용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상속 제한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적용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제한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상속 제한 오류 예 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pic>
        <p:nvPicPr>
          <p:cNvPr id="8" name="그림 7" descr="7-2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1960" y="6219310"/>
            <a:ext cx="2266950" cy="304800"/>
          </a:xfrm>
          <a:prstGeom prst="rect">
            <a:avLst/>
          </a:prstGeom>
        </p:spPr>
      </p:pic>
      <p:pic>
        <p:nvPicPr>
          <p:cNvPr id="12" name="그림 11" descr="image26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66955" y="5229200"/>
            <a:ext cx="4765729" cy="99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09 </a:t>
            </a:r>
            <a:r>
              <a:rPr lang="ko-KR" altLang="en-US" dirty="0" smtClean="0"/>
              <a:t>상속과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제한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제한 오류 예</a:t>
            </a:r>
            <a:endParaRPr lang="en-US" altLang="ko-KR" dirty="0" smtClean="0"/>
          </a:p>
        </p:txBody>
      </p:sp>
      <p:pic>
        <p:nvPicPr>
          <p:cNvPr id="9" name="그림 8" descr="image27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61710" y="5004175"/>
            <a:ext cx="7113725" cy="990110"/>
          </a:xfrm>
          <a:prstGeom prst="rect">
            <a:avLst/>
          </a:prstGeom>
        </p:spPr>
      </p:pic>
      <p:pic>
        <p:nvPicPr>
          <p:cNvPr id="10" name="그림 9" descr="7-2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61710" y="6084295"/>
            <a:ext cx="2276475" cy="266700"/>
          </a:xfrm>
          <a:prstGeom prst="rect">
            <a:avLst/>
          </a:prstGeom>
        </p:spPr>
      </p:pic>
      <p:pic>
        <p:nvPicPr>
          <p:cNvPr id="13" name="그림 12" descr="7-3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6565" y="1313765"/>
            <a:ext cx="6615735" cy="386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7-3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673805"/>
            <a:ext cx="6030670" cy="5021982"/>
          </a:xfrm>
          <a:prstGeom prst="rect">
            <a:avLst/>
          </a:prstGeom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09 </a:t>
            </a:r>
            <a:r>
              <a:rPr lang="ko-KR" altLang="en-US" dirty="0" smtClean="0"/>
              <a:t>상속과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제한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abstract </a:t>
            </a:r>
            <a:r>
              <a:rPr lang="ko-KR" altLang="en-US" dirty="0" smtClean="0"/>
              <a:t>키워드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무조건 상속</a:t>
            </a:r>
            <a:r>
              <a:rPr lang="en-US" altLang="ko-KR" dirty="0" smtClean="0"/>
              <a:t>,</a:t>
            </a:r>
            <a:r>
              <a:rPr lang="ko-KR" altLang="en-US" dirty="0" smtClean="0"/>
              <a:t> 또는 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반드시 </a:t>
            </a:r>
            <a:r>
              <a:rPr lang="ko-KR" altLang="en-US" dirty="0" err="1" smtClean="0"/>
              <a:t>오버라이딩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 제한 오류 예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7-2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36885" y="4329100"/>
            <a:ext cx="2438400" cy="276225"/>
          </a:xfrm>
          <a:prstGeom prst="rect">
            <a:avLst/>
          </a:prstGeom>
        </p:spPr>
      </p:pic>
      <p:pic>
        <p:nvPicPr>
          <p:cNvPr id="12" name="그림 11" descr="image27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91880" y="3248980"/>
            <a:ext cx="5502498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09 </a:t>
            </a:r>
            <a:r>
              <a:rPr lang="ko-KR" altLang="en-US" dirty="0" smtClean="0"/>
              <a:t>상속과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제한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제한 오류 예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image27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4599130"/>
            <a:ext cx="6655874" cy="1080120"/>
          </a:xfrm>
          <a:prstGeom prst="rect">
            <a:avLst/>
          </a:prstGeom>
        </p:spPr>
      </p:pic>
      <p:pic>
        <p:nvPicPr>
          <p:cNvPr id="10" name="그림 9" descr="7-2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6595" y="5679250"/>
            <a:ext cx="2438400" cy="285750"/>
          </a:xfrm>
          <a:prstGeom prst="rect">
            <a:avLst/>
          </a:prstGeom>
        </p:spPr>
      </p:pic>
      <p:pic>
        <p:nvPicPr>
          <p:cNvPr id="13" name="그림 12" descr="7-3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1580" y="1223755"/>
            <a:ext cx="80200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상속과 </a:t>
            </a:r>
            <a:r>
              <a:rPr lang="ko-KR" altLang="en-US" dirty="0" err="1" smtClean="0"/>
              <a:t>다형성</a:t>
            </a:r>
            <a:r>
              <a:rPr lang="ko-KR" altLang="en-US" dirty="0" smtClean="0"/>
              <a:t> 소개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2" name="그림 11" descr="7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268760"/>
            <a:ext cx="80010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09 </a:t>
            </a:r>
            <a:r>
              <a:rPr lang="ko-KR" altLang="en-US" dirty="0" smtClean="0"/>
              <a:t>상속과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제한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abstract </a:t>
            </a:r>
            <a:r>
              <a:rPr lang="ko-KR" altLang="en-US" dirty="0" err="1" smtClean="0"/>
              <a:t>메서드와</a:t>
            </a:r>
            <a:r>
              <a:rPr lang="ko-KR" altLang="en-US" dirty="0" smtClean="0"/>
              <a:t> 관련된 오류 해결</a:t>
            </a:r>
            <a:endParaRPr lang="en-US" altLang="ko-KR" dirty="0" smtClean="0"/>
          </a:p>
        </p:txBody>
      </p:sp>
      <p:pic>
        <p:nvPicPr>
          <p:cNvPr id="8" name="그림 7" descr="7-3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448780"/>
            <a:ext cx="79914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10 </a:t>
            </a:r>
            <a:r>
              <a:rPr lang="ko-KR" altLang="en-US" dirty="0" smtClean="0"/>
              <a:t>윈도 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윈도 폼에서 상속과 </a:t>
            </a:r>
            <a:r>
              <a:rPr lang="ko-KR" altLang="en-US" dirty="0" err="1" smtClean="0"/>
              <a:t>다형성</a:t>
            </a:r>
            <a:r>
              <a:rPr lang="ko-KR" altLang="en-US" dirty="0" smtClean="0"/>
              <a:t> 활용하기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윈도 폼에서의 상속과 </a:t>
            </a:r>
            <a:r>
              <a:rPr lang="ko-KR" altLang="en-US" dirty="0" err="1" smtClean="0"/>
              <a:t>다형성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7-3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6" y="1358771"/>
            <a:ext cx="6885764" cy="2322417"/>
          </a:xfrm>
          <a:prstGeom prst="rect">
            <a:avLst/>
          </a:prstGeom>
        </p:spPr>
      </p:pic>
      <p:pic>
        <p:nvPicPr>
          <p:cNvPr id="11" name="그림 10" descr="7-3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6354325"/>
            <a:ext cx="3105150" cy="295275"/>
          </a:xfrm>
          <a:prstGeom prst="rect">
            <a:avLst/>
          </a:prstGeom>
        </p:spPr>
      </p:pic>
      <p:pic>
        <p:nvPicPr>
          <p:cNvPr id="13" name="그림 12" descr="7-3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57065" y="5049180"/>
            <a:ext cx="3371850" cy="323850"/>
          </a:xfrm>
          <a:prstGeom prst="rect">
            <a:avLst/>
          </a:prstGeom>
        </p:spPr>
      </p:pic>
      <p:pic>
        <p:nvPicPr>
          <p:cNvPr id="14" name="그림 13" descr="image27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1560" y="3744035"/>
            <a:ext cx="3371850" cy="2647950"/>
          </a:xfrm>
          <a:prstGeom prst="rect">
            <a:avLst/>
          </a:prstGeom>
        </p:spPr>
      </p:pic>
      <p:pic>
        <p:nvPicPr>
          <p:cNvPr id="15" name="그림 14" descr="image274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67055" y="3744035"/>
            <a:ext cx="3501952" cy="135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10 </a:t>
            </a:r>
            <a:r>
              <a:rPr lang="ko-KR" altLang="en-US" dirty="0" smtClean="0"/>
              <a:t>윈도 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윈도 폼에서 상속과 </a:t>
            </a:r>
            <a:r>
              <a:rPr lang="ko-KR" altLang="en-US" dirty="0" err="1" smtClean="0"/>
              <a:t>다형성</a:t>
            </a:r>
            <a:r>
              <a:rPr lang="ko-KR" altLang="en-US" dirty="0" smtClean="0"/>
              <a:t> 활용하기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" name="그림 9" descr="image27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6615" y="863715"/>
            <a:ext cx="1845205" cy="5439134"/>
          </a:xfrm>
          <a:prstGeom prst="rect">
            <a:avLst/>
          </a:prstGeom>
        </p:spPr>
      </p:pic>
      <p:pic>
        <p:nvPicPr>
          <p:cNvPr id="12" name="그림 11" descr="image27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26894" y="908720"/>
            <a:ext cx="5085565" cy="5425412"/>
          </a:xfrm>
          <a:prstGeom prst="rect">
            <a:avLst/>
          </a:prstGeom>
        </p:spPr>
      </p:pic>
      <p:pic>
        <p:nvPicPr>
          <p:cNvPr id="16" name="그림 15" descr="7-2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6615" y="6309320"/>
            <a:ext cx="2771775" cy="314325"/>
          </a:xfrm>
          <a:prstGeom prst="rect">
            <a:avLst/>
          </a:prstGeom>
        </p:spPr>
      </p:pic>
      <p:pic>
        <p:nvPicPr>
          <p:cNvPr id="17" name="그림 16" descr="7-3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86935" y="6309320"/>
            <a:ext cx="173355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10 </a:t>
            </a:r>
            <a:r>
              <a:rPr lang="ko-KR" altLang="en-US" dirty="0" smtClean="0"/>
              <a:t>윈도 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윈도 폼에서 상속과 </a:t>
            </a:r>
            <a:r>
              <a:rPr lang="ko-KR" altLang="en-US" dirty="0" err="1" smtClean="0"/>
              <a:t>다형성</a:t>
            </a:r>
            <a:r>
              <a:rPr lang="ko-KR" altLang="en-US" dirty="0" smtClean="0"/>
              <a:t> 활용하기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메시지 상자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새로운 화면을 띄우는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화면 디자인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r>
              <a:rPr lang="ko-KR" altLang="en-US" dirty="0" smtClean="0"/>
              <a:t>버튼 더블 클릭 또는 속성에서 </a:t>
            </a:r>
            <a:r>
              <a:rPr lang="en-US" altLang="ko-KR" sz="1200" dirty="0" smtClean="0"/>
              <a:t>Click </a:t>
            </a:r>
            <a:r>
              <a:rPr lang="ko-KR" altLang="en-US" dirty="0" smtClean="0"/>
              <a:t>이벤트 오른쪽의 공간 더블 클릭해서 이벤트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연결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" name="그림 9" descr="7-3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86935" y="4149080"/>
            <a:ext cx="1676400" cy="285750"/>
          </a:xfrm>
          <a:prstGeom prst="rect">
            <a:avLst/>
          </a:prstGeom>
        </p:spPr>
      </p:pic>
      <p:pic>
        <p:nvPicPr>
          <p:cNvPr id="12" name="그림 11" descr="7-3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6399330"/>
            <a:ext cx="2905125" cy="257175"/>
          </a:xfrm>
          <a:prstGeom prst="rect">
            <a:avLst/>
          </a:prstGeom>
        </p:spPr>
      </p:pic>
      <p:pic>
        <p:nvPicPr>
          <p:cNvPr id="16" name="그림 15" descr="image27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86935" y="1268760"/>
            <a:ext cx="2857500" cy="2857500"/>
          </a:xfrm>
          <a:prstGeom prst="rect">
            <a:avLst/>
          </a:prstGeom>
        </p:spPr>
      </p:pic>
      <p:pic>
        <p:nvPicPr>
          <p:cNvPr id="17" name="그림 16" descr="image278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1599" y="4914165"/>
            <a:ext cx="4369715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10 </a:t>
            </a:r>
            <a:r>
              <a:rPr lang="ko-KR" altLang="en-US" dirty="0" smtClean="0"/>
              <a:t>윈도 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윈도 폼에서 상속과 </a:t>
            </a:r>
            <a:r>
              <a:rPr lang="ko-KR" altLang="en-US" dirty="0" err="1" smtClean="0"/>
              <a:t>다형성</a:t>
            </a:r>
            <a:r>
              <a:rPr lang="ko-KR" altLang="en-US" dirty="0" smtClean="0"/>
              <a:t> 활용하기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image27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4" y="3474004"/>
            <a:ext cx="6540136" cy="2655295"/>
          </a:xfrm>
          <a:prstGeom prst="rect">
            <a:avLst/>
          </a:prstGeom>
        </p:spPr>
      </p:pic>
      <p:pic>
        <p:nvPicPr>
          <p:cNvPr id="9" name="그림 8" descr="7-3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585" y="6174305"/>
            <a:ext cx="2895600" cy="323850"/>
          </a:xfrm>
          <a:prstGeom prst="rect">
            <a:avLst/>
          </a:prstGeom>
        </p:spPr>
      </p:pic>
      <p:pic>
        <p:nvPicPr>
          <p:cNvPr id="11" name="그림 10" descr="7-3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6565" y="908720"/>
            <a:ext cx="80486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10 </a:t>
            </a:r>
            <a:r>
              <a:rPr lang="ko-KR" altLang="en-US" dirty="0" smtClean="0"/>
              <a:t>윈도 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윈도 폼에서 상속과 </a:t>
            </a:r>
            <a:r>
              <a:rPr lang="ko-KR" altLang="en-US" dirty="0" err="1" smtClean="0"/>
              <a:t>다형성</a:t>
            </a:r>
            <a:r>
              <a:rPr lang="ko-KR" altLang="en-US" dirty="0" smtClean="0"/>
              <a:t> 활용하기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프로젝트를 실행 결과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메시지 상자의 버튼 누르면 </a:t>
            </a:r>
            <a:r>
              <a:rPr lang="en-US" altLang="ko-KR" dirty="0" smtClean="0"/>
              <a:t>Show ( ) </a:t>
            </a:r>
            <a:r>
              <a:rPr lang="ko-KR" altLang="en-US" dirty="0" err="1" smtClean="0"/>
              <a:t>메서드의</a:t>
            </a:r>
            <a:r>
              <a:rPr lang="ko-KR" altLang="en-US" dirty="0" smtClean="0"/>
              <a:t> 반환으로 어떤 버튼이 눌렸는지 알 수 있음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7-3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2708920"/>
            <a:ext cx="1685925" cy="266700"/>
          </a:xfrm>
          <a:prstGeom prst="rect">
            <a:avLst/>
          </a:prstGeom>
        </p:spPr>
      </p:pic>
      <p:pic>
        <p:nvPicPr>
          <p:cNvPr id="9" name="그림 8" descr="7-3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585" y="3338990"/>
            <a:ext cx="6750750" cy="3247095"/>
          </a:xfrm>
          <a:prstGeom prst="rect">
            <a:avLst/>
          </a:prstGeom>
        </p:spPr>
      </p:pic>
      <p:pic>
        <p:nvPicPr>
          <p:cNvPr id="11" name="그림 10" descr="image28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585" y="1223755"/>
            <a:ext cx="1466850" cy="1476375"/>
          </a:xfrm>
          <a:prstGeom prst="rect">
            <a:avLst/>
          </a:prstGeom>
        </p:spPr>
      </p:pic>
      <p:pic>
        <p:nvPicPr>
          <p:cNvPr id="13" name="그림 12" descr="image28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91780" y="1223755"/>
            <a:ext cx="1466850" cy="1476375"/>
          </a:xfrm>
          <a:prstGeom prst="rect">
            <a:avLst/>
          </a:prstGeom>
        </p:spPr>
      </p:pic>
      <p:pic>
        <p:nvPicPr>
          <p:cNvPr id="14" name="그림 13" descr="image28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91980" y="1223755"/>
            <a:ext cx="23907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enum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(</a:t>
            </a:r>
            <a:r>
              <a:rPr lang="ko-KR" altLang="en-US" dirty="0" smtClean="0"/>
              <a:t>열거자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숫자에 특정한 이름을 붙여주는 방법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자료형</a:t>
            </a:r>
            <a:r>
              <a:rPr lang="ko-KR" altLang="en-US" dirty="0" smtClean="0"/>
              <a:t> 비교를 통해 숫자를 조금 더 안전하게 입력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endParaRPr lang="en-US" altLang="ko-KR" dirty="0" smtClean="0"/>
          </a:p>
        </p:txBody>
      </p:sp>
      <p:pic>
        <p:nvPicPr>
          <p:cNvPr id="6" name="그림 5" descr="7-3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2168860"/>
            <a:ext cx="7020780" cy="450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10 </a:t>
            </a:r>
            <a:r>
              <a:rPr lang="ko-KR" altLang="en-US" dirty="0" smtClean="0"/>
              <a:t>윈도 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윈도 폼에서 상속과 </a:t>
            </a:r>
            <a:r>
              <a:rPr lang="ko-KR" altLang="en-US" dirty="0" err="1" smtClean="0"/>
              <a:t>다형성</a:t>
            </a:r>
            <a:r>
              <a:rPr lang="ko-KR" altLang="en-US" dirty="0" smtClean="0"/>
              <a:t> 활용하기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간단한 형태의 폼 추가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Form1 </a:t>
            </a:r>
            <a:r>
              <a:rPr lang="ko-KR" altLang="en-US" dirty="0" smtClean="0"/>
              <a:t>클래스 디자인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7-3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6039290"/>
            <a:ext cx="1533525" cy="266700"/>
          </a:xfrm>
          <a:prstGeom prst="rect">
            <a:avLst/>
          </a:prstGeom>
        </p:spPr>
      </p:pic>
      <p:pic>
        <p:nvPicPr>
          <p:cNvPr id="11" name="그림 10" descr="image28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585" y="1898830"/>
            <a:ext cx="4024141" cy="402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10 </a:t>
            </a:r>
            <a:r>
              <a:rPr lang="ko-KR" altLang="en-US" dirty="0" smtClean="0"/>
              <a:t>윈도 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윈도 폼에서 상속과 </a:t>
            </a:r>
            <a:r>
              <a:rPr lang="ko-KR" altLang="en-US" dirty="0" err="1" smtClean="0"/>
              <a:t>다형성</a:t>
            </a:r>
            <a:r>
              <a:rPr lang="ko-KR" altLang="en-US" dirty="0" smtClean="0"/>
              <a:t> 활용하기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Form1 </a:t>
            </a:r>
            <a:r>
              <a:rPr lang="ko-KR" altLang="en-US" dirty="0" smtClean="0"/>
              <a:t>클래스 상속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7-4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313766"/>
            <a:ext cx="7815727" cy="400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10 </a:t>
            </a:r>
            <a:r>
              <a:rPr lang="ko-KR" altLang="en-US" dirty="0" smtClean="0"/>
              <a:t>윈도 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윈도 폼에서 상속과 </a:t>
            </a:r>
            <a:r>
              <a:rPr lang="ko-KR" altLang="en-US" dirty="0" err="1" smtClean="0"/>
              <a:t>다형성</a:t>
            </a:r>
            <a:r>
              <a:rPr lang="ko-KR" altLang="en-US" dirty="0" smtClean="0"/>
              <a:t> 활용하기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폼의 </a:t>
            </a:r>
            <a:r>
              <a:rPr lang="en-US" altLang="ko-KR" dirty="0" smtClean="0"/>
              <a:t>Text </a:t>
            </a:r>
            <a:r>
              <a:rPr lang="ko-KR" altLang="en-US" dirty="0" smtClean="0"/>
              <a:t>속성 지정해서 폼에 제목 지정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7-4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313765"/>
            <a:ext cx="8206710" cy="274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상속과 </a:t>
            </a:r>
            <a:r>
              <a:rPr lang="ko-KR" altLang="en-US" dirty="0" err="1" smtClean="0"/>
              <a:t>다형성</a:t>
            </a:r>
            <a:r>
              <a:rPr lang="ko-KR" altLang="en-US" dirty="0" smtClean="0"/>
              <a:t> 소개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Dog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Cat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만들고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호출하기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7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6" y="1408538"/>
            <a:ext cx="6660740" cy="2320926"/>
          </a:xfrm>
          <a:prstGeom prst="rect">
            <a:avLst/>
          </a:prstGeom>
        </p:spPr>
      </p:pic>
      <p:pic>
        <p:nvPicPr>
          <p:cNvPr id="10" name="그림 9" descr="7-3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3789040"/>
            <a:ext cx="6840760" cy="2789989"/>
          </a:xfrm>
          <a:prstGeom prst="rect">
            <a:avLst/>
          </a:prstGeom>
        </p:spPr>
      </p:pic>
      <p:pic>
        <p:nvPicPr>
          <p:cNvPr id="12" name="그림 11" descr="image24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96925" y="3158970"/>
            <a:ext cx="33528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10 </a:t>
            </a:r>
            <a:r>
              <a:rPr lang="ko-KR" altLang="en-US" dirty="0" smtClean="0"/>
              <a:t>윈도 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윈도 폼에서 상속과 </a:t>
            </a:r>
            <a:r>
              <a:rPr lang="ko-KR" altLang="en-US" dirty="0" err="1" smtClean="0"/>
              <a:t>다형성</a:t>
            </a:r>
            <a:r>
              <a:rPr lang="ko-KR" altLang="en-US" dirty="0" smtClean="0"/>
              <a:t> 활용하기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/>
              <a:t>모달리스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새로운 화면이 열려도 기존에 있던 화면 조작 가능한 형태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버튼에 이벤트 연결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sz="1200" dirty="0" err="1" smtClean="0"/>
              <a:t>CustomForm</a:t>
            </a:r>
            <a:r>
              <a:rPr lang="en-US" altLang="ko-KR" sz="1200" dirty="0" smtClean="0"/>
              <a:t>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후 </a:t>
            </a:r>
            <a:r>
              <a:rPr lang="en-US" altLang="ko-KR" sz="1200" dirty="0" smtClean="0"/>
              <a:t>Show </a:t>
            </a:r>
            <a:r>
              <a:rPr lang="en-US" altLang="ko-KR" dirty="0" smtClean="0"/>
              <a:t>( )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7-4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763815"/>
            <a:ext cx="7253931" cy="4950550"/>
          </a:xfrm>
          <a:prstGeom prst="rect">
            <a:avLst/>
          </a:prstGeom>
        </p:spPr>
      </p:pic>
      <p:pic>
        <p:nvPicPr>
          <p:cNvPr id="8" name="그림 7" descr="image28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2110" y="1898830"/>
            <a:ext cx="320617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NOTE(1)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MDI</a:t>
            </a:r>
          </a:p>
          <a:p>
            <a:pPr lvl="1"/>
            <a:r>
              <a:rPr lang="ko-KR" altLang="en-US" dirty="0" smtClean="0"/>
              <a:t>하나의 화면 내부에 여러 개의 다른 화면을 띄우는 것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  <p:pic>
        <p:nvPicPr>
          <p:cNvPr id="5" name="그림 4" descr="7-3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6174305"/>
            <a:ext cx="1895475" cy="266700"/>
          </a:xfrm>
          <a:prstGeom prst="rect">
            <a:avLst/>
          </a:prstGeom>
        </p:spPr>
      </p:pic>
      <p:pic>
        <p:nvPicPr>
          <p:cNvPr id="7" name="그림 6" descr="image28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4" y="1808820"/>
            <a:ext cx="8108817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NOTE(2)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부모 폼에 </a:t>
            </a:r>
            <a:r>
              <a:rPr lang="en-US" altLang="ko-KR" dirty="0" err="1" smtClean="0"/>
              <a:t>IsMdiContainer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자식 폼에 </a:t>
            </a:r>
            <a:r>
              <a:rPr lang="en-US" altLang="ko-KR" dirty="0" err="1" smtClean="0"/>
              <a:t>MdiParent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 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  <p:pic>
        <p:nvPicPr>
          <p:cNvPr id="7" name="그림 6" descr="7-4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718810"/>
            <a:ext cx="74866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NOTE(3)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  <p:pic>
        <p:nvPicPr>
          <p:cNvPr id="6" name="그림 5" descr="image28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953725"/>
            <a:ext cx="8448675" cy="4953000"/>
          </a:xfrm>
          <a:prstGeom prst="rect">
            <a:avLst/>
          </a:prstGeom>
        </p:spPr>
      </p:pic>
      <p:pic>
        <p:nvPicPr>
          <p:cNvPr id="8" name="그림 7" descr="7-3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1540" y="5949280"/>
            <a:ext cx="19335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10 </a:t>
            </a:r>
            <a:r>
              <a:rPr lang="ko-KR" altLang="en-US" dirty="0" smtClean="0"/>
              <a:t>윈도 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윈도 폼에서 상속과 </a:t>
            </a:r>
            <a:r>
              <a:rPr lang="ko-KR" altLang="en-US" dirty="0" err="1" smtClean="0"/>
              <a:t>다형성</a:t>
            </a:r>
            <a:r>
              <a:rPr lang="ko-KR" altLang="en-US" dirty="0" smtClean="0"/>
              <a:t> 활용하기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/>
              <a:t>모달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모달리스와</a:t>
            </a:r>
            <a:r>
              <a:rPr lang="ko-KR" altLang="en-US" dirty="0" smtClean="0"/>
              <a:t> 반대로 새로운 화면을 띄웠을 때 기존 화면 조작불가능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Show ( )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ShowDialog</a:t>
            </a:r>
            <a:r>
              <a:rPr lang="en-US" altLang="ko-KR" dirty="0" smtClean="0"/>
              <a:t> ( ) </a:t>
            </a:r>
            <a:r>
              <a:rPr lang="ko-KR" altLang="en-US" dirty="0" err="1" smtClean="0"/>
              <a:t>메서드로</a:t>
            </a:r>
            <a:r>
              <a:rPr lang="ko-KR" altLang="en-US" dirty="0" smtClean="0"/>
              <a:t> 전환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" name="그림 9" descr="7-4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303875"/>
            <a:ext cx="8346308" cy="220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10 </a:t>
            </a:r>
            <a:r>
              <a:rPr lang="ko-KR" altLang="en-US" dirty="0" smtClean="0"/>
              <a:t>윈도 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윈도 폼에서 상속과 </a:t>
            </a:r>
            <a:r>
              <a:rPr lang="ko-KR" altLang="en-US" dirty="0" err="1" smtClean="0"/>
              <a:t>다형성</a:t>
            </a:r>
            <a:r>
              <a:rPr lang="ko-KR" altLang="en-US" dirty="0" smtClean="0"/>
              <a:t> 활용하기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일반적인 형태의 폼 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디자인 화면과 함께 폼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프로젝트에서 마우스 오른쪽 버튼 클릭 </a:t>
            </a:r>
            <a:r>
              <a:rPr lang="en-US" altLang="ko-KR" dirty="0" smtClean="0"/>
              <a:t>[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] - [</a:t>
            </a:r>
            <a:r>
              <a:rPr lang="en-US" altLang="ko-KR" sz="1200" dirty="0" smtClean="0"/>
              <a:t>Windows Form</a:t>
            </a:r>
            <a:r>
              <a:rPr lang="en-US" altLang="ko-KR" dirty="0" smtClean="0"/>
              <a:t>]</a:t>
            </a:r>
            <a:r>
              <a:rPr lang="ko-KR" altLang="en-US" dirty="0" smtClean="0"/>
              <a:t> 선택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 (</a:t>
            </a:r>
            <a:r>
              <a:rPr lang="ko-KR" altLang="en-US" dirty="0" smtClean="0"/>
              <a:t>또는 새 항목 선택 후 다음 화면에서 </a:t>
            </a:r>
            <a:r>
              <a:rPr lang="en-US" altLang="ko-KR" dirty="0" smtClean="0"/>
              <a:t>[</a:t>
            </a:r>
            <a:r>
              <a:rPr lang="en-US" altLang="ko-KR" sz="1200" dirty="0" smtClean="0"/>
              <a:t>Windows Form</a:t>
            </a:r>
            <a:r>
              <a:rPr lang="en-US" altLang="ko-KR" dirty="0" smtClean="0"/>
              <a:t>]</a:t>
            </a:r>
            <a:r>
              <a:rPr lang="ko-KR" altLang="en-US" dirty="0" smtClean="0"/>
              <a:t> 선택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1" name="그림 10" descr="7-3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6399330"/>
            <a:ext cx="3905250" cy="295275"/>
          </a:xfrm>
          <a:prstGeom prst="rect">
            <a:avLst/>
          </a:prstGeom>
        </p:spPr>
      </p:pic>
      <p:pic>
        <p:nvPicPr>
          <p:cNvPr id="12" name="그림 11" descr="image28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2123855"/>
            <a:ext cx="6390710" cy="437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10 </a:t>
            </a:r>
            <a:r>
              <a:rPr lang="ko-KR" altLang="en-US" dirty="0" smtClean="0"/>
              <a:t>윈도 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윈도 폼에서 상속과 </a:t>
            </a:r>
            <a:r>
              <a:rPr lang="ko-KR" altLang="en-US" dirty="0" err="1" smtClean="0"/>
              <a:t>다형성</a:t>
            </a:r>
            <a:r>
              <a:rPr lang="ko-KR" altLang="en-US" dirty="0" smtClean="0"/>
              <a:t> 활용하기</a:t>
            </a:r>
            <a:r>
              <a:rPr lang="en-US" altLang="ko-KR" dirty="0" smtClean="0"/>
              <a:t>(12)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image28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953724"/>
            <a:ext cx="8309424" cy="3915435"/>
          </a:xfrm>
          <a:prstGeom prst="rect">
            <a:avLst/>
          </a:prstGeom>
        </p:spPr>
      </p:pic>
      <p:pic>
        <p:nvPicPr>
          <p:cNvPr id="9" name="그림 8" descr="7-4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4959170"/>
            <a:ext cx="23145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10 </a:t>
            </a:r>
            <a:r>
              <a:rPr lang="ko-KR" altLang="en-US" dirty="0" smtClean="0"/>
              <a:t>윈도 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윈도 폼에서 상속과 </a:t>
            </a:r>
            <a:r>
              <a:rPr lang="ko-KR" altLang="en-US" dirty="0" err="1" smtClean="0"/>
              <a:t>다형성</a:t>
            </a:r>
            <a:r>
              <a:rPr lang="ko-KR" altLang="en-US" dirty="0" smtClean="0"/>
              <a:t> 활용하기</a:t>
            </a:r>
            <a:r>
              <a:rPr lang="en-US" altLang="ko-KR" dirty="0" smtClean="0"/>
              <a:t>(13)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디자인 화면에서 드래그해서 요소를 화면에 올려 놓기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7-4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6039290"/>
            <a:ext cx="2809875" cy="238125"/>
          </a:xfrm>
          <a:prstGeom prst="rect">
            <a:avLst/>
          </a:prstGeom>
        </p:spPr>
      </p:pic>
      <p:pic>
        <p:nvPicPr>
          <p:cNvPr id="9" name="그림 8" descr="image28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4" y="1313765"/>
            <a:ext cx="7966843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10 </a:t>
            </a:r>
            <a:r>
              <a:rPr lang="ko-KR" altLang="en-US" dirty="0" smtClean="0"/>
              <a:t>윈도 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윈도 폼에서 상속과 </a:t>
            </a:r>
            <a:r>
              <a:rPr lang="ko-KR" altLang="en-US" dirty="0" err="1" smtClean="0"/>
              <a:t>다형성</a:t>
            </a:r>
            <a:r>
              <a:rPr lang="ko-KR" altLang="en-US" dirty="0" smtClean="0"/>
              <a:t> 활용하기</a:t>
            </a:r>
            <a:r>
              <a:rPr lang="en-US" altLang="ko-KR" dirty="0" smtClean="0"/>
              <a:t>(14)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디자인 화면에서 드래그해서 요소를 화면에 올려 놓기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7-4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6039290"/>
            <a:ext cx="2809875" cy="238125"/>
          </a:xfrm>
          <a:prstGeom prst="rect">
            <a:avLst/>
          </a:prstGeom>
        </p:spPr>
      </p:pic>
      <p:pic>
        <p:nvPicPr>
          <p:cNvPr id="9" name="그림 8" descr="image28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4" y="1313765"/>
            <a:ext cx="7966843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클래스 사이에 부모 자식 관계를 정의하는 작업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부모 클래스 하나는 자식을 여러 개 가질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</a:t>
            </a:r>
            <a:r>
              <a:rPr lang="en-US" altLang="ko-KR" dirty="0" smtClean="0"/>
              <a:t>Dog </a:t>
            </a:r>
            <a:r>
              <a:rPr lang="ko-KR" altLang="en-US" dirty="0" smtClean="0"/>
              <a:t>클래스와 </a:t>
            </a:r>
            <a:r>
              <a:rPr lang="en-US" altLang="ko-KR" dirty="0" smtClean="0"/>
              <a:t>Cat </a:t>
            </a:r>
            <a:r>
              <a:rPr lang="ko-KR" altLang="en-US" dirty="0" smtClean="0"/>
              <a:t>클래스의 구성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부모 클래스</a:t>
            </a:r>
            <a:r>
              <a:rPr lang="en-US" altLang="ko-KR" dirty="0" smtClean="0"/>
              <a:t>(Animal)</a:t>
            </a:r>
            <a:r>
              <a:rPr lang="ko-KR" altLang="en-US" dirty="0" smtClean="0"/>
              <a:t>를 만드는 코드의 구성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image24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2123855"/>
            <a:ext cx="3562847" cy="2076740"/>
          </a:xfrm>
          <a:prstGeom prst="rect">
            <a:avLst/>
          </a:prstGeom>
        </p:spPr>
      </p:pic>
      <p:pic>
        <p:nvPicPr>
          <p:cNvPr id="11" name="그림 10" descr="image2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67055" y="1988840"/>
            <a:ext cx="3790950" cy="3943350"/>
          </a:xfrm>
          <a:prstGeom prst="rect">
            <a:avLst/>
          </a:prstGeom>
        </p:spPr>
      </p:pic>
      <p:pic>
        <p:nvPicPr>
          <p:cNvPr id="13" name="그림 12" descr="7-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585" y="4194085"/>
            <a:ext cx="2209800" cy="276225"/>
          </a:xfrm>
          <a:prstGeom prst="rect">
            <a:avLst/>
          </a:prstGeom>
        </p:spPr>
      </p:pic>
      <p:pic>
        <p:nvPicPr>
          <p:cNvPr id="14" name="그림 13" descr="7-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57065" y="5949280"/>
            <a:ext cx="20574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Animal </a:t>
            </a:r>
            <a:r>
              <a:rPr lang="ko-KR" altLang="en-US" dirty="0" smtClean="0"/>
              <a:t>클래스 코드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  <p:pic>
        <p:nvPicPr>
          <p:cNvPr id="9" name="그림 8" descr="7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358770"/>
            <a:ext cx="79914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클래스의 부모 자식 관계가 형성되면 자식 클래스는 부모 클래스의 </a:t>
            </a:r>
            <a:r>
              <a:rPr lang="en-US" altLang="ko-KR" dirty="0" smtClean="0"/>
              <a:t>public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protected</a:t>
            </a:r>
          </a:p>
          <a:p>
            <a:pPr lvl="1">
              <a:buNone/>
            </a:pPr>
            <a:r>
              <a:rPr lang="ko-KR" altLang="en-US" dirty="0" smtClean="0"/>
              <a:t>  멤버에 접근 가능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  <p:pic>
        <p:nvPicPr>
          <p:cNvPr id="5" name="그림 4" descr="7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043735"/>
            <a:ext cx="80391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3496</TotalTime>
  <Words>1216</Words>
  <Application>Microsoft Office PowerPoint</Application>
  <PresentationFormat>화면 슬라이드 쇼(4:3)</PresentationFormat>
  <Paragraphs>517</Paragraphs>
  <Slides>69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6" baseType="lpstr">
      <vt:lpstr>HY견명조</vt:lpstr>
      <vt:lpstr>HY헤드라인M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Section 01 상속과 다형성 소개(1)</vt:lpstr>
      <vt:lpstr>Section 01 상속과 다형성 소개(2)</vt:lpstr>
      <vt:lpstr>Section 01 상속과 다형성 소개(3)</vt:lpstr>
      <vt:lpstr>Section 02 상속(1)</vt:lpstr>
      <vt:lpstr>Section 02 상속(2)</vt:lpstr>
      <vt:lpstr>Section 02 상속(3)</vt:lpstr>
      <vt:lpstr>Section 02 상속(4)</vt:lpstr>
      <vt:lpstr>NOTE(1) </vt:lpstr>
      <vt:lpstr>NOTE(2) </vt:lpstr>
      <vt:lpstr>NOTE(3) </vt:lpstr>
      <vt:lpstr>NOTE(4) </vt:lpstr>
      <vt:lpstr>NOTE(5) </vt:lpstr>
      <vt:lpstr>Section 03 다형성(1)</vt:lpstr>
      <vt:lpstr>Section 03 다형성(2)</vt:lpstr>
      <vt:lpstr>Section 03 다형성(3)</vt:lpstr>
      <vt:lpstr>Section 03 다형성(4)</vt:lpstr>
      <vt:lpstr>NOTE(1) </vt:lpstr>
      <vt:lpstr>NOTE(2) </vt:lpstr>
      <vt:lpstr>NOTE(3) </vt:lpstr>
      <vt:lpstr>Section 04 is 키워드(1)</vt:lpstr>
      <vt:lpstr>Section 04 is 키워드(2)</vt:lpstr>
      <vt:lpstr>Section 04 is 키워드(3)</vt:lpstr>
      <vt:lpstr>Section 05 클래스 자료형 변환(1)</vt:lpstr>
      <vt:lpstr>Section 05 클래스 자료형 변환(2)</vt:lpstr>
      <vt:lpstr>Section 06 상속의 생성자(1)</vt:lpstr>
      <vt:lpstr>Section 06 상속의 생성자(2)</vt:lpstr>
      <vt:lpstr>Section 06 상속의 생성자(3)</vt:lpstr>
      <vt:lpstr>NOTE </vt:lpstr>
      <vt:lpstr>Section 07 섀도잉과 하이딩(1)</vt:lpstr>
      <vt:lpstr>Section 07 섀도잉과 하이딩(2)</vt:lpstr>
      <vt:lpstr>Section 07 섀도잉과 하이딩(3)</vt:lpstr>
      <vt:lpstr>Section 07 섀도잉과 하이딩(4)</vt:lpstr>
      <vt:lpstr>Section 07 섀도잉과 하이딩(5)</vt:lpstr>
      <vt:lpstr>Section 08 하이딩과 오버라이딩(1)</vt:lpstr>
      <vt:lpstr>Section 08 하이딩과 오버라이딩(2)</vt:lpstr>
      <vt:lpstr>Section 08 하이딩과 오버라이딩(3)</vt:lpstr>
      <vt:lpstr>Section 08 하이딩과 오버라이딩(4)</vt:lpstr>
      <vt:lpstr>Section 08 하이딩과 오버라이딩(5)</vt:lpstr>
      <vt:lpstr>Section 08 하이딩과 오버라이딩(6)</vt:lpstr>
      <vt:lpstr>Section 08 하이딩과 오버라이딩(7)</vt:lpstr>
      <vt:lpstr>Section 08 하이딩과 오버라이딩(8)</vt:lpstr>
      <vt:lpstr>Section 08 하이딩과 오버라이딩(9)</vt:lpstr>
      <vt:lpstr>Section 09 상속과 오버라이딩 제한(1)</vt:lpstr>
      <vt:lpstr>Section 09 상속과 오버라이딩 제한(2)</vt:lpstr>
      <vt:lpstr>Section 09 상속과 오버라이딩 제한(3)</vt:lpstr>
      <vt:lpstr>Section 09 상속과 오버라이딩 제한(4)</vt:lpstr>
      <vt:lpstr>Section 09 상속과 오버라이딩 제한(5)</vt:lpstr>
      <vt:lpstr>Section 10 윈도 폼: 윈도 폼에서 상속과 다형성 활용하기(1)</vt:lpstr>
      <vt:lpstr>Section 10 윈도 폼: 윈도 폼에서 상속과 다형성 활용하기(2)</vt:lpstr>
      <vt:lpstr>Section 10 윈도 폼: 윈도 폼에서 상속과 다형성 활용하기(3)</vt:lpstr>
      <vt:lpstr>Section 10 윈도 폼: 윈도 폼에서 상속과 다형성 활용하기(4)</vt:lpstr>
      <vt:lpstr>Section 10 윈도 폼: 윈도 폼에서 상속과 다형성 활용하기(5)</vt:lpstr>
      <vt:lpstr>NOTE </vt:lpstr>
      <vt:lpstr>Section 10 윈도 폼: 윈도 폼에서 상속과 다형성 활용하기(6)</vt:lpstr>
      <vt:lpstr>Section 10 윈도 폼: 윈도 폼에서 상속과 다형성 활용하기(7)</vt:lpstr>
      <vt:lpstr>Section 10 윈도 폼: 윈도 폼에서 상속과 다형성 활용하기(8)</vt:lpstr>
      <vt:lpstr>Section 10 윈도 폼: 윈도 폼에서 상속과 다형성 활용하기(9)</vt:lpstr>
      <vt:lpstr>NOTE(1) </vt:lpstr>
      <vt:lpstr>NOTE(2) </vt:lpstr>
      <vt:lpstr>NOTE(3) </vt:lpstr>
      <vt:lpstr>Section 10 윈도 폼: 윈도 폼에서 상속과 다형성 활용하기(10)</vt:lpstr>
      <vt:lpstr>Section 10 윈도 폼: 윈도 폼에서 상속과 다형성 활용하기(11)</vt:lpstr>
      <vt:lpstr>Section 10 윈도 폼: 윈도 폼에서 상속과 다형성 활용하기(12)</vt:lpstr>
      <vt:lpstr>Section 10 윈도 폼: 윈도 폼에서 상속과 다형성 활용하기(13)</vt:lpstr>
      <vt:lpstr>Section 10 윈도 폼: 윈도 폼에서 상속과 다형성 활용하기(14)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amiga</cp:lastModifiedBy>
  <cp:revision>295</cp:revision>
  <dcterms:created xsi:type="dcterms:W3CDTF">2012-07-23T02:34:37Z</dcterms:created>
  <dcterms:modified xsi:type="dcterms:W3CDTF">2016-01-15T00:32:58Z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