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1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27"/>
  </p:notesMasterIdLst>
  <p:handoutMasterIdLst>
    <p:handoutMasterId r:id="rId28"/>
  </p:handoutMasterIdLst>
  <p:sldIdLst>
    <p:sldId id="328" r:id="rId2"/>
    <p:sldId id="408" r:id="rId3"/>
    <p:sldId id="409" r:id="rId4"/>
    <p:sldId id="326" r:id="rId5"/>
    <p:sldId id="592" r:id="rId6"/>
    <p:sldId id="532" r:id="rId7"/>
    <p:sldId id="593" r:id="rId8"/>
    <p:sldId id="594" r:id="rId9"/>
    <p:sldId id="595" r:id="rId10"/>
    <p:sldId id="596" r:id="rId11"/>
    <p:sldId id="597" r:id="rId12"/>
    <p:sldId id="598" r:id="rId13"/>
    <p:sldId id="599" r:id="rId14"/>
    <p:sldId id="600" r:id="rId15"/>
    <p:sldId id="601" r:id="rId16"/>
    <p:sldId id="602" r:id="rId17"/>
    <p:sldId id="603" r:id="rId18"/>
    <p:sldId id="604" r:id="rId19"/>
    <p:sldId id="606" r:id="rId20"/>
    <p:sldId id="580" r:id="rId21"/>
    <p:sldId id="607" r:id="rId22"/>
    <p:sldId id="608" r:id="rId23"/>
    <p:sldId id="609" r:id="rId24"/>
    <p:sldId id="610" r:id="rId25"/>
    <p:sldId id="258" r:id="rId2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C146D"/>
    <a:srgbClr val="415783"/>
    <a:srgbClr val="4F784C"/>
    <a:srgbClr val="FFFF99"/>
    <a:srgbClr val="993366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29" autoAdjust="0"/>
    <p:restoredTop sz="94660"/>
  </p:normalViewPr>
  <p:slideViewPr>
    <p:cSldViewPr>
      <p:cViewPr varScale="1">
        <p:scale>
          <a:sx n="106" d="100"/>
          <a:sy n="106" d="100"/>
        </p:scale>
        <p:origin x="1722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0" d="100"/>
          <a:sy n="90" d="100"/>
        </p:scale>
        <p:origin x="3696" y="72"/>
      </p:cViewPr>
      <p:guideLst/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87C3E9-2372-4D2D-A8FE-578D26F0CAB8}" type="datetimeFigureOut">
              <a:rPr lang="ko-KR" altLang="en-US" smtClean="0"/>
              <a:pPr/>
              <a:t>2016-01-15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126D6-8CEA-47E8-B467-8C3047BBCA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4075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C3899-2E4F-4D3A-8D29-BF4BDDE21DE2}" type="datetimeFigureOut">
              <a:rPr lang="ko-KR" altLang="en-US" smtClean="0"/>
              <a:pPr/>
              <a:t>2016-01-15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9363BF-43B7-4F43-ABD0-D052F59FCD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480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3.xml"/><Relationship Id="rId7" Type="http://schemas.openxmlformats.org/officeDocument/2006/relationships/image" Target="../media/image3.jpe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tags" Target="../tags/tag12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 userDrawn="1"/>
        </p:nvGrpSpPr>
        <p:grpSpPr>
          <a:xfrm>
            <a:off x="-63515" y="-8316"/>
            <a:ext cx="9207514" cy="6866316"/>
            <a:chOff x="250985" y="267478"/>
            <a:chExt cx="9148832" cy="6866316"/>
          </a:xfrm>
        </p:grpSpPr>
        <p:sp>
          <p:nvSpPr>
            <p:cNvPr id="6" name="직사각형 5"/>
            <p:cNvSpPr/>
            <p:nvPr userDrawn="1"/>
          </p:nvSpPr>
          <p:spPr>
            <a:xfrm>
              <a:off x="250985" y="267478"/>
              <a:ext cx="3991768" cy="68663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pic>
          <p:nvPicPr>
            <p:cNvPr id="7" name="Picture 2" descr="C:\Users\박희숙\Desktop\캡처1.JPG"/>
            <p:cNvPicPr>
              <a:picLocks noChangeAspect="1" noChangeArrowheads="1"/>
            </p:cNvPicPr>
            <p:nvPr userDrawn="1"/>
          </p:nvPicPr>
          <p:blipFill rotWithShape="1"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92" t="6280" b="89802"/>
            <a:stretch/>
          </p:blipFill>
          <p:spPr bwMode="auto">
            <a:xfrm rot="5400000">
              <a:off x="-2990482" y="3508945"/>
              <a:ext cx="6856794" cy="3738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직사각형 24"/>
            <p:cNvSpPr/>
            <p:nvPr userDrawn="1"/>
          </p:nvSpPr>
          <p:spPr>
            <a:xfrm>
              <a:off x="3481346" y="267478"/>
              <a:ext cx="5918471" cy="686631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2" name="그림 11"/>
          <p:cNvPicPr>
            <a:picLocks noChangeAspect="1"/>
          </p:cNvPicPr>
          <p:nvPr userDrawn="1"/>
        </p:nvPicPr>
        <p:blipFill rotWithShape="1">
          <a:blip r:embed="rId3" cstate="print"/>
          <a:srcRect l="22947" t="1217" r="-59" b="27082"/>
          <a:stretch/>
        </p:blipFill>
        <p:spPr>
          <a:xfrm>
            <a:off x="745370" y="2564360"/>
            <a:ext cx="2009570" cy="2405357"/>
          </a:xfrm>
          <a:prstGeom prst="rect">
            <a:avLst/>
          </a:prstGeom>
          <a:ln>
            <a:noFill/>
          </a:ln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 rotWithShape="1">
          <a:blip r:embed="rId3" cstate="print"/>
          <a:srcRect t="73623" r="21026" b="11361"/>
          <a:stretch/>
        </p:blipFill>
        <p:spPr>
          <a:xfrm>
            <a:off x="431540" y="5274205"/>
            <a:ext cx="2572618" cy="629678"/>
          </a:xfrm>
          <a:prstGeom prst="rect">
            <a:avLst/>
          </a:prstGeom>
          <a:ln>
            <a:noFill/>
          </a:ln>
        </p:spPr>
      </p:pic>
      <p:pic>
        <p:nvPicPr>
          <p:cNvPr id="15" name="그림 14"/>
          <p:cNvPicPr>
            <a:picLocks noChangeAspect="1"/>
          </p:cNvPicPr>
          <p:nvPr userDrawn="1"/>
        </p:nvPicPr>
        <p:blipFill rotWithShape="1">
          <a:blip r:embed="rId3" cstate="print"/>
          <a:srcRect l="3803" t="88145" r="31938" b="7753"/>
          <a:stretch/>
        </p:blipFill>
        <p:spPr>
          <a:xfrm>
            <a:off x="443766" y="5104340"/>
            <a:ext cx="2475275" cy="203374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457057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169"/>
          <p:cNvGrpSpPr>
            <a:grpSpLocks/>
          </p:cNvGrpSpPr>
          <p:nvPr userDrawn="1">
            <p:custDataLst>
              <p:tags r:id="rId1"/>
            </p:custDataLst>
          </p:nvPr>
        </p:nvGrpSpPr>
        <p:grpSpPr bwMode="auto">
          <a:xfrm>
            <a:off x="7773987" y="65357"/>
            <a:ext cx="1123950" cy="744545"/>
            <a:chOff x="4897" y="107"/>
            <a:chExt cx="708" cy="469"/>
          </a:xfrm>
        </p:grpSpPr>
        <p:sp>
          <p:nvSpPr>
            <p:cNvPr id="28" name="Freeform 164"/>
            <p:cNvSpPr>
              <a:spLocks/>
            </p:cNvSpPr>
            <p:nvPr userDrawn="1"/>
          </p:nvSpPr>
          <p:spPr bwMode="gray">
            <a:xfrm flipH="1">
              <a:off x="5377" y="345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C4A2D2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" name="Freeform 166"/>
            <p:cNvSpPr>
              <a:spLocks/>
            </p:cNvSpPr>
            <p:nvPr userDrawn="1"/>
          </p:nvSpPr>
          <p:spPr bwMode="gray">
            <a:xfrm flipH="1">
              <a:off x="5378" y="107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" name="Freeform 167"/>
            <p:cNvSpPr>
              <a:spLocks/>
            </p:cNvSpPr>
            <p:nvPr userDrawn="1"/>
          </p:nvSpPr>
          <p:spPr bwMode="gray">
            <a:xfrm flipH="1">
              <a:off x="5134" y="349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" name="Freeform 168"/>
            <p:cNvSpPr>
              <a:spLocks/>
            </p:cNvSpPr>
            <p:nvPr userDrawn="1"/>
          </p:nvSpPr>
          <p:spPr bwMode="gray">
            <a:xfrm flipH="1">
              <a:off x="4897" y="118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35" name="Rectangle 2"/>
          <p:cNvSpPr>
            <a:spLocks noGrp="1" noChangeArrowheads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09600" y="5791200"/>
            <a:ext cx="7924800" cy="6858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4000" b="0" i="0" baseline="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1pPr>
          </a:lstStyle>
          <a:p>
            <a:pPr lvl="0"/>
            <a:r>
              <a:rPr lang="ko-KR" altLang="en-US" noProof="0" dirty="0" err="1" smtClean="0"/>
              <a:t>장제목</a:t>
            </a:r>
            <a:endParaRPr lang="en-US" altLang="ko-KR" noProof="0" dirty="0" smtClean="0"/>
          </a:p>
        </p:txBody>
      </p:sp>
      <p:sp>
        <p:nvSpPr>
          <p:cNvPr id="37" name="모서리가 둥근 직사각형 36"/>
          <p:cNvSpPr/>
          <p:nvPr userDrawn="1">
            <p:custDataLst>
              <p:tags r:id="rId3"/>
            </p:custDataLst>
          </p:nvPr>
        </p:nvSpPr>
        <p:spPr>
          <a:xfrm>
            <a:off x="7596336" y="70751"/>
            <a:ext cx="1380015" cy="890223"/>
          </a:xfrm>
          <a:prstGeom prst="roundRect">
            <a:avLst>
              <a:gd name="adj" fmla="val 28406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8" name="그림 29" descr="쿡북로고.jpg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3634" y="159730"/>
            <a:ext cx="10795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모서리가 둥근 직사각형 38"/>
          <p:cNvSpPr/>
          <p:nvPr userDrawn="1">
            <p:custDataLst>
              <p:tags r:id="rId5"/>
            </p:custDataLst>
          </p:nvPr>
        </p:nvSpPr>
        <p:spPr>
          <a:xfrm>
            <a:off x="7596336" y="70751"/>
            <a:ext cx="1380015" cy="890223"/>
          </a:xfrm>
          <a:prstGeom prst="roundRect">
            <a:avLst>
              <a:gd name="adj" fmla="val 28406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 userDrawn="1"/>
        </p:nvPicPr>
        <p:blipFill rotWithShape="1">
          <a:blip r:embed="rId8" cstate="print"/>
          <a:srcRect t="73623"/>
          <a:stretch/>
        </p:blipFill>
        <p:spPr>
          <a:xfrm>
            <a:off x="2400300" y="4284095"/>
            <a:ext cx="3852000" cy="1307922"/>
          </a:xfrm>
          <a:prstGeom prst="rect">
            <a:avLst/>
          </a:prstGeom>
          <a:ln>
            <a:solidFill>
              <a:srgbClr val="8C146D"/>
            </a:solidFill>
          </a:ln>
        </p:spPr>
      </p:pic>
    </p:spTree>
    <p:extLst>
      <p:ext uri="{BB962C8B-B14F-4D97-AF65-F5344CB8AC3E}">
        <p14:creationId xmlns:p14="http://schemas.microsoft.com/office/powerpoint/2010/main" val="2043599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박희숙\Desktop\캡처1.JPG"/>
          <p:cNvPicPr>
            <a:picLocks noChangeAspect="1" noChangeArrowheads="1"/>
          </p:cNvPicPr>
          <p:nvPr userDrawn="1"/>
        </p:nvPicPr>
        <p:blipFill rotWithShape="1"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2" t="6280" b="89802"/>
          <a:stretch/>
        </p:blipFill>
        <p:spPr bwMode="auto">
          <a:xfrm rot="10800000">
            <a:off x="0" y="4464115"/>
            <a:ext cx="9144000" cy="2393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직사각형 24"/>
          <p:cNvSpPr/>
          <p:nvPr userDrawn="1"/>
        </p:nvSpPr>
        <p:spPr>
          <a:xfrm>
            <a:off x="0" y="-8316"/>
            <a:ext cx="9144000" cy="28972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1466655" y="3311297"/>
            <a:ext cx="7335815" cy="6858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600" b="0" i="0" baseline="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1pPr>
          </a:lstStyle>
          <a:p>
            <a:pPr lvl="0"/>
            <a:r>
              <a:rPr lang="ko-KR" altLang="en-US" noProof="0" smtClean="0"/>
              <a:t>절제목</a:t>
            </a:r>
            <a:endParaRPr lang="en-US" altLang="ko-KR" noProof="0" dirty="0" smtClean="0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341530" y="3093682"/>
            <a:ext cx="900000" cy="1149891"/>
          </a:xfrm>
          <a:prstGeom prst="rect">
            <a:avLst/>
          </a:prstGeom>
          <a:ln>
            <a:solidFill>
              <a:srgbClr val="8C146D"/>
            </a:solidFill>
          </a:ln>
        </p:spPr>
      </p:pic>
    </p:spTree>
    <p:extLst>
      <p:ext uri="{BB962C8B-B14F-4D97-AF65-F5344CB8AC3E}">
        <p14:creationId xmlns:p14="http://schemas.microsoft.com/office/powerpoint/2010/main" val="11929357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481C1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en-US" altLang="ko-KR" sz="120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25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355600" indent="-2619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70000"/>
              <a:buFont typeface="맑은 고딕" panose="020B0503020000020004" pitchFamily="50" charset="-127"/>
              <a:buChar char="■"/>
              <a:defRPr sz="2000" b="1"/>
            </a:lvl1pPr>
            <a:lvl2pPr marL="627063" indent="-169863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23063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  <p:custDataLst>
              <p:tags r:id="rId1"/>
            </p:custDataLst>
          </p:nvPr>
        </p:nvSpPr>
        <p:spPr>
          <a:xfrm>
            <a:off x="139700" y="6525345"/>
            <a:ext cx="8756650" cy="280046"/>
          </a:xfrm>
          <a:prstGeom prst="rect">
            <a:avLst/>
          </a:prstGeom>
        </p:spPr>
        <p:txBody>
          <a:bodyPr/>
          <a:lstStyle>
            <a:lvl1pPr>
              <a:defRPr b="1" i="1"/>
            </a:lvl1pPr>
          </a:lstStyle>
          <a:p>
            <a:pPr latinLnBrk="0"/>
            <a:fld id="{926EA8F1-C76B-4BC6-98C4-C2D2384EDDB7}" type="slidenum">
              <a:rPr lang="en-US" altLang="ko-KR" kern="0" smtClean="0">
                <a:latin typeface="Verdana"/>
              </a:rPr>
              <a:pPr latinLnBrk="0"/>
              <a:t>‹#›</a:t>
            </a:fld>
            <a:endParaRPr lang="en-US" altLang="ko-KR" kern="0" dirty="0">
              <a:latin typeface="Verdana"/>
            </a:endParaRPr>
          </a:p>
        </p:txBody>
      </p:sp>
      <p:sp>
        <p:nvSpPr>
          <p:cNvPr id="9" name="AutoShap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" name="Line 5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6" name="AutoShape 3"/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5"/>
          <p:cNvSpPr>
            <a:spLocks noChangeShapeType="1"/>
          </p:cNvSpPr>
          <p:nvPr userDrawn="1">
            <p:custDataLst>
              <p:tags r:id="rId5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0" name="Text Box 4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Thank</a:t>
            </a:r>
            <a:r>
              <a:rPr lang="en-US" altLang="ko-KR" sz="4400" b="1" baseline="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 You</a:t>
            </a:r>
            <a:endParaRPr lang="en-US" altLang="ko-KR" sz="4400" b="1" dirty="0">
              <a:solidFill>
                <a:schemeClr val="tx2">
                  <a:lumMod val="40000"/>
                  <a:lumOff val="60000"/>
                </a:schemeClr>
              </a:solidFill>
              <a:latin typeface="HY견명조" pitchFamily="18" charset="-127"/>
              <a:ea typeface="HY견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1429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백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en-US" altLang="ko-KR" sz="120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25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557208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/>
          <p:cNvSpPr txBox="1">
            <a:spLocks noChangeArrowheads="1"/>
          </p:cNvSpPr>
          <p:nvPr userDrawn="1"/>
        </p:nvSpPr>
        <p:spPr bwMode="auto">
          <a:xfrm>
            <a:off x="612453" y="981075"/>
            <a:ext cx="7991475" cy="338554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ko-KR" sz="1600" b="1" smtClean="0">
                <a:solidFill>
                  <a:srgbClr val="1F497D">
                    <a:lumMod val="60000"/>
                    <a:lumOff val="40000"/>
                  </a:srgbClr>
                </a:solidFill>
                <a:latin typeface="맑은 고딕" panose="020B0503020000020004" pitchFamily="50" charset="-127"/>
              </a:rPr>
              <a:t>IT CookBook, C# </a:t>
            </a:r>
            <a:r>
              <a:rPr lang="ko-KR" altLang="en-US" sz="1600" b="1" smtClean="0">
                <a:solidFill>
                  <a:srgbClr val="1F497D">
                    <a:lumMod val="60000"/>
                    <a:lumOff val="40000"/>
                  </a:srgbClr>
                </a:solidFill>
                <a:latin typeface="맑은 고딕" panose="020B0503020000020004" pitchFamily="50" charset="-127"/>
              </a:rPr>
              <a:t>프로그래밍</a:t>
            </a:r>
            <a:endParaRPr lang="en-US" altLang="ko-KR" sz="1600" b="1" smtClean="0">
              <a:solidFill>
                <a:srgbClr val="1F497D">
                  <a:lumMod val="60000"/>
                  <a:lumOff val="40000"/>
                </a:srgb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7" name="TextBox 7"/>
          <p:cNvSpPr txBox="1"/>
          <p:nvPr userDrawn="1"/>
        </p:nvSpPr>
        <p:spPr>
          <a:xfrm>
            <a:off x="612453" y="1700213"/>
            <a:ext cx="7655247" cy="16496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defRPr/>
            </a:pPr>
            <a:endParaRPr lang="en-US" altLang="ko-KR" sz="1000" dirty="0">
              <a:solidFill>
                <a:srgbClr val="222222"/>
              </a:solidFill>
            </a:endParaRPr>
          </a:p>
          <a:p>
            <a:pPr>
              <a:defRPr/>
            </a:pPr>
            <a:r>
              <a:rPr lang="en-US" altLang="ko-KR" sz="1400" b="1" dirty="0">
                <a:solidFill>
                  <a:prstClr val="black">
                    <a:lumMod val="95000"/>
                    <a:lumOff val="5000"/>
                  </a:prstClr>
                </a:solidFill>
              </a:rPr>
              <a:t>[</a:t>
            </a:r>
            <a:r>
              <a:rPr lang="ko-KR" altLang="en-US" sz="1400" b="1" dirty="0">
                <a:solidFill>
                  <a:prstClr val="black">
                    <a:lumMod val="95000"/>
                    <a:lumOff val="5000"/>
                  </a:prstClr>
                </a:solidFill>
              </a:rPr>
              <a:t>강의교안 이용 안내</a:t>
            </a:r>
            <a:r>
              <a:rPr lang="en-US" altLang="ko-KR" sz="1400" b="1" dirty="0">
                <a:solidFill>
                  <a:prstClr val="black">
                    <a:lumMod val="95000"/>
                    <a:lumOff val="5000"/>
                  </a:prstClr>
                </a:solidFill>
              </a:rPr>
              <a:t>]</a:t>
            </a:r>
          </a:p>
          <a:p>
            <a:pPr>
              <a:defRPr/>
            </a:pPr>
            <a:endParaRPr lang="en-US" altLang="ko-KR" sz="1000" dirty="0">
              <a:solidFill>
                <a:prstClr val="black"/>
              </a:solidFill>
            </a:endParaRPr>
          </a:p>
          <a:p>
            <a:pPr marL="171450" indent="-171450">
              <a:lnSpc>
                <a:spcPct val="120000"/>
              </a:lnSpc>
              <a:buFont typeface="Arial" pitchFamily="34" charset="0"/>
              <a:buChar char="•"/>
              <a:defRPr/>
            </a:pPr>
            <a:r>
              <a:rPr lang="ko-KR" altLang="en-US" sz="1400" spc="-100" dirty="0" smtClean="0">
                <a:solidFill>
                  <a:prstClr val="black"/>
                </a:solidFill>
              </a:rPr>
              <a:t>본 강의교안의 </a:t>
            </a:r>
            <a:r>
              <a:rPr lang="ko-KR" altLang="en-US" sz="1400" spc="-100" smtClean="0">
                <a:solidFill>
                  <a:prstClr val="black"/>
                </a:solidFill>
              </a:rPr>
              <a:t>저작권은 </a:t>
            </a:r>
            <a:r>
              <a:rPr lang="ko-KR" altLang="en-US" sz="1400" b="1" spc="-100" smtClean="0">
                <a:solidFill>
                  <a:prstClr val="black"/>
                </a:solidFill>
              </a:rPr>
              <a:t>윤인성</a:t>
            </a:r>
            <a:r>
              <a:rPr lang="ko-KR" altLang="en-US" sz="1400" spc="-100" smtClean="0">
                <a:solidFill>
                  <a:prstClr val="black"/>
                </a:solidFill>
              </a:rPr>
              <a:t>과 </a:t>
            </a:r>
            <a:r>
              <a:rPr lang="ko-KR" altLang="en-US" sz="1400" b="1" spc="-100" dirty="0" err="1" smtClean="0">
                <a:solidFill>
                  <a:prstClr val="black"/>
                </a:solidFill>
              </a:rPr>
              <a:t>한빛아카데미</a:t>
            </a:r>
            <a:r>
              <a:rPr lang="ko-KR" altLang="en-US" sz="1400" b="1" spc="-100" dirty="0" smtClean="0">
                <a:solidFill>
                  <a:prstClr val="black"/>
                </a:solidFill>
              </a:rPr>
              <a:t>㈜</a:t>
            </a:r>
            <a:r>
              <a:rPr lang="ko-KR" altLang="en-US" sz="1400" spc="-100" dirty="0" smtClean="0">
                <a:solidFill>
                  <a:prstClr val="black"/>
                </a:solidFill>
              </a:rPr>
              <a:t>에 있습니다</a:t>
            </a:r>
            <a:r>
              <a:rPr lang="en-US" altLang="ko-KR" sz="1400" spc="-100" dirty="0" smtClean="0">
                <a:solidFill>
                  <a:prstClr val="black"/>
                </a:solidFill>
              </a:rPr>
              <a:t>.</a:t>
            </a:r>
          </a:p>
          <a:p>
            <a:pPr marL="171450" indent="-171450">
              <a:lnSpc>
                <a:spcPct val="120000"/>
              </a:lnSpc>
              <a:buFont typeface="Arial" pitchFamily="34" charset="0"/>
              <a:buChar char="•"/>
              <a:defRPr/>
            </a:pPr>
            <a:endParaRPr lang="en-US" altLang="ko-KR" sz="1400" spc="-100" dirty="0" smtClean="0">
              <a:solidFill>
                <a:prstClr val="black"/>
              </a:solidFill>
            </a:endParaRPr>
          </a:p>
          <a:p>
            <a:pPr marL="171450" indent="-171450">
              <a:lnSpc>
                <a:spcPct val="120000"/>
              </a:lnSpc>
              <a:buFont typeface="Arial" pitchFamily="34" charset="0"/>
              <a:buChar char="•"/>
              <a:defRPr/>
            </a:pPr>
            <a:r>
              <a:rPr lang="ko-KR" altLang="en-US" sz="1400" spc="-100" dirty="0" smtClean="0">
                <a:solidFill>
                  <a:prstClr val="black"/>
                </a:solidFill>
              </a:rPr>
              <a:t>이 자료는 강의 보조자료로 제공되는 것으로</a:t>
            </a:r>
            <a:r>
              <a:rPr lang="en-US" altLang="ko-KR" sz="1400" spc="-100" dirty="0" smtClean="0">
                <a:solidFill>
                  <a:prstClr val="black"/>
                </a:solidFill>
              </a:rPr>
              <a:t>, </a:t>
            </a:r>
            <a:r>
              <a:rPr lang="ko-KR" altLang="en-US" sz="1400" spc="-100" dirty="0" smtClean="0">
                <a:solidFill>
                  <a:prstClr val="black"/>
                </a:solidFill>
              </a:rPr>
              <a:t>학생들에게 배포되어서는 안 됩니다</a:t>
            </a:r>
            <a:r>
              <a:rPr lang="en-US" altLang="ko-KR" sz="1400" spc="-100" dirty="0" smtClean="0">
                <a:solidFill>
                  <a:prstClr val="black"/>
                </a:solidFill>
              </a:rPr>
              <a:t>. </a:t>
            </a:r>
            <a:endParaRPr lang="ko-KR" altLang="en-US" sz="1400" spc="-100" dirty="0" smtClean="0">
              <a:solidFill>
                <a:prstClr val="black"/>
              </a:solidFill>
            </a:endParaRPr>
          </a:p>
          <a:p>
            <a:pPr marL="171450" indent="-171450">
              <a:lnSpc>
                <a:spcPct val="120000"/>
              </a:lnSpc>
              <a:buFont typeface="Arial" pitchFamily="34" charset="0"/>
              <a:buChar char="•"/>
              <a:defRPr/>
            </a:pPr>
            <a:endParaRPr lang="en-US" altLang="ko-KR" sz="1400" spc="-100" dirty="0">
              <a:solidFill>
                <a:prstClr val="black"/>
              </a:solidFill>
            </a:endParaRPr>
          </a:p>
        </p:txBody>
      </p:sp>
      <p:sp>
        <p:nvSpPr>
          <p:cNvPr id="8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solidFill>
                <a:srgbClr val="9A5F3A"/>
              </a:solidFill>
            </a:endParaRPr>
          </a:p>
        </p:txBody>
      </p:sp>
      <p:pic>
        <p:nvPicPr>
          <p:cNvPr id="9" name="Picture 2" descr="C:\Documents and Settings\hanb\바탕 화면\한빛아카데미.bmp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12727" y="5928484"/>
            <a:ext cx="1591200" cy="24752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662403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노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chemeClr val="bg2">
              <a:lumMod val="9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481C1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en-US" altLang="ko-KR" sz="120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25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 hasCustomPrompt="1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mtClean="0"/>
              <a:t>NOTE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355600" indent="-2619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70000"/>
              <a:buFont typeface="맑은 고딕" panose="020B0503020000020004" pitchFamily="50" charset="-127"/>
              <a:buChar char="■"/>
              <a:defRPr sz="2000" b="1"/>
            </a:lvl1pPr>
            <a:lvl2pPr marL="627063" indent="-169863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43092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0_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endParaRPr lang="ko-KR" altLang="en-US" sz="3200" dirty="0">
              <a:solidFill>
                <a:srgbClr val="F79646">
                  <a:lumMod val="75000"/>
                </a:srgbClr>
              </a:solidFill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lang="ko-KR" altLang="en-US" sz="3000" dirty="0">
              <a:solidFill>
                <a:srgbClr val="005E5C"/>
              </a:solidFill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rgbClr val="1F497D">
                        <a:lumMod val="75000"/>
                        <a:shade val="30000"/>
                        <a:satMod val="115000"/>
                      </a:srgbClr>
                    </a:gs>
                    <a:gs pos="50000">
                      <a:srgbClr val="1F497D">
                        <a:lumMod val="75000"/>
                        <a:shade val="67500"/>
                        <a:satMod val="115000"/>
                      </a:srgbClr>
                    </a:gs>
                    <a:gs pos="100000">
                      <a:srgbClr val="1F497D">
                        <a:lumMod val="75000"/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pPr algn="r">
                <a:defRPr/>
              </a:pPr>
              <a:t>‹#›</a:t>
            </a:fld>
            <a:r>
              <a:rPr lang="en-US" altLang="ko-KR" sz="1200" smtClean="0">
                <a:gradFill flip="none" rotWithShape="1">
                  <a:gsLst>
                    <a:gs pos="0">
                      <a:srgbClr val="1F497D">
                        <a:lumMod val="75000"/>
                        <a:shade val="30000"/>
                        <a:satMod val="115000"/>
                      </a:srgbClr>
                    </a:gs>
                    <a:gs pos="50000">
                      <a:srgbClr val="1F497D">
                        <a:lumMod val="75000"/>
                        <a:shade val="67500"/>
                        <a:satMod val="115000"/>
                      </a:srgbClr>
                    </a:gs>
                    <a:gs pos="100000">
                      <a:srgbClr val="1F497D">
                        <a:lumMod val="75000"/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/</a:t>
            </a:r>
            <a:r>
              <a:rPr lang="en-US" altLang="ko-KR" sz="1200" smtClean="0">
                <a:gradFill flip="none" rotWithShape="1">
                  <a:gsLst>
                    <a:gs pos="0">
                      <a:srgbClr val="1F497D">
                        <a:lumMod val="75000"/>
                        <a:shade val="30000"/>
                        <a:satMod val="115000"/>
                      </a:srgbClr>
                    </a:gs>
                    <a:gs pos="50000">
                      <a:srgbClr val="1F497D">
                        <a:lumMod val="75000"/>
                        <a:shade val="67500"/>
                        <a:satMod val="115000"/>
                      </a:srgbClr>
                    </a:gs>
                    <a:gs pos="100000">
                      <a:srgbClr val="1F497D">
                        <a:lumMod val="75000"/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25</a:t>
            </a:r>
            <a:endParaRPr lang="en-US" altLang="ko-KR" sz="1200" dirty="0">
              <a:gradFill flip="none" rotWithShape="1">
                <a:gsLst>
                  <a:gs pos="0">
                    <a:srgbClr val="1F497D">
                      <a:lumMod val="75000"/>
                      <a:shade val="30000"/>
                      <a:satMod val="115000"/>
                    </a:srgbClr>
                  </a:gs>
                  <a:gs pos="50000">
                    <a:srgbClr val="1F497D">
                      <a:lumMod val="75000"/>
                      <a:shade val="67500"/>
                      <a:satMod val="115000"/>
                    </a:srgbClr>
                  </a:gs>
                  <a:gs pos="100000">
                    <a:srgbClr val="1F497D">
                      <a:lumMod val="75000"/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 hasCustomPrompt="1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solidFill>
                  <a:schemeClr val="accent1">
                    <a:lumMod val="75000"/>
                  </a:schemeClr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smtClean="0"/>
              <a:t>학습목표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449263" indent="-2619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70000"/>
              <a:buFont typeface="Wingdings" panose="05000000000000000000" pitchFamily="2" charset="2"/>
              <a:buChar char="Ø"/>
              <a:defRPr sz="2400" b="1">
                <a:solidFill>
                  <a:schemeClr val="accent1">
                    <a:lumMod val="50000"/>
                  </a:schemeClr>
                </a:solidFill>
              </a:defRPr>
            </a:lvl1pPr>
            <a:lvl2pPr marL="627063" indent="-169863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78700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B2FD9B6-DC5A-4644-B01F-335E6DD2CDD1}" type="datetimeFigureOut">
              <a:rPr lang="ko-KR" altLang="en-US" smtClean="0"/>
              <a:pPr/>
              <a:t>2016-01-15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C740F2-65F4-46F1-8462-F5CEAE10BBF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8358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78" r:id="rId2"/>
    <p:sldLayoutId id="2147483696" r:id="rId3"/>
    <p:sldLayoutId id="2147483692" r:id="rId4"/>
    <p:sldLayoutId id="2147483681" r:id="rId5"/>
    <p:sldLayoutId id="2147483684" r:id="rId6"/>
    <p:sldLayoutId id="2147483711" r:id="rId7"/>
    <p:sldLayoutId id="2147483714" r:id="rId8"/>
    <p:sldLayoutId id="2147483712" r:id="rId9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5.jpeg"/><Relationship Id="rId4" Type="http://schemas.openxmlformats.org/officeDocument/2006/relationships/image" Target="../media/image34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e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jpe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9289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04 </a:t>
            </a:r>
            <a:r>
              <a:rPr lang="ko-KR" altLang="en-US" dirty="0" smtClean="0"/>
              <a:t>구조체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smtClean="0"/>
              <a:t>간단한 객체 만들 때 사용하는 형식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클래스와 거의 동일한 구문 사용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복사 형식이 다르고 클래스보다 제한 많음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구조체는 상속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인터페이스 구현 불가능</a:t>
            </a:r>
            <a:r>
              <a:rPr lang="en-US" altLang="ko-KR" dirty="0" smtClean="0"/>
              <a:t>,</a:t>
            </a:r>
            <a:r>
              <a:rPr lang="ko-KR" altLang="en-US" dirty="0" smtClean="0"/>
              <a:t> 클래스보다 안정성 높음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C#</a:t>
            </a:r>
            <a:r>
              <a:rPr lang="ko-KR" altLang="en-US" dirty="0" smtClean="0"/>
              <a:t>의 기본 자료형은 모두 구조체로 정의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구조체를 만드는 기본 방법은 클래스를 만드는 방법과 같음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b="1" dirty="0" smtClean="0">
              <a:solidFill>
                <a:srgbClr val="0070C0"/>
              </a:solidFill>
            </a:endParaRPr>
          </a:p>
          <a:p>
            <a:pPr lvl="1"/>
            <a:endParaRPr lang="en-US" altLang="ko-KR" b="1" dirty="0" smtClean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ko-KR" b="1" dirty="0" smtClean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11" name="그림 10" descr="image297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6575" y="2483895"/>
            <a:ext cx="3555395" cy="1080120"/>
          </a:xfrm>
          <a:prstGeom prst="rect">
            <a:avLst/>
          </a:prstGeom>
        </p:spPr>
      </p:pic>
      <p:pic>
        <p:nvPicPr>
          <p:cNvPr id="13" name="그림 12" descr="8-4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1580" y="3564015"/>
            <a:ext cx="2181225" cy="25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04 </a:t>
            </a:r>
            <a:r>
              <a:rPr lang="ko-KR" altLang="en-US" dirty="0" smtClean="0"/>
              <a:t>구조체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구조체 선언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멤버 변수로 </a:t>
            </a:r>
            <a:r>
              <a:rPr lang="en-US" altLang="ko-KR" sz="1400" dirty="0" smtClean="0"/>
              <a:t>x</a:t>
            </a:r>
            <a:r>
              <a:rPr lang="ko-KR" altLang="en-US" dirty="0" smtClean="0"/>
              <a:t>와 </a:t>
            </a:r>
            <a:r>
              <a:rPr lang="en-US" altLang="ko-KR" sz="1400" dirty="0" smtClean="0"/>
              <a:t>y</a:t>
            </a:r>
            <a:r>
              <a:rPr lang="ko-KR" altLang="en-US" dirty="0" smtClean="0"/>
              <a:t>를 갖는 구조체 만들기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b="1" dirty="0" smtClean="0">
                <a:solidFill>
                  <a:srgbClr val="0070C0"/>
                </a:solidFill>
              </a:rPr>
              <a:t>기본예제 </a:t>
            </a:r>
            <a:r>
              <a:rPr lang="en-US" altLang="ko-KR" b="1" dirty="0" smtClean="0">
                <a:solidFill>
                  <a:srgbClr val="0070C0"/>
                </a:solidFill>
              </a:rPr>
              <a:t>8-5 </a:t>
            </a:r>
            <a:r>
              <a:rPr lang="en-US" altLang="ko-KR" dirty="0" smtClean="0"/>
              <a:t>new </a:t>
            </a:r>
            <a:r>
              <a:rPr lang="ko-KR" altLang="en-US" dirty="0" smtClean="0"/>
              <a:t>키워드를 사용하지 않고 구조체 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생성 </a:t>
            </a:r>
            <a:r>
              <a:rPr lang="en-US" altLang="ko-KR" dirty="0" smtClean="0">
                <a:solidFill>
                  <a:srgbClr val="C00000"/>
                </a:solidFill>
              </a:rPr>
              <a:t>(</a:t>
            </a:r>
            <a:r>
              <a:rPr lang="ko-KR" altLang="en-US" dirty="0" smtClean="0">
                <a:solidFill>
                  <a:srgbClr val="C00000"/>
                </a:solidFill>
              </a:rPr>
              <a:t>교재</a:t>
            </a:r>
            <a:r>
              <a:rPr lang="en-US" altLang="ko-KR" dirty="0" smtClean="0">
                <a:solidFill>
                  <a:srgbClr val="C00000"/>
                </a:solidFill>
              </a:rPr>
              <a:t> 389p)                                   </a:t>
            </a:r>
          </a:p>
          <a:p>
            <a:pPr lvl="1">
              <a:buNone/>
            </a:pPr>
            <a:r>
              <a:rPr lang="en-US" altLang="ko-KR" dirty="0" smtClean="0">
                <a:solidFill>
                  <a:srgbClr val="C00000"/>
                </a:solidFill>
              </a:rPr>
              <a:t>                                                                                             </a:t>
            </a:r>
            <a:r>
              <a:rPr lang="en-US" altLang="ko-KR" dirty="0" smtClean="0">
                <a:solidFill>
                  <a:srgbClr val="0070C0"/>
                </a:solidFill>
              </a:rPr>
              <a:t>/8</a:t>
            </a:r>
            <a:r>
              <a:rPr lang="ko-KR" altLang="en-US" dirty="0" smtClean="0">
                <a:solidFill>
                  <a:srgbClr val="0070C0"/>
                </a:solidFill>
              </a:rPr>
              <a:t>장</a:t>
            </a:r>
            <a:r>
              <a:rPr lang="en-US" altLang="ko-KR" dirty="0" smtClean="0">
                <a:solidFill>
                  <a:srgbClr val="0070C0"/>
                </a:solidFill>
              </a:rPr>
              <a:t>/</a:t>
            </a:r>
            <a:r>
              <a:rPr lang="en-US" altLang="ko-KR" dirty="0" err="1" smtClean="0">
                <a:solidFill>
                  <a:srgbClr val="0070C0"/>
                </a:solidFill>
              </a:rPr>
              <a:t>StructBasic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b="1" dirty="0" smtClean="0">
              <a:solidFill>
                <a:srgbClr val="0070C0"/>
              </a:solidFill>
            </a:endParaRPr>
          </a:p>
          <a:p>
            <a:pPr lvl="1"/>
            <a:endParaRPr lang="en-US" altLang="ko-KR" b="1" dirty="0" smtClean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ko-KR" b="1" dirty="0" smtClean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8" name="그림 7" descr="8-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6565" y="1763815"/>
            <a:ext cx="8010525" cy="1847850"/>
          </a:xfrm>
          <a:prstGeom prst="rect">
            <a:avLst/>
          </a:prstGeom>
        </p:spPr>
      </p:pic>
      <p:pic>
        <p:nvPicPr>
          <p:cNvPr id="9" name="그림 8" descr="8-5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166955" y="6174305"/>
            <a:ext cx="4476750" cy="285750"/>
          </a:xfrm>
          <a:prstGeom prst="rect">
            <a:avLst/>
          </a:prstGeom>
        </p:spPr>
      </p:pic>
      <p:pic>
        <p:nvPicPr>
          <p:cNvPr id="10" name="그림 9" descr="image298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01570" y="4329100"/>
            <a:ext cx="3352800" cy="809625"/>
          </a:xfrm>
          <a:prstGeom prst="rect">
            <a:avLst/>
          </a:prstGeom>
        </p:spPr>
      </p:pic>
      <p:pic>
        <p:nvPicPr>
          <p:cNvPr id="12" name="그림 11" descr="image299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121950" y="4554125"/>
            <a:ext cx="4797080" cy="144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04 </a:t>
            </a:r>
            <a:r>
              <a:rPr lang="ko-KR" altLang="en-US" dirty="0" smtClean="0"/>
              <a:t>구조체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구조체의 </a:t>
            </a:r>
            <a:r>
              <a:rPr lang="ko-KR" altLang="en-US" dirty="0" err="1" smtClean="0"/>
              <a:t>생성자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매개변수 없는 </a:t>
            </a:r>
            <a:r>
              <a:rPr lang="ko-KR" altLang="en-US" dirty="0" err="1" smtClean="0"/>
              <a:t>생성자</a:t>
            </a:r>
            <a:r>
              <a:rPr lang="ko-KR" altLang="en-US" dirty="0" smtClean="0"/>
              <a:t> 선언 불가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(</a:t>
            </a:r>
            <a:r>
              <a:rPr lang="ko-KR" altLang="en-US" dirty="0" smtClean="0"/>
              <a:t>오류 발생</a:t>
            </a:r>
            <a:r>
              <a:rPr lang="en-US" altLang="ko-KR" dirty="0" smtClean="0"/>
              <a:t>)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b="1" dirty="0" smtClean="0">
              <a:solidFill>
                <a:srgbClr val="0070C0"/>
              </a:solidFill>
            </a:endParaRPr>
          </a:p>
          <a:p>
            <a:pPr lvl="1"/>
            <a:endParaRPr lang="en-US" altLang="ko-KR" b="1" dirty="0" smtClean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ko-KR" b="1" dirty="0" smtClean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11" name="그림 10" descr="8-9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6565" y="2258870"/>
            <a:ext cx="8039100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04 </a:t>
            </a:r>
            <a:r>
              <a:rPr lang="ko-KR" altLang="en-US" dirty="0" smtClean="0"/>
              <a:t>구조체</a:t>
            </a:r>
            <a:r>
              <a:rPr lang="en-US" altLang="ko-KR" dirty="0" smtClean="0"/>
              <a:t>(4)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smtClean="0"/>
              <a:t>매개변수 넣어 </a:t>
            </a:r>
            <a:r>
              <a:rPr lang="ko-KR" altLang="en-US" dirty="0" err="1" smtClean="0"/>
              <a:t>생성자</a:t>
            </a:r>
            <a:r>
              <a:rPr lang="ko-KR" altLang="en-US" dirty="0" smtClean="0"/>
              <a:t> 만들기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 </a:t>
            </a:r>
            <a:r>
              <a:rPr lang="ko-KR" altLang="en-US" dirty="0" smtClean="0"/>
              <a:t>매개변수 없는 생성자가 자동 정의되어 구조체는 매개변수 없는 </a:t>
            </a:r>
            <a:r>
              <a:rPr lang="ko-KR" altLang="en-US" dirty="0" err="1" smtClean="0"/>
              <a:t>생성자</a:t>
            </a:r>
            <a:r>
              <a:rPr lang="ko-KR" altLang="en-US" dirty="0" smtClean="0"/>
              <a:t> 만들 수 없음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매개변수 있는 </a:t>
            </a:r>
            <a:r>
              <a:rPr lang="ko-KR" altLang="en-US" dirty="0" err="1" smtClean="0"/>
              <a:t>생성자</a:t>
            </a:r>
            <a:r>
              <a:rPr lang="ko-KR" altLang="en-US" dirty="0" smtClean="0"/>
              <a:t> 만들어도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매개변수 없는 </a:t>
            </a:r>
            <a:r>
              <a:rPr lang="ko-KR" altLang="en-US" dirty="0" err="1" smtClean="0"/>
              <a:t>생성자</a:t>
            </a:r>
            <a:r>
              <a:rPr lang="ko-KR" altLang="en-US" dirty="0" smtClean="0"/>
              <a:t> 사용 가능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b="1" dirty="0" smtClean="0">
              <a:solidFill>
                <a:srgbClr val="0070C0"/>
              </a:solidFill>
            </a:endParaRPr>
          </a:p>
          <a:p>
            <a:pPr lvl="1"/>
            <a:endParaRPr lang="en-US" altLang="ko-KR" b="1" dirty="0" smtClean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ko-KR" b="1" dirty="0" smtClean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5" name="그림 4" descr="8-1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1570" y="1268760"/>
            <a:ext cx="8058150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04 </a:t>
            </a:r>
            <a:r>
              <a:rPr lang="ko-KR" altLang="en-US" dirty="0" smtClean="0"/>
              <a:t>구조체</a:t>
            </a:r>
            <a:r>
              <a:rPr lang="en-US" altLang="ko-KR" dirty="0" smtClean="0"/>
              <a:t>(5)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내부 변수는 자동적으로 해당 </a:t>
            </a:r>
            <a:r>
              <a:rPr lang="ko-KR" altLang="en-US" dirty="0" err="1" smtClean="0"/>
              <a:t>자료형의</a:t>
            </a:r>
            <a:r>
              <a:rPr lang="ko-KR" altLang="en-US" dirty="0" smtClean="0"/>
              <a:t> 기본 값으로 초기화</a:t>
            </a: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/>
            <a:r>
              <a:rPr lang="en-US" altLang="ko-KR" dirty="0" smtClean="0"/>
              <a:t> </a:t>
            </a:r>
            <a:r>
              <a:rPr lang="ko-KR" altLang="en-US" b="1" dirty="0" smtClean="0">
                <a:solidFill>
                  <a:srgbClr val="0070C0"/>
                </a:solidFill>
              </a:rPr>
              <a:t>기본예제 </a:t>
            </a:r>
            <a:r>
              <a:rPr lang="en-US" altLang="ko-KR" b="1" dirty="0" smtClean="0">
                <a:solidFill>
                  <a:srgbClr val="0070C0"/>
                </a:solidFill>
              </a:rPr>
              <a:t>8-6 </a:t>
            </a:r>
            <a:r>
              <a:rPr lang="ko-KR" altLang="en-US" dirty="0" smtClean="0"/>
              <a:t>구조체의 </a:t>
            </a:r>
            <a:r>
              <a:rPr lang="ko-KR" altLang="en-US" dirty="0" err="1" smtClean="0"/>
              <a:t>생성자</a:t>
            </a:r>
            <a:r>
              <a:rPr lang="ko-KR" altLang="en-US" dirty="0" smtClean="0"/>
              <a:t> </a:t>
            </a:r>
            <a:r>
              <a:rPr lang="en-US" altLang="ko-KR" dirty="0" smtClean="0">
                <a:solidFill>
                  <a:srgbClr val="C00000"/>
                </a:solidFill>
              </a:rPr>
              <a:t>(</a:t>
            </a:r>
            <a:r>
              <a:rPr lang="ko-KR" altLang="en-US" dirty="0" smtClean="0">
                <a:solidFill>
                  <a:srgbClr val="C00000"/>
                </a:solidFill>
              </a:rPr>
              <a:t>교재</a:t>
            </a:r>
            <a:r>
              <a:rPr lang="en-US" altLang="ko-KR" dirty="0" smtClean="0">
                <a:solidFill>
                  <a:srgbClr val="C00000"/>
                </a:solidFill>
              </a:rPr>
              <a:t> 391p)     </a:t>
            </a:r>
            <a:r>
              <a:rPr lang="en-US" altLang="ko-KR" dirty="0" smtClean="0">
                <a:solidFill>
                  <a:srgbClr val="0070C0"/>
                </a:solidFill>
              </a:rPr>
              <a:t>/8</a:t>
            </a:r>
            <a:r>
              <a:rPr lang="ko-KR" altLang="en-US" dirty="0" smtClean="0">
                <a:solidFill>
                  <a:srgbClr val="0070C0"/>
                </a:solidFill>
              </a:rPr>
              <a:t>장</a:t>
            </a:r>
            <a:r>
              <a:rPr lang="en-US" altLang="ko-KR" dirty="0" smtClean="0">
                <a:solidFill>
                  <a:srgbClr val="0070C0"/>
                </a:solidFill>
              </a:rPr>
              <a:t>/</a:t>
            </a:r>
            <a:r>
              <a:rPr lang="en-US" altLang="ko-KR" dirty="0" err="1" smtClean="0">
                <a:solidFill>
                  <a:srgbClr val="0070C0"/>
                </a:solidFill>
              </a:rPr>
              <a:t>ConstructorOfStruct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b="1" dirty="0" smtClean="0">
              <a:solidFill>
                <a:srgbClr val="0070C0"/>
              </a:solidFill>
            </a:endParaRPr>
          </a:p>
          <a:p>
            <a:pPr lvl="1"/>
            <a:endParaRPr lang="en-US" altLang="ko-KR" b="1" dirty="0" smtClean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ko-KR" b="1" dirty="0" smtClean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8" name="그림 7" descr="8-6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6575" y="1583795"/>
            <a:ext cx="2209800" cy="314325"/>
          </a:xfrm>
          <a:prstGeom prst="rect">
            <a:avLst/>
          </a:prstGeom>
        </p:spPr>
      </p:pic>
      <p:pic>
        <p:nvPicPr>
          <p:cNvPr id="9" name="그림 8" descr="image300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1569" y="863715"/>
            <a:ext cx="3430199" cy="720080"/>
          </a:xfrm>
          <a:prstGeom prst="rect">
            <a:avLst/>
          </a:prstGeom>
        </p:spPr>
      </p:pic>
      <p:pic>
        <p:nvPicPr>
          <p:cNvPr id="10" name="그림 9" descr="image301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36585" y="3383995"/>
            <a:ext cx="5032088" cy="1215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04 </a:t>
            </a:r>
            <a:r>
              <a:rPr lang="ko-KR" altLang="en-US" dirty="0" smtClean="0"/>
              <a:t>구조체</a:t>
            </a:r>
            <a:r>
              <a:rPr lang="en-US" altLang="ko-KR" dirty="0" smtClean="0"/>
              <a:t>(6)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err="1" smtClean="0"/>
              <a:t>생성자에서는</a:t>
            </a:r>
            <a:r>
              <a:rPr lang="ko-KR" altLang="en-US" dirty="0" smtClean="0"/>
              <a:t> 반드시 모든 멤버 변수 초기화 상태로 만들어줘야 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선언과 동시에 멤버 변수 초기화 할 수 없음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>
              <a:buNone/>
            </a:pPr>
            <a:r>
              <a:rPr lang="en-US" altLang="ko-KR" dirty="0" smtClean="0"/>
              <a:t> 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b="1" dirty="0" smtClean="0">
              <a:solidFill>
                <a:srgbClr val="0070C0"/>
              </a:solidFill>
            </a:endParaRPr>
          </a:p>
          <a:p>
            <a:pPr lvl="1"/>
            <a:endParaRPr lang="en-US" altLang="ko-KR" b="1" dirty="0" smtClean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ko-KR" b="1" dirty="0" smtClean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14" name="그림 13" descr="8-1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1580" y="1763815"/>
            <a:ext cx="8029575" cy="437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04 </a:t>
            </a:r>
            <a:r>
              <a:rPr lang="ko-KR" altLang="en-US" dirty="0" smtClean="0"/>
              <a:t>구조체</a:t>
            </a:r>
            <a:r>
              <a:rPr lang="en-US" altLang="ko-KR" dirty="0" smtClean="0"/>
              <a:t>(7)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>
              <a:buNone/>
            </a:pP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b="1" dirty="0" smtClean="0">
              <a:solidFill>
                <a:srgbClr val="0070C0"/>
              </a:solidFill>
            </a:endParaRPr>
          </a:p>
          <a:p>
            <a:pPr lvl="1"/>
            <a:endParaRPr lang="en-US" altLang="ko-KR" b="1" dirty="0" smtClean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ko-KR" b="1" dirty="0" smtClean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11" name="그림 10" descr="image30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1579" y="773705"/>
            <a:ext cx="6533470" cy="2430270"/>
          </a:xfrm>
          <a:prstGeom prst="rect">
            <a:avLst/>
          </a:prstGeom>
        </p:spPr>
      </p:pic>
      <p:pic>
        <p:nvPicPr>
          <p:cNvPr id="12" name="그림 11" descr="image303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6584" y="3654025"/>
            <a:ext cx="6165685" cy="2450170"/>
          </a:xfrm>
          <a:prstGeom prst="rect">
            <a:avLst/>
          </a:prstGeom>
        </p:spPr>
      </p:pic>
      <p:pic>
        <p:nvPicPr>
          <p:cNvPr id="13" name="그림 12" descr="8-7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46575" y="3293985"/>
            <a:ext cx="2171700" cy="285750"/>
          </a:xfrm>
          <a:prstGeom prst="rect">
            <a:avLst/>
          </a:prstGeom>
        </p:spPr>
      </p:pic>
      <p:pic>
        <p:nvPicPr>
          <p:cNvPr id="8" name="그림 7" descr="8-8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91580" y="6219310"/>
            <a:ext cx="2171700" cy="31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04 </a:t>
            </a:r>
            <a:r>
              <a:rPr lang="ko-KR" altLang="en-US" dirty="0" smtClean="0"/>
              <a:t>구조체</a:t>
            </a:r>
            <a:r>
              <a:rPr lang="en-US" altLang="ko-KR" dirty="0" smtClean="0"/>
              <a:t>(8)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smtClean="0"/>
              <a:t>구조체의 초기화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>
              <a:buNone/>
            </a:pPr>
            <a:r>
              <a:rPr lang="en-US" altLang="ko-KR" dirty="0" smtClean="0"/>
              <a:t> 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b="1" dirty="0" smtClean="0">
              <a:solidFill>
                <a:srgbClr val="0070C0"/>
              </a:solidFill>
            </a:endParaRPr>
          </a:p>
          <a:p>
            <a:pPr lvl="1"/>
            <a:endParaRPr lang="en-US" altLang="ko-KR" b="1" dirty="0" smtClean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ko-KR" b="1" dirty="0" smtClean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5" name="그림 4" descr="8-1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1579" y="1223755"/>
            <a:ext cx="6165685" cy="5540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NOTE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구조체에서 클래스 </a:t>
            </a:r>
            <a:r>
              <a:rPr lang="ko-KR" altLang="en-US" dirty="0" err="1" smtClean="0"/>
              <a:t>인스턴스를</a:t>
            </a:r>
            <a:r>
              <a:rPr lang="ko-KR" altLang="en-US" dirty="0" smtClean="0"/>
              <a:t> 멤버 변수로 선언할 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반드시 초기화</a:t>
            </a:r>
            <a:endParaRPr lang="en-US" altLang="ko-KR" dirty="0" smtClean="0"/>
          </a:p>
        </p:txBody>
      </p:sp>
      <p:pic>
        <p:nvPicPr>
          <p:cNvPr id="6" name="그림 5" descr="8-1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6575" y="1898830"/>
            <a:ext cx="7695966" cy="396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526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04 </a:t>
            </a:r>
            <a:r>
              <a:rPr lang="ko-KR" altLang="en-US" dirty="0" smtClean="0"/>
              <a:t>구조체</a:t>
            </a:r>
            <a:r>
              <a:rPr lang="en-US" altLang="ko-KR" dirty="0" smtClean="0"/>
              <a:t>(9)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구조체 선언</a:t>
            </a:r>
            <a:endParaRPr lang="en-US" altLang="ko-KR" dirty="0" smtClean="0"/>
          </a:p>
          <a:p>
            <a:pPr lvl="1"/>
            <a:r>
              <a:rPr lang="ko-KR" altLang="en-US" b="1" dirty="0" smtClean="0">
                <a:solidFill>
                  <a:srgbClr val="0070C0"/>
                </a:solidFill>
              </a:rPr>
              <a:t>기본예제 </a:t>
            </a:r>
            <a:r>
              <a:rPr lang="en-US" altLang="ko-KR" b="1" dirty="0" smtClean="0">
                <a:solidFill>
                  <a:srgbClr val="0070C0"/>
                </a:solidFill>
              </a:rPr>
              <a:t>8-7 </a:t>
            </a:r>
            <a:r>
              <a:rPr lang="ko-KR" altLang="en-US" dirty="0" smtClean="0"/>
              <a:t>구조체의 값 복사 </a:t>
            </a:r>
            <a:r>
              <a:rPr lang="en-US" altLang="ko-KR" dirty="0" smtClean="0">
                <a:solidFill>
                  <a:srgbClr val="C00000"/>
                </a:solidFill>
              </a:rPr>
              <a:t>(</a:t>
            </a:r>
            <a:r>
              <a:rPr lang="ko-KR" altLang="en-US" dirty="0" smtClean="0">
                <a:solidFill>
                  <a:srgbClr val="C00000"/>
                </a:solidFill>
              </a:rPr>
              <a:t>교재</a:t>
            </a:r>
            <a:r>
              <a:rPr lang="en-US" altLang="ko-KR" dirty="0" smtClean="0">
                <a:solidFill>
                  <a:srgbClr val="C00000"/>
                </a:solidFill>
              </a:rPr>
              <a:t> 395p)                                </a:t>
            </a:r>
            <a:r>
              <a:rPr lang="en-US" altLang="ko-KR" dirty="0" smtClean="0">
                <a:solidFill>
                  <a:srgbClr val="0070C0"/>
                </a:solidFill>
              </a:rPr>
              <a:t>/8</a:t>
            </a:r>
            <a:r>
              <a:rPr lang="ko-KR" altLang="en-US" dirty="0" smtClean="0">
                <a:solidFill>
                  <a:srgbClr val="0070C0"/>
                </a:solidFill>
              </a:rPr>
              <a:t>장</a:t>
            </a:r>
            <a:r>
              <a:rPr lang="en-US" altLang="ko-KR" dirty="0" smtClean="0">
                <a:solidFill>
                  <a:srgbClr val="0070C0"/>
                </a:solidFill>
              </a:rPr>
              <a:t>/</a:t>
            </a:r>
            <a:r>
              <a:rPr lang="en-US" altLang="ko-KR" dirty="0" err="1" smtClean="0">
                <a:solidFill>
                  <a:srgbClr val="0070C0"/>
                </a:solidFill>
              </a:rPr>
              <a:t>StructCopy</a:t>
            </a:r>
            <a:endParaRPr lang="en-US" altLang="ko-KR" dirty="0" smtClean="0"/>
          </a:p>
          <a:p>
            <a:pPr lvl="1">
              <a:buNone/>
            </a:pPr>
            <a:r>
              <a:rPr lang="en-US" altLang="ko-KR" dirty="0" smtClean="0">
                <a:solidFill>
                  <a:srgbClr val="C00000"/>
                </a:solidFill>
              </a:rPr>
              <a:t>       </a:t>
            </a:r>
          </a:p>
          <a:p>
            <a:pPr lvl="1">
              <a:buNone/>
            </a:pPr>
            <a:r>
              <a:rPr lang="en-US" altLang="ko-KR" dirty="0" smtClean="0">
                <a:solidFill>
                  <a:srgbClr val="C00000"/>
                </a:solidFill>
              </a:rPr>
              <a:t>                                                                                             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b="1" dirty="0" smtClean="0">
              <a:solidFill>
                <a:srgbClr val="0070C0"/>
              </a:solidFill>
            </a:endParaRPr>
          </a:p>
          <a:p>
            <a:pPr lvl="1"/>
            <a:endParaRPr lang="en-US" altLang="ko-KR" b="1" dirty="0" smtClean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ko-KR" b="1" dirty="0" smtClean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11" name="그림 10" descr="image30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1580" y="1853825"/>
            <a:ext cx="4740054" cy="1710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447095" y="1088740"/>
            <a:ext cx="3108543" cy="16619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b="1" spc="-15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Chapter</a:t>
            </a:r>
            <a:r>
              <a:rPr lang="en-US" altLang="ko-KR" sz="4000" b="1" spc="-30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 </a:t>
            </a:r>
            <a:r>
              <a:rPr lang="en-US" altLang="ko-KR" sz="6600" b="1" spc="-30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08</a:t>
            </a:r>
          </a:p>
          <a:p>
            <a:r>
              <a:rPr lang="ko-KR" altLang="en-US" sz="3600" dirty="0" smtClean="0">
                <a:solidFill>
                  <a:srgbClr val="1F497D"/>
                </a:solidFill>
                <a:latin typeface="HY헤드라인M" pitchFamily="18" charset="-127"/>
                <a:ea typeface="HY헤드라인M" pitchFamily="18" charset="-127"/>
              </a:rPr>
              <a:t>클래스 심화</a:t>
            </a:r>
            <a:endParaRPr lang="ko-KR" altLang="en-US" sz="5400" b="1" spc="-300" dirty="0">
              <a:gradFill flip="none" rotWithShape="1">
                <a:gsLst>
                  <a:gs pos="0">
                    <a:srgbClr val="1F497D">
                      <a:lumMod val="75000"/>
                      <a:shade val="30000"/>
                      <a:satMod val="115000"/>
                    </a:srgbClr>
                  </a:gs>
                  <a:gs pos="50000">
                    <a:srgbClr val="1F497D">
                      <a:lumMod val="75000"/>
                      <a:shade val="67500"/>
                      <a:satMod val="115000"/>
                    </a:srgbClr>
                  </a:gs>
                  <a:gs pos="100000">
                    <a:srgbClr val="1F497D">
                      <a:lumMod val="75000"/>
                      <a:shade val="100000"/>
                      <a:satMod val="115000"/>
                    </a:srgbClr>
                  </a:gs>
                </a:gsLst>
                <a:lin ang="13500000" scaled="1"/>
                <a:tileRect/>
              </a:gra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401870" y="2856905"/>
            <a:ext cx="5420487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ko-KR" sz="2000" b="1" spc="-15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01</a:t>
            </a:r>
            <a:r>
              <a:rPr lang="en-US" altLang="ko-KR" b="1" spc="-100" dirty="0" smtClean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 </a:t>
            </a:r>
            <a:r>
              <a:rPr lang="ko-KR" altLang="en-US" b="1" spc="-100" dirty="0" err="1" smtClean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제넥릭</a:t>
            </a:r>
            <a:r>
              <a:rPr lang="ko-KR" altLang="en-US" b="1" spc="-100" dirty="0" smtClean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                       </a:t>
            </a:r>
            <a:r>
              <a:rPr lang="en-US" altLang="ko-KR" sz="2000" b="1" spc="-15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02</a:t>
            </a:r>
            <a:r>
              <a:rPr lang="en-US" altLang="ko-KR" b="1" spc="-100" dirty="0" smtClean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 </a:t>
            </a:r>
            <a:r>
              <a:rPr lang="ko-KR" altLang="en-US" b="1" spc="-100" dirty="0" err="1" smtClean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인덱서</a:t>
            </a:r>
            <a:endParaRPr lang="ko-KR" altLang="en-US" b="1" spc="-100" dirty="0" smtClean="0">
              <a:gradFill flip="none" rotWithShape="1">
                <a:gsLst>
                  <a:gs pos="0">
                    <a:prstClr val="black">
                      <a:lumMod val="75000"/>
                      <a:lumOff val="25000"/>
                      <a:shade val="30000"/>
                      <a:satMod val="115000"/>
                    </a:prstClr>
                  </a:gs>
                  <a:gs pos="50000">
                    <a:prstClr val="black">
                      <a:lumMod val="75000"/>
                      <a:lumOff val="25000"/>
                      <a:shade val="67500"/>
                      <a:satMod val="115000"/>
                    </a:prstClr>
                  </a:gs>
                  <a:gs pos="100000">
                    <a:prstClr val="black">
                      <a:lumMod val="75000"/>
                      <a:lumOff val="25000"/>
                      <a:shade val="100000"/>
                      <a:satMod val="115000"/>
                    </a:prstClr>
                  </a:gs>
                </a:gsLst>
                <a:lin ang="16200000" scaled="1"/>
                <a:tileRect/>
              </a:gradFill>
            </a:endParaRPr>
          </a:p>
          <a:p>
            <a:pPr>
              <a:spcBef>
                <a:spcPts val="1200"/>
              </a:spcBef>
            </a:pPr>
            <a:r>
              <a:rPr lang="en-US" altLang="ko-KR" sz="2000" b="1" spc="-15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03</a:t>
            </a:r>
            <a:r>
              <a:rPr lang="en-US" altLang="ko-KR" b="1" spc="-100" dirty="0" smtClean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 out </a:t>
            </a:r>
            <a:r>
              <a:rPr lang="ko-KR" altLang="en-US" b="1" spc="-100" dirty="0" smtClean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키워드                 </a:t>
            </a:r>
            <a:r>
              <a:rPr lang="en-US" altLang="ko-KR" sz="2000" b="1" spc="-15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04 </a:t>
            </a:r>
            <a:r>
              <a:rPr lang="ko-KR" altLang="en-US" b="1" spc="-100" dirty="0" smtClean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구조체</a:t>
            </a:r>
            <a:endParaRPr lang="en-US" altLang="ko-KR" b="1" spc="-100" dirty="0" smtClean="0">
              <a:gradFill flip="none" rotWithShape="1">
                <a:gsLst>
                  <a:gs pos="0">
                    <a:prstClr val="black">
                      <a:lumMod val="75000"/>
                      <a:lumOff val="25000"/>
                      <a:shade val="30000"/>
                      <a:satMod val="115000"/>
                    </a:prstClr>
                  </a:gs>
                  <a:gs pos="50000">
                    <a:prstClr val="black">
                      <a:lumMod val="75000"/>
                      <a:lumOff val="25000"/>
                      <a:shade val="67500"/>
                      <a:satMod val="115000"/>
                    </a:prstClr>
                  </a:gs>
                  <a:gs pos="100000">
                    <a:prstClr val="black">
                      <a:lumMod val="75000"/>
                      <a:lumOff val="25000"/>
                      <a:shade val="100000"/>
                      <a:satMod val="115000"/>
                    </a:prstClr>
                  </a:gs>
                </a:gsLst>
                <a:lin ang="16200000" scaled="1"/>
                <a:tileRect/>
              </a:gradFill>
            </a:endParaRPr>
          </a:p>
          <a:p>
            <a:pPr>
              <a:spcBef>
                <a:spcPts val="1200"/>
              </a:spcBef>
            </a:pPr>
            <a:r>
              <a:rPr lang="en-US" altLang="ko-KR" sz="2000" b="1" spc="-15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05</a:t>
            </a:r>
            <a:r>
              <a:rPr lang="en-US" altLang="ko-KR" b="1" spc="-100" dirty="0" smtClean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 </a:t>
            </a:r>
            <a:r>
              <a:rPr lang="ko-KR" altLang="en-US" b="1" spc="-100" dirty="0" smtClean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윈도 폼</a:t>
            </a:r>
            <a:r>
              <a:rPr lang="en-US" altLang="ko-KR" b="1" spc="-100" dirty="0" smtClean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: </a:t>
            </a:r>
            <a:r>
              <a:rPr lang="ko-KR" altLang="en-US" b="1" spc="-100" dirty="0" smtClean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윈도 폼에 메뉴와 상태 표시줄 만들기 </a:t>
            </a:r>
            <a:endParaRPr lang="en-US" altLang="ko-KR" b="1" spc="-100" dirty="0" smtClean="0">
              <a:gradFill flip="none" rotWithShape="1">
                <a:gsLst>
                  <a:gs pos="0">
                    <a:prstClr val="black">
                      <a:lumMod val="75000"/>
                      <a:lumOff val="25000"/>
                      <a:shade val="30000"/>
                      <a:satMod val="115000"/>
                    </a:prstClr>
                  </a:gs>
                  <a:gs pos="50000">
                    <a:prstClr val="black">
                      <a:lumMod val="75000"/>
                      <a:lumOff val="25000"/>
                      <a:shade val="67500"/>
                      <a:satMod val="115000"/>
                    </a:prstClr>
                  </a:gs>
                  <a:gs pos="100000">
                    <a:prstClr val="black">
                      <a:lumMod val="75000"/>
                      <a:lumOff val="25000"/>
                      <a:shade val="100000"/>
                      <a:satMod val="115000"/>
                    </a:prstClr>
                  </a:gs>
                </a:gsLst>
                <a:lin ang="16200000" scaled="1"/>
                <a:tileRect/>
              </a:gradFill>
            </a:endParaRPr>
          </a:p>
          <a:p>
            <a:pPr>
              <a:spcBef>
                <a:spcPts val="1200"/>
              </a:spcBef>
            </a:pPr>
            <a:endParaRPr lang="en-US" altLang="ko-KR" b="1" spc="-100" dirty="0" smtClean="0">
              <a:gradFill flip="none" rotWithShape="1">
                <a:gsLst>
                  <a:gs pos="0">
                    <a:prstClr val="black">
                      <a:lumMod val="75000"/>
                      <a:lumOff val="25000"/>
                      <a:shade val="30000"/>
                      <a:satMod val="115000"/>
                    </a:prstClr>
                  </a:gs>
                  <a:gs pos="50000">
                    <a:prstClr val="black">
                      <a:lumMod val="75000"/>
                      <a:lumOff val="25000"/>
                      <a:shade val="67500"/>
                      <a:satMod val="115000"/>
                    </a:prstClr>
                  </a:gs>
                  <a:gs pos="100000">
                    <a:prstClr val="black">
                      <a:lumMod val="75000"/>
                      <a:lumOff val="25000"/>
                      <a:shade val="100000"/>
                      <a:satMod val="115000"/>
                    </a:prstClr>
                  </a:gs>
                </a:gsLst>
                <a:lin ang="16200000" scaled="1"/>
                <a:tileRect/>
              </a:gradFill>
            </a:endParaRPr>
          </a:p>
          <a:p>
            <a:pPr>
              <a:spcBef>
                <a:spcPts val="1200"/>
              </a:spcBef>
            </a:pPr>
            <a:r>
              <a:rPr lang="ko-KR" altLang="en-US" b="1" spc="-100" dirty="0" smtClean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요약</a:t>
            </a:r>
            <a:endParaRPr lang="ko-KR" altLang="en-US" b="1" spc="-100" dirty="0">
              <a:gradFill flip="none" rotWithShape="1">
                <a:gsLst>
                  <a:gs pos="0">
                    <a:prstClr val="black">
                      <a:lumMod val="75000"/>
                      <a:lumOff val="25000"/>
                      <a:shade val="30000"/>
                      <a:satMod val="115000"/>
                    </a:prstClr>
                  </a:gs>
                  <a:gs pos="50000">
                    <a:prstClr val="black">
                      <a:lumMod val="75000"/>
                      <a:lumOff val="25000"/>
                      <a:shade val="67500"/>
                      <a:satMod val="115000"/>
                    </a:prstClr>
                  </a:gs>
                  <a:gs pos="100000">
                    <a:prstClr val="black">
                      <a:lumMod val="75000"/>
                      <a:lumOff val="25000"/>
                      <a:shade val="100000"/>
                      <a:satMod val="115000"/>
                    </a:prstClr>
                  </a:gs>
                </a:gsLst>
                <a:lin ang="16200000" scaled="1"/>
                <a:tileRect/>
              </a:gradFill>
            </a:endParaRPr>
          </a:p>
          <a:p>
            <a:pPr>
              <a:spcBef>
                <a:spcPts val="1200"/>
              </a:spcBef>
            </a:pPr>
            <a:r>
              <a:rPr lang="ko-KR" altLang="en-US" b="1" spc="-100" dirty="0">
                <a:gradFill flip="none" rotWithShape="1">
                  <a:gsLst>
                    <a:gs pos="0">
                      <a:prstClr val="black">
                        <a:lumMod val="75000"/>
                        <a:lumOff val="25000"/>
                        <a:shade val="30000"/>
                        <a:satMod val="115000"/>
                      </a:prstClr>
                    </a:gs>
                    <a:gs pos="50000">
                      <a:prstClr val="black">
                        <a:lumMod val="75000"/>
                        <a:lumOff val="25000"/>
                        <a:shade val="67500"/>
                        <a:satMod val="115000"/>
                      </a:prstClr>
                    </a:gs>
                    <a:gs pos="100000">
                      <a:prstClr val="black">
                        <a:lumMod val="75000"/>
                        <a:lumOff val="25000"/>
                        <a:shade val="100000"/>
                        <a:satMod val="115000"/>
                      </a:prstClr>
                    </a:gs>
                  </a:gsLst>
                  <a:lin ang="16200000" scaled="1"/>
                  <a:tileRect/>
                </a:gradFill>
              </a:rPr>
              <a:t>연습문제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6822250" y="0"/>
            <a:ext cx="2790310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endParaRPr lang="ko-KR" altLang="en-US" b="1" spc="-100" dirty="0" smtClean="0">
              <a:gradFill flip="none" rotWithShape="1">
                <a:gsLst>
                  <a:gs pos="0">
                    <a:prstClr val="black">
                      <a:lumMod val="75000"/>
                      <a:lumOff val="25000"/>
                      <a:shade val="30000"/>
                      <a:satMod val="115000"/>
                    </a:prstClr>
                  </a:gs>
                  <a:gs pos="50000">
                    <a:prstClr val="black">
                      <a:lumMod val="75000"/>
                      <a:lumOff val="25000"/>
                      <a:shade val="67500"/>
                      <a:satMod val="115000"/>
                    </a:prstClr>
                  </a:gs>
                  <a:gs pos="100000">
                    <a:prstClr val="black">
                      <a:lumMod val="75000"/>
                      <a:lumOff val="25000"/>
                      <a:shade val="100000"/>
                      <a:satMod val="115000"/>
                    </a:prstClr>
                  </a:gs>
                </a:gsLst>
                <a:lin ang="16200000" scaled="1"/>
                <a:tileRect/>
              </a:gradFill>
            </a:endParaRPr>
          </a:p>
          <a:p>
            <a:pPr>
              <a:spcBef>
                <a:spcPts val="1200"/>
              </a:spcBef>
            </a:pPr>
            <a:endParaRPr lang="ko-KR" altLang="en-US" b="1" spc="-100" dirty="0" smtClean="0">
              <a:gradFill flip="none" rotWithShape="1">
                <a:gsLst>
                  <a:gs pos="0">
                    <a:prstClr val="black">
                      <a:lumMod val="75000"/>
                      <a:lumOff val="25000"/>
                      <a:shade val="30000"/>
                      <a:satMod val="115000"/>
                    </a:prstClr>
                  </a:gs>
                  <a:gs pos="50000">
                    <a:prstClr val="black">
                      <a:lumMod val="75000"/>
                      <a:lumOff val="25000"/>
                      <a:shade val="67500"/>
                      <a:satMod val="115000"/>
                    </a:prstClr>
                  </a:gs>
                  <a:gs pos="100000">
                    <a:prstClr val="black">
                      <a:lumMod val="75000"/>
                      <a:lumOff val="25000"/>
                      <a:shade val="100000"/>
                      <a:satMod val="115000"/>
                    </a:prstClr>
                  </a:gs>
                </a:gsLst>
                <a:lin ang="16200000" scaled="1"/>
                <a:tileRect/>
              </a:gradFill>
            </a:endParaRPr>
          </a:p>
          <a:p>
            <a:pPr>
              <a:spcBef>
                <a:spcPts val="1200"/>
              </a:spcBef>
            </a:pPr>
            <a:endParaRPr lang="ko-KR" altLang="en-US" b="1" spc="-100" dirty="0" smtClean="0">
              <a:gradFill flip="none" rotWithShape="1">
                <a:gsLst>
                  <a:gs pos="0">
                    <a:prstClr val="black">
                      <a:lumMod val="75000"/>
                      <a:lumOff val="25000"/>
                      <a:shade val="30000"/>
                      <a:satMod val="115000"/>
                    </a:prstClr>
                  </a:gs>
                  <a:gs pos="50000">
                    <a:prstClr val="black">
                      <a:lumMod val="75000"/>
                      <a:lumOff val="25000"/>
                      <a:shade val="67500"/>
                      <a:satMod val="115000"/>
                    </a:prstClr>
                  </a:gs>
                  <a:gs pos="100000">
                    <a:prstClr val="black">
                      <a:lumMod val="75000"/>
                      <a:lumOff val="25000"/>
                      <a:shade val="100000"/>
                      <a:satMod val="115000"/>
                    </a:prstClr>
                  </a:gs>
                </a:gsLst>
                <a:lin ang="16200000" scaled="1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50776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63500" y="35744"/>
            <a:ext cx="8828980" cy="474662"/>
          </a:xfrm>
        </p:spPr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10 </a:t>
            </a:r>
            <a:r>
              <a:rPr lang="ko-KR" altLang="en-US" dirty="0" smtClean="0"/>
              <a:t>윈도 폼</a:t>
            </a:r>
            <a:r>
              <a:rPr lang="en-US" altLang="ko-KR" dirty="0" smtClean="0"/>
              <a:t>: </a:t>
            </a:r>
            <a:r>
              <a:rPr lang="ko-KR" altLang="en-US" dirty="0" smtClean="0"/>
              <a:t>윈도 폼에 메뉴와 상태 표시줄 만들기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메뉴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도구 상자에서 </a:t>
            </a:r>
            <a:r>
              <a:rPr lang="en-US" altLang="ko-KR" dirty="0" err="1" smtClean="0"/>
              <a:t>MenuStrip</a:t>
            </a:r>
            <a:r>
              <a:rPr lang="ko-KR" altLang="en-US" dirty="0" smtClean="0"/>
              <a:t> 드래그</a:t>
            </a:r>
            <a:r>
              <a:rPr lang="en-US" altLang="ko-KR" dirty="0" smtClean="0"/>
              <a:t>,</a:t>
            </a:r>
            <a:r>
              <a:rPr lang="ko-KR" altLang="en-US" dirty="0" smtClean="0"/>
              <a:t> 폼 위에 놓으면 메뉴 만들어짐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 “</a:t>
            </a:r>
            <a:r>
              <a:rPr lang="ko-KR" altLang="en-US" dirty="0" smtClean="0"/>
              <a:t>여기에 입력” 표시 부분에 글자 입력</a:t>
            </a:r>
            <a:r>
              <a:rPr lang="en-US" altLang="ko-KR" dirty="0" smtClean="0"/>
              <a:t>,</a:t>
            </a:r>
            <a:r>
              <a:rPr lang="ko-KR" altLang="en-US" dirty="0" smtClean="0"/>
              <a:t> 메뉴에 글자 들어 감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5" name="그림 4" descr="image305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81590" y="2168860"/>
            <a:ext cx="7335815" cy="4309791"/>
          </a:xfrm>
          <a:prstGeom prst="rect">
            <a:avLst/>
          </a:prstGeom>
        </p:spPr>
      </p:pic>
      <p:pic>
        <p:nvPicPr>
          <p:cNvPr id="8" name="그림 7" descr="8-9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26595" y="6543675"/>
            <a:ext cx="2543175" cy="31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4998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63500" y="35744"/>
            <a:ext cx="8828980" cy="474662"/>
          </a:xfrm>
        </p:spPr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10 </a:t>
            </a:r>
            <a:r>
              <a:rPr lang="ko-KR" altLang="en-US" dirty="0" smtClean="0"/>
              <a:t>윈도 폼</a:t>
            </a:r>
            <a:r>
              <a:rPr lang="en-US" altLang="ko-KR" dirty="0" smtClean="0"/>
              <a:t>: </a:t>
            </a:r>
            <a:r>
              <a:rPr lang="ko-KR" altLang="en-US" dirty="0" smtClean="0"/>
              <a:t>윈도 폼에 메뉴와 상태 표시줄 만들기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smtClean="0"/>
              <a:t>“여기에 입력” 글자 위에 마우스 커서</a:t>
            </a:r>
            <a:r>
              <a:rPr lang="en-US" altLang="ko-KR" dirty="0" smtClean="0"/>
              <a:t>,</a:t>
            </a:r>
            <a:r>
              <a:rPr lang="ko-KR" altLang="en-US" dirty="0" smtClean="0"/>
              <a:t> 오른쪽 버튼 클릭</a:t>
            </a:r>
            <a:r>
              <a:rPr lang="en-US" altLang="ko-KR" dirty="0" smtClean="0"/>
              <a:t>,</a:t>
            </a:r>
            <a:r>
              <a:rPr lang="ko-KR" altLang="en-US" dirty="0" smtClean="0"/>
              <a:t> 다양한 요소 입력 가능  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9" name="그림 8" descr="8-1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6585" y="4914165"/>
            <a:ext cx="3200400" cy="276225"/>
          </a:xfrm>
          <a:prstGeom prst="rect">
            <a:avLst/>
          </a:prstGeom>
        </p:spPr>
      </p:pic>
      <p:pic>
        <p:nvPicPr>
          <p:cNvPr id="10" name="그림 9" descr="image306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1580" y="1403775"/>
            <a:ext cx="4230470" cy="339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4998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63500" y="35744"/>
            <a:ext cx="8828980" cy="474662"/>
          </a:xfrm>
        </p:spPr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10 </a:t>
            </a:r>
            <a:r>
              <a:rPr lang="ko-KR" altLang="en-US" dirty="0" smtClean="0"/>
              <a:t>윈도 폼</a:t>
            </a:r>
            <a:r>
              <a:rPr lang="en-US" altLang="ko-KR" dirty="0" smtClean="0"/>
              <a:t>: </a:t>
            </a:r>
            <a:r>
              <a:rPr lang="ko-KR" altLang="en-US" dirty="0" smtClean="0"/>
              <a:t>윈도 폼에 메뉴와 상태 표시줄 만들기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smtClean="0"/>
              <a:t>속성의 이벤트 사용</a:t>
            </a:r>
            <a:r>
              <a:rPr lang="en-US" altLang="ko-KR" dirty="0" smtClean="0"/>
              <a:t>,</a:t>
            </a:r>
            <a:r>
              <a:rPr lang="ko-KR" altLang="en-US" dirty="0" smtClean="0"/>
              <a:t> 다양한 이벤트 연결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요소 더블 클릭하면 </a:t>
            </a:r>
            <a:r>
              <a:rPr lang="en-US" altLang="ko-KR" sz="1800" dirty="0" smtClean="0"/>
              <a:t>Click </a:t>
            </a:r>
            <a:r>
              <a:rPr lang="ko-KR" altLang="en-US" dirty="0" smtClean="0"/>
              <a:t>이벤트 </a:t>
            </a:r>
            <a:r>
              <a:rPr lang="ko-KR" altLang="en-US" dirty="0" err="1" smtClean="0"/>
              <a:t>메서드</a:t>
            </a:r>
            <a:r>
              <a:rPr lang="ko-KR" altLang="en-US" dirty="0" smtClean="0"/>
              <a:t> 자동 생성  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8" name="그림 7" descr="image307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1569" y="1763814"/>
            <a:ext cx="7065785" cy="4147833"/>
          </a:xfrm>
          <a:prstGeom prst="rect">
            <a:avLst/>
          </a:prstGeom>
        </p:spPr>
      </p:pic>
      <p:pic>
        <p:nvPicPr>
          <p:cNvPr id="11" name="그림 10" descr="8-1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1580" y="5544235"/>
            <a:ext cx="1695450" cy="28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4998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63500" y="35744"/>
            <a:ext cx="8828980" cy="474662"/>
          </a:xfrm>
        </p:spPr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10 </a:t>
            </a:r>
            <a:r>
              <a:rPr lang="ko-KR" altLang="en-US" dirty="0" smtClean="0"/>
              <a:t>윈도 폼</a:t>
            </a:r>
            <a:r>
              <a:rPr lang="en-US" altLang="ko-KR" dirty="0" smtClean="0"/>
              <a:t>: </a:t>
            </a:r>
            <a:r>
              <a:rPr lang="ko-KR" altLang="en-US" dirty="0" smtClean="0"/>
              <a:t>윈도 폼에 메뉴와 상태 표시줄 만들기</a:t>
            </a:r>
            <a:r>
              <a:rPr lang="en-US" altLang="ko-KR" dirty="0" smtClean="0"/>
              <a:t>(4)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상태 표시줄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도구 상자에서 </a:t>
            </a:r>
            <a:r>
              <a:rPr lang="en-US" altLang="ko-KR" dirty="0" err="1" smtClean="0"/>
              <a:t>StatusStrip</a:t>
            </a:r>
            <a:r>
              <a:rPr lang="ko-KR" altLang="en-US" dirty="0" smtClean="0"/>
              <a:t> 드래그해서 상태 표시줄 만들기  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9" name="그림 8" descr="8-1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6585" y="6354325"/>
            <a:ext cx="2790825" cy="285750"/>
          </a:xfrm>
          <a:prstGeom prst="rect">
            <a:avLst/>
          </a:prstGeom>
        </p:spPr>
      </p:pic>
      <p:pic>
        <p:nvPicPr>
          <p:cNvPr id="10" name="그림 9" descr="image308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6575" y="1763815"/>
            <a:ext cx="7620000" cy="447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4998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63500" y="35744"/>
            <a:ext cx="8828980" cy="474662"/>
          </a:xfrm>
        </p:spPr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10 </a:t>
            </a:r>
            <a:r>
              <a:rPr lang="ko-KR" altLang="en-US" dirty="0" smtClean="0"/>
              <a:t>윈도 폼</a:t>
            </a:r>
            <a:r>
              <a:rPr lang="en-US" altLang="ko-KR" dirty="0" smtClean="0"/>
              <a:t>: </a:t>
            </a:r>
            <a:r>
              <a:rPr lang="ko-KR" altLang="en-US" dirty="0" smtClean="0"/>
              <a:t>윈도 폼에 메뉴와 상태 표시줄 만들기</a:t>
            </a:r>
            <a:r>
              <a:rPr lang="en-US" altLang="ko-KR" dirty="0" smtClean="0"/>
              <a:t>(5)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smtClean="0"/>
              <a:t>상태 표시줄에 요소 추가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 smtClean="0"/>
              <a:t>Name </a:t>
            </a:r>
            <a:r>
              <a:rPr lang="ko-KR" altLang="en-US" dirty="0" smtClean="0"/>
              <a:t>속성 지정하면 코드에서 해당 요소 속성 지정</a:t>
            </a:r>
            <a:r>
              <a:rPr lang="en-US" altLang="ko-KR" dirty="0" smtClean="0"/>
              <a:t>,</a:t>
            </a:r>
            <a:r>
              <a:rPr lang="ko-KR" altLang="en-US" dirty="0" smtClean="0"/>
              <a:t> 이벤트 연결 가능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8" name="그림 7" descr="image309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1570" y="1628800"/>
            <a:ext cx="3555395" cy="4469966"/>
          </a:xfrm>
          <a:prstGeom prst="rect">
            <a:avLst/>
          </a:prstGeom>
        </p:spPr>
      </p:pic>
      <p:pic>
        <p:nvPicPr>
          <p:cNvPr id="11" name="그림 10" descr="8-13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6575" y="6174305"/>
            <a:ext cx="3648075" cy="29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4998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3702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err="1" smtClean="0"/>
              <a:t>제네릭을</a:t>
            </a:r>
            <a:r>
              <a:rPr lang="ko-KR" altLang="en-US" dirty="0" smtClean="0"/>
              <a:t> 사용하는 방법을 익힌다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인덱서를</a:t>
            </a:r>
            <a:r>
              <a:rPr lang="ko-KR" altLang="en-US" dirty="0" smtClean="0"/>
              <a:t> 사용하는 방법을 익힌다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out </a:t>
            </a:r>
            <a:r>
              <a:rPr lang="ko-KR" altLang="en-US" dirty="0" smtClean="0"/>
              <a:t>키워드를 사용하는 방법을 익힌다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구조체를 생성하고 사용하는 방법을 익힌다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5442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01 </a:t>
            </a:r>
            <a:r>
              <a:rPr lang="ko-KR" altLang="en-US" dirty="0" err="1" smtClean="0"/>
              <a:t>제네릭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smtClean="0"/>
              <a:t>클래스 내부에서 </a:t>
            </a:r>
            <a:r>
              <a:rPr lang="ko-KR" altLang="en-US" dirty="0" err="1" smtClean="0"/>
              <a:t>자료형에</a:t>
            </a:r>
            <a:r>
              <a:rPr lang="ko-KR" altLang="en-US" dirty="0" smtClean="0"/>
              <a:t> 별칭</a:t>
            </a:r>
            <a:r>
              <a:rPr lang="en-US" altLang="ko-KR" baseline="30000" dirty="0" smtClean="0"/>
              <a:t>Alias</a:t>
            </a:r>
            <a:r>
              <a:rPr lang="ko-KR" altLang="en-US" dirty="0" smtClean="0"/>
              <a:t>을 지정하는 기능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제네릭</a:t>
            </a:r>
            <a:r>
              <a:rPr lang="ko-KR" altLang="en-US" dirty="0" smtClean="0"/>
              <a:t> 활용 방법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/>
            <a:r>
              <a:rPr lang="ko-KR" altLang="en-US" b="1" dirty="0" smtClean="0">
                <a:solidFill>
                  <a:srgbClr val="0070C0"/>
                </a:solidFill>
              </a:rPr>
              <a:t>기본예제 </a:t>
            </a:r>
            <a:r>
              <a:rPr lang="en-US" altLang="ko-KR" b="1" dirty="0" smtClean="0">
                <a:solidFill>
                  <a:srgbClr val="0070C0"/>
                </a:solidFill>
              </a:rPr>
              <a:t>8-1 </a:t>
            </a:r>
            <a:r>
              <a:rPr lang="ko-KR" altLang="en-US" dirty="0" smtClean="0"/>
              <a:t>정수와 연산자</a:t>
            </a:r>
            <a:r>
              <a:rPr lang="en-US" altLang="ko-KR" dirty="0" smtClean="0">
                <a:solidFill>
                  <a:srgbClr val="C00000"/>
                </a:solidFill>
              </a:rPr>
              <a:t>(</a:t>
            </a:r>
            <a:r>
              <a:rPr lang="ko-KR" altLang="en-US" dirty="0" smtClean="0">
                <a:solidFill>
                  <a:srgbClr val="C00000"/>
                </a:solidFill>
              </a:rPr>
              <a:t>교재</a:t>
            </a:r>
            <a:r>
              <a:rPr lang="en-US" altLang="ko-KR" dirty="0" smtClean="0">
                <a:solidFill>
                  <a:srgbClr val="C00000"/>
                </a:solidFill>
              </a:rPr>
              <a:t> 380p)           </a:t>
            </a:r>
            <a:r>
              <a:rPr lang="en-US" altLang="ko-KR" dirty="0" smtClean="0">
                <a:solidFill>
                  <a:srgbClr val="0070C0"/>
                </a:solidFill>
              </a:rPr>
              <a:t>/8</a:t>
            </a:r>
            <a:r>
              <a:rPr lang="ko-KR" altLang="en-US" dirty="0" smtClean="0">
                <a:solidFill>
                  <a:srgbClr val="0070C0"/>
                </a:solidFill>
              </a:rPr>
              <a:t>장</a:t>
            </a:r>
            <a:r>
              <a:rPr lang="en-US" altLang="ko-KR" dirty="0" smtClean="0">
                <a:solidFill>
                  <a:srgbClr val="0070C0"/>
                </a:solidFill>
              </a:rPr>
              <a:t>/</a:t>
            </a:r>
            <a:r>
              <a:rPr lang="en-US" altLang="ko-KR" dirty="0" err="1" smtClean="0">
                <a:solidFill>
                  <a:srgbClr val="0070C0"/>
                </a:solidFill>
              </a:rPr>
              <a:t>GenericBasic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b="1" dirty="0" smtClean="0">
              <a:solidFill>
                <a:srgbClr val="0070C0"/>
              </a:solidFill>
            </a:endParaRPr>
          </a:p>
          <a:p>
            <a:pPr lvl="1"/>
            <a:endParaRPr lang="en-US" altLang="ko-KR" b="1" dirty="0" smtClean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ko-KR" b="1" dirty="0" smtClean="0">
              <a:solidFill>
                <a:srgbClr val="0070C0"/>
              </a:solidFill>
            </a:endParaRPr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9" name="그림 8" descr="8-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6576" y="1583795"/>
            <a:ext cx="6300700" cy="1221182"/>
          </a:xfrm>
          <a:prstGeom prst="rect">
            <a:avLst/>
          </a:prstGeom>
        </p:spPr>
      </p:pic>
      <p:pic>
        <p:nvPicPr>
          <p:cNvPr id="10" name="그림 9" descr="image290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6574" y="3338990"/>
            <a:ext cx="3840427" cy="1080120"/>
          </a:xfrm>
          <a:prstGeom prst="rect">
            <a:avLst/>
          </a:prstGeom>
        </p:spPr>
      </p:pic>
      <p:pic>
        <p:nvPicPr>
          <p:cNvPr id="12" name="그림 11" descr="8-2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46575" y="4689140"/>
            <a:ext cx="6795755" cy="1582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NOTE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 smtClean="0"/>
              <a:t>where </a:t>
            </a:r>
            <a:r>
              <a:rPr lang="ko-KR" altLang="en-US" dirty="0" smtClean="0"/>
              <a:t>키워드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제네릭의</a:t>
            </a:r>
            <a:r>
              <a:rPr lang="ko-KR" altLang="en-US" dirty="0" smtClean="0"/>
              <a:t> 제한</a:t>
            </a:r>
            <a:endParaRPr lang="en-US" altLang="ko-KR" dirty="0" smtClean="0"/>
          </a:p>
          <a:p>
            <a:endParaRPr lang="en-US" altLang="ko-KR" dirty="0" smtClean="0"/>
          </a:p>
        </p:txBody>
      </p:sp>
      <p:pic>
        <p:nvPicPr>
          <p:cNvPr id="5" name="그림 4" descr="8-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1570" y="1898829"/>
            <a:ext cx="7868562" cy="3195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526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02 </a:t>
            </a:r>
            <a:r>
              <a:rPr lang="ko-KR" altLang="en-US" dirty="0" err="1" smtClean="0"/>
              <a:t>인덱서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err="1" smtClean="0"/>
              <a:t>인덱서</a:t>
            </a:r>
            <a:r>
              <a:rPr lang="ko-KR" altLang="en-US" dirty="0" smtClean="0"/>
              <a:t> 선언 예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/>
            <a:r>
              <a:rPr lang="ko-KR" altLang="en-US" b="1" dirty="0" smtClean="0">
                <a:solidFill>
                  <a:srgbClr val="0070C0"/>
                </a:solidFill>
              </a:rPr>
              <a:t>기본예제 </a:t>
            </a:r>
            <a:r>
              <a:rPr lang="en-US" altLang="ko-KR" b="1" dirty="0" smtClean="0">
                <a:solidFill>
                  <a:srgbClr val="0070C0"/>
                </a:solidFill>
              </a:rPr>
              <a:t>8-2 </a:t>
            </a:r>
            <a:r>
              <a:rPr lang="ko-KR" altLang="en-US" dirty="0" err="1" smtClean="0"/>
              <a:t>인덱서로</a:t>
            </a:r>
            <a:r>
              <a:rPr lang="ko-KR" altLang="en-US" dirty="0" smtClean="0"/>
              <a:t> 배열처럼 사용하는 제곱 클래스 </a:t>
            </a:r>
            <a:r>
              <a:rPr lang="en-US" altLang="ko-KR" dirty="0" smtClean="0">
                <a:solidFill>
                  <a:srgbClr val="C00000"/>
                </a:solidFill>
              </a:rPr>
              <a:t>(</a:t>
            </a:r>
            <a:r>
              <a:rPr lang="ko-KR" altLang="en-US" dirty="0" smtClean="0">
                <a:solidFill>
                  <a:srgbClr val="C00000"/>
                </a:solidFill>
              </a:rPr>
              <a:t>교재</a:t>
            </a:r>
            <a:r>
              <a:rPr lang="en-US" altLang="ko-KR" dirty="0" smtClean="0">
                <a:solidFill>
                  <a:srgbClr val="C00000"/>
                </a:solidFill>
              </a:rPr>
              <a:t> 383p)   </a:t>
            </a:r>
            <a:r>
              <a:rPr lang="en-US" altLang="ko-KR" dirty="0" smtClean="0">
                <a:solidFill>
                  <a:srgbClr val="0070C0"/>
                </a:solidFill>
              </a:rPr>
              <a:t>/8</a:t>
            </a:r>
            <a:r>
              <a:rPr lang="ko-KR" altLang="en-US" dirty="0" smtClean="0">
                <a:solidFill>
                  <a:srgbClr val="0070C0"/>
                </a:solidFill>
              </a:rPr>
              <a:t>장</a:t>
            </a:r>
            <a:r>
              <a:rPr lang="en-US" altLang="ko-KR" dirty="0" smtClean="0">
                <a:solidFill>
                  <a:srgbClr val="0070C0"/>
                </a:solidFill>
              </a:rPr>
              <a:t>/</a:t>
            </a:r>
            <a:r>
              <a:rPr lang="en-US" altLang="ko-KR" dirty="0" err="1" smtClean="0">
                <a:solidFill>
                  <a:srgbClr val="0070C0"/>
                </a:solidFill>
              </a:rPr>
              <a:t>IndexerBasic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b="1" dirty="0" smtClean="0">
              <a:solidFill>
                <a:srgbClr val="0070C0"/>
              </a:solidFill>
            </a:endParaRPr>
          </a:p>
          <a:p>
            <a:pPr lvl="1"/>
            <a:endParaRPr lang="en-US" altLang="ko-KR" b="1" dirty="0" smtClean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ko-KR" b="1" dirty="0" smtClean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8" name="그림 7" descr="8-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6565" y="1178750"/>
            <a:ext cx="7643129" cy="3690410"/>
          </a:xfrm>
          <a:prstGeom prst="rect">
            <a:avLst/>
          </a:prstGeom>
        </p:spPr>
      </p:pic>
      <p:pic>
        <p:nvPicPr>
          <p:cNvPr id="11" name="그림 10" descr="image29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1579" y="5364215"/>
            <a:ext cx="3840427" cy="108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03 out</a:t>
            </a:r>
            <a:r>
              <a:rPr lang="ko-KR" altLang="en-US" dirty="0" smtClean="0"/>
              <a:t> 키워드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smtClean="0"/>
              <a:t>값을 여러 개 반환하고자 할 때 사용</a:t>
            </a:r>
            <a:r>
              <a:rPr lang="en-US" altLang="ko-KR" dirty="0" smtClean="0"/>
              <a:t>, </a:t>
            </a:r>
            <a:r>
              <a:rPr lang="ko-KR" altLang="en-US" dirty="0" smtClean="0"/>
              <a:t>대표적인 </a:t>
            </a:r>
            <a:r>
              <a:rPr lang="ko-KR" altLang="en-US" dirty="0" err="1" smtClean="0"/>
              <a:t>메서드는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TryParse</a:t>
            </a:r>
            <a:r>
              <a:rPr lang="en-US" altLang="ko-KR" dirty="0" smtClean="0"/>
              <a:t> ( ) </a:t>
            </a:r>
            <a:r>
              <a:rPr lang="ko-KR" altLang="en-US" dirty="0" err="1" smtClean="0"/>
              <a:t>메서드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int.TryParse</a:t>
            </a:r>
            <a:r>
              <a:rPr lang="en-US" altLang="ko-KR" dirty="0" smtClean="0"/>
              <a:t> ( ) </a:t>
            </a:r>
            <a:r>
              <a:rPr lang="ko-KR" altLang="en-US" dirty="0" err="1" smtClean="0"/>
              <a:t>메서드의</a:t>
            </a:r>
            <a:r>
              <a:rPr lang="ko-KR" altLang="en-US" dirty="0" smtClean="0"/>
              <a:t> 기본 형태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out </a:t>
            </a:r>
            <a:r>
              <a:rPr lang="ko-KR" altLang="en-US" dirty="0" smtClean="0"/>
              <a:t>키워드가 붙은 매개변수 입력할 때</a:t>
            </a: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err="1" smtClean="0"/>
              <a:t>TryParse</a:t>
            </a:r>
            <a:r>
              <a:rPr lang="en-US" altLang="ko-KR" dirty="0" smtClean="0"/>
              <a:t> ( ) </a:t>
            </a:r>
            <a:r>
              <a:rPr lang="ko-KR" altLang="en-US" dirty="0" err="1" smtClean="0"/>
              <a:t>메서드는</a:t>
            </a:r>
            <a:r>
              <a:rPr lang="ko-KR" altLang="en-US" dirty="0" smtClean="0"/>
              <a:t> 숫자로 바꿀 수 있는 문자열을 매개변수로 넣으면 </a:t>
            </a:r>
            <a:r>
              <a:rPr lang="en-US" altLang="ko-KR" dirty="0" smtClean="0"/>
              <a:t>true</a:t>
            </a:r>
            <a:r>
              <a:rPr lang="ko-KR" altLang="en-US" dirty="0" smtClean="0"/>
              <a:t> 반환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바꿀 수 없는 문자열을 매개변수로 넣으면 </a:t>
            </a:r>
            <a:r>
              <a:rPr lang="en-US" altLang="ko-KR" dirty="0" smtClean="0"/>
              <a:t>false</a:t>
            </a:r>
            <a:r>
              <a:rPr lang="ko-KR" altLang="en-US" dirty="0" smtClean="0"/>
              <a:t> 반환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문자열을 숫자로 변환한 결과는 반환 않고 매개변수 </a:t>
            </a:r>
            <a:r>
              <a:rPr lang="en-US" altLang="ko-KR" dirty="0" smtClean="0"/>
              <a:t>out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result </a:t>
            </a:r>
            <a:r>
              <a:rPr lang="ko-KR" altLang="en-US" dirty="0" smtClean="0"/>
              <a:t>에 넣은 변수로 반환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b="1" dirty="0" smtClean="0">
              <a:solidFill>
                <a:srgbClr val="0070C0"/>
              </a:solidFill>
            </a:endParaRPr>
          </a:p>
          <a:p>
            <a:pPr lvl="1"/>
            <a:endParaRPr lang="en-US" altLang="ko-KR" b="1" dirty="0" smtClean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ko-KR" b="1" dirty="0" smtClean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9" name="그림 8" descr="image29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1569" y="1628800"/>
            <a:ext cx="5377931" cy="1665185"/>
          </a:xfrm>
          <a:prstGeom prst="rect">
            <a:avLst/>
          </a:prstGeom>
        </p:spPr>
      </p:pic>
      <p:pic>
        <p:nvPicPr>
          <p:cNvPr id="10" name="그림 9" descr="8-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1570" y="4104075"/>
            <a:ext cx="8010525" cy="762000"/>
          </a:xfrm>
          <a:prstGeom prst="rect">
            <a:avLst/>
          </a:prstGeom>
        </p:spPr>
      </p:pic>
      <p:pic>
        <p:nvPicPr>
          <p:cNvPr id="12" name="그림 11" descr="8-2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46575" y="3248980"/>
            <a:ext cx="3505200" cy="29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03 out</a:t>
            </a:r>
            <a:r>
              <a:rPr lang="ko-KR" altLang="en-US" dirty="0" smtClean="0"/>
              <a:t> 키워드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b="1" dirty="0" smtClean="0">
                <a:solidFill>
                  <a:srgbClr val="0070C0"/>
                </a:solidFill>
              </a:rPr>
              <a:t>기본예제 </a:t>
            </a:r>
            <a:r>
              <a:rPr lang="en-US" altLang="ko-KR" b="1" dirty="0" smtClean="0">
                <a:solidFill>
                  <a:srgbClr val="0070C0"/>
                </a:solidFill>
              </a:rPr>
              <a:t>8-3 </a:t>
            </a:r>
            <a:r>
              <a:rPr lang="en-US" altLang="ko-KR" dirty="0" err="1" smtClean="0"/>
              <a:t>int.TryParse</a:t>
            </a:r>
            <a:r>
              <a:rPr lang="en-US" altLang="ko-KR" dirty="0" smtClean="0"/>
              <a:t>( ) </a:t>
            </a:r>
            <a:r>
              <a:rPr lang="ko-KR" altLang="en-US" dirty="0" err="1" smtClean="0"/>
              <a:t>메서드</a:t>
            </a:r>
            <a:r>
              <a:rPr lang="ko-KR" altLang="en-US" dirty="0" smtClean="0"/>
              <a:t> </a:t>
            </a:r>
            <a:r>
              <a:rPr lang="en-US" altLang="ko-KR" dirty="0" smtClean="0">
                <a:solidFill>
                  <a:srgbClr val="C00000"/>
                </a:solidFill>
              </a:rPr>
              <a:t>(</a:t>
            </a:r>
            <a:r>
              <a:rPr lang="ko-KR" altLang="en-US" dirty="0" smtClean="0">
                <a:solidFill>
                  <a:srgbClr val="C00000"/>
                </a:solidFill>
              </a:rPr>
              <a:t>교재</a:t>
            </a:r>
            <a:r>
              <a:rPr lang="en-US" altLang="ko-KR" dirty="0" smtClean="0">
                <a:solidFill>
                  <a:srgbClr val="C00000"/>
                </a:solidFill>
              </a:rPr>
              <a:t> 385p)                      </a:t>
            </a:r>
            <a:r>
              <a:rPr lang="en-US" altLang="ko-KR" dirty="0" smtClean="0">
                <a:solidFill>
                  <a:srgbClr val="0070C0"/>
                </a:solidFill>
              </a:rPr>
              <a:t>/8</a:t>
            </a:r>
            <a:r>
              <a:rPr lang="ko-KR" altLang="en-US" dirty="0" smtClean="0">
                <a:solidFill>
                  <a:srgbClr val="0070C0"/>
                </a:solidFill>
              </a:rPr>
              <a:t>장</a:t>
            </a:r>
            <a:r>
              <a:rPr lang="en-US" altLang="ko-KR" dirty="0" smtClean="0">
                <a:solidFill>
                  <a:srgbClr val="0070C0"/>
                </a:solidFill>
              </a:rPr>
              <a:t>/</a:t>
            </a:r>
            <a:r>
              <a:rPr lang="en-US" altLang="ko-KR" dirty="0" err="1" smtClean="0">
                <a:solidFill>
                  <a:srgbClr val="0070C0"/>
                </a:solidFill>
              </a:rPr>
              <a:t>TryMethod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lvl="1"/>
            <a:endParaRPr lang="en-US" altLang="ko-KR" dirty="0" smtClean="0">
              <a:solidFill>
                <a:srgbClr val="0070C0"/>
              </a:solidFill>
            </a:endParaRPr>
          </a:p>
          <a:p>
            <a:pPr lvl="1"/>
            <a:endParaRPr lang="en-US" altLang="ko-KR" dirty="0" smtClean="0">
              <a:solidFill>
                <a:srgbClr val="0070C0"/>
              </a:solidFill>
            </a:endParaRPr>
          </a:p>
          <a:p>
            <a:pPr lvl="1"/>
            <a:endParaRPr lang="en-US" altLang="ko-KR" dirty="0" smtClean="0">
              <a:solidFill>
                <a:srgbClr val="0070C0"/>
              </a:solidFill>
            </a:endParaRPr>
          </a:p>
          <a:p>
            <a:pPr lvl="1"/>
            <a:endParaRPr lang="en-US" altLang="ko-KR" dirty="0" smtClean="0">
              <a:solidFill>
                <a:srgbClr val="0070C0"/>
              </a:solidFill>
            </a:endParaRPr>
          </a:p>
          <a:p>
            <a:pPr lvl="1"/>
            <a:endParaRPr lang="en-US" altLang="ko-KR" dirty="0" smtClean="0">
              <a:solidFill>
                <a:srgbClr val="0070C0"/>
              </a:solidFill>
            </a:endParaRPr>
          </a:p>
          <a:p>
            <a:pPr lvl="1"/>
            <a:endParaRPr lang="en-US" altLang="ko-KR" dirty="0" smtClean="0">
              <a:solidFill>
                <a:srgbClr val="0070C0"/>
              </a:solidFill>
            </a:endParaRPr>
          </a:p>
          <a:p>
            <a:pPr lvl="1"/>
            <a:r>
              <a:rPr lang="en-US" altLang="ko-KR" dirty="0" smtClean="0"/>
              <a:t>out </a:t>
            </a:r>
            <a:r>
              <a:rPr lang="ko-KR" altLang="en-US" dirty="0" smtClean="0"/>
              <a:t>키워드는 매개변수로 넣은 변수로 값 넣어줌</a:t>
            </a:r>
            <a:r>
              <a:rPr lang="en-US" altLang="ko-KR" dirty="0" smtClean="0"/>
              <a:t>. </a:t>
            </a:r>
            <a:r>
              <a:rPr lang="ko-KR" altLang="en-US" dirty="0" smtClean="0"/>
              <a:t>변수 아닌 일반 자료 넣으면 오류 발생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b="1" dirty="0" smtClean="0">
              <a:solidFill>
                <a:srgbClr val="0070C0"/>
              </a:solidFill>
            </a:endParaRPr>
          </a:p>
          <a:p>
            <a:pPr lvl="1"/>
            <a:endParaRPr lang="en-US" altLang="ko-KR" b="1" dirty="0" smtClean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ko-KR" b="1" dirty="0" smtClean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8" name="그림 7" descr="image29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1580" y="1313765"/>
            <a:ext cx="4100220" cy="990110"/>
          </a:xfrm>
          <a:prstGeom prst="rect">
            <a:avLst/>
          </a:prstGeom>
        </p:spPr>
      </p:pic>
      <p:pic>
        <p:nvPicPr>
          <p:cNvPr id="11" name="그림 10" descr="image294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1580" y="2483895"/>
            <a:ext cx="4100220" cy="990110"/>
          </a:xfrm>
          <a:prstGeom prst="rect">
            <a:avLst/>
          </a:prstGeom>
        </p:spPr>
      </p:pic>
      <p:pic>
        <p:nvPicPr>
          <p:cNvPr id="13" name="그림 12" descr="image295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11560" y="4149080"/>
            <a:ext cx="8267700" cy="1676400"/>
          </a:xfrm>
          <a:prstGeom prst="rect">
            <a:avLst/>
          </a:prstGeom>
        </p:spPr>
      </p:pic>
      <p:pic>
        <p:nvPicPr>
          <p:cNvPr id="14" name="그림 13" descr="8-3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11560" y="5814265"/>
            <a:ext cx="2762250" cy="24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Section</a:t>
            </a:r>
            <a:r>
              <a:rPr lang="en-US" altLang="ko-KR" dirty="0"/>
              <a:t> </a:t>
            </a:r>
            <a:r>
              <a:rPr lang="en-US" altLang="ko-KR" dirty="0" smtClean="0"/>
              <a:t>03 out</a:t>
            </a:r>
            <a:r>
              <a:rPr lang="ko-KR" altLang="en-US" dirty="0" smtClean="0"/>
              <a:t> 키워드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b="1" dirty="0" smtClean="0">
                <a:solidFill>
                  <a:srgbClr val="0070C0"/>
                </a:solidFill>
              </a:rPr>
              <a:t>기본예제 </a:t>
            </a:r>
            <a:r>
              <a:rPr lang="en-US" altLang="ko-KR" b="1" dirty="0" smtClean="0">
                <a:solidFill>
                  <a:srgbClr val="0070C0"/>
                </a:solidFill>
              </a:rPr>
              <a:t>8-4 </a:t>
            </a:r>
            <a:r>
              <a:rPr lang="en-US" altLang="ko-KR" dirty="0" smtClean="0"/>
              <a:t>out </a:t>
            </a:r>
            <a:r>
              <a:rPr lang="ko-KR" altLang="en-US" dirty="0" smtClean="0"/>
              <a:t>키워드를 사용하는 </a:t>
            </a:r>
            <a:r>
              <a:rPr lang="ko-KR" altLang="en-US" dirty="0" err="1" smtClean="0"/>
              <a:t>메서드</a:t>
            </a:r>
            <a:r>
              <a:rPr lang="ko-KR" altLang="en-US" dirty="0" smtClean="0"/>
              <a:t> 생성 </a:t>
            </a:r>
            <a:r>
              <a:rPr lang="en-US" altLang="ko-KR" dirty="0" smtClean="0">
                <a:solidFill>
                  <a:srgbClr val="C00000"/>
                </a:solidFill>
              </a:rPr>
              <a:t>(</a:t>
            </a:r>
            <a:r>
              <a:rPr lang="ko-KR" altLang="en-US" dirty="0" smtClean="0">
                <a:solidFill>
                  <a:srgbClr val="C00000"/>
                </a:solidFill>
              </a:rPr>
              <a:t>교재</a:t>
            </a:r>
            <a:r>
              <a:rPr lang="en-US" altLang="ko-KR" dirty="0" smtClean="0">
                <a:solidFill>
                  <a:srgbClr val="C00000"/>
                </a:solidFill>
              </a:rPr>
              <a:t> 387p)     </a:t>
            </a:r>
            <a:r>
              <a:rPr lang="en-US" altLang="ko-KR" dirty="0" smtClean="0">
                <a:solidFill>
                  <a:srgbClr val="0070C0"/>
                </a:solidFill>
              </a:rPr>
              <a:t>/8</a:t>
            </a:r>
            <a:r>
              <a:rPr lang="ko-KR" altLang="en-US" dirty="0" smtClean="0">
                <a:solidFill>
                  <a:srgbClr val="0070C0"/>
                </a:solidFill>
              </a:rPr>
              <a:t>장</a:t>
            </a:r>
            <a:r>
              <a:rPr lang="en-US" altLang="ko-KR" dirty="0" smtClean="0">
                <a:solidFill>
                  <a:srgbClr val="0070C0"/>
                </a:solidFill>
              </a:rPr>
              <a:t>/</a:t>
            </a:r>
            <a:r>
              <a:rPr lang="en-US" altLang="ko-KR" dirty="0" err="1" smtClean="0">
                <a:solidFill>
                  <a:srgbClr val="0070C0"/>
                </a:solidFill>
              </a:rPr>
              <a:t>MethodWithOut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ko-KR" b="1" dirty="0" smtClean="0">
              <a:solidFill>
                <a:srgbClr val="0070C0"/>
              </a:solidFill>
            </a:endParaRPr>
          </a:p>
          <a:p>
            <a:pPr lvl="1"/>
            <a:endParaRPr lang="en-US" altLang="ko-KR" dirty="0" smtClean="0">
              <a:solidFill>
                <a:srgbClr val="0070C0"/>
              </a:solidFill>
            </a:endParaRPr>
          </a:p>
          <a:p>
            <a:pPr lvl="1"/>
            <a:endParaRPr lang="en-US" altLang="ko-KR" dirty="0" smtClean="0">
              <a:solidFill>
                <a:srgbClr val="0070C0"/>
              </a:solidFill>
            </a:endParaRPr>
          </a:p>
          <a:p>
            <a:pPr lvl="1"/>
            <a:endParaRPr lang="en-US" altLang="ko-KR" dirty="0" smtClean="0">
              <a:solidFill>
                <a:srgbClr val="0070C0"/>
              </a:solidFill>
            </a:endParaRPr>
          </a:p>
          <a:p>
            <a:pPr lvl="1"/>
            <a:endParaRPr lang="en-US" altLang="ko-KR" dirty="0" smtClean="0">
              <a:solidFill>
                <a:srgbClr val="0070C0"/>
              </a:solidFill>
            </a:endParaRPr>
          </a:p>
          <a:p>
            <a:pPr lvl="1"/>
            <a:endParaRPr lang="en-US" altLang="ko-KR" dirty="0" smtClean="0">
              <a:solidFill>
                <a:srgbClr val="0070C0"/>
              </a:solidFill>
            </a:endParaRPr>
          </a:p>
          <a:p>
            <a:pPr lvl="1"/>
            <a:endParaRPr lang="en-US" altLang="ko-KR" dirty="0" smtClean="0">
              <a:solidFill>
                <a:srgbClr val="0070C0"/>
              </a:solidFill>
            </a:endParaRPr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b="1" dirty="0" smtClean="0">
              <a:solidFill>
                <a:srgbClr val="0070C0"/>
              </a:solidFill>
            </a:endParaRPr>
          </a:p>
          <a:p>
            <a:pPr lvl="1"/>
            <a:endParaRPr lang="en-US" altLang="ko-KR" b="1" dirty="0" smtClean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ko-KR" b="1" dirty="0" smtClean="0">
              <a:solidFill>
                <a:srgbClr val="0070C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9" name="그림 8" descr="image296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6575" y="1358770"/>
            <a:ext cx="4845715" cy="1170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bCIqoHsRmSZRjUVDVwwVC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AXERznfiRjRIu5yfcUEaH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1958E5hvUyXmqsZauhVzj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0pGGgPnhBmF6y66eBGwg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S5HgR99SyH5RtON1cKhZF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iX8RTCyCD4DExAYZXe7JN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9T8gPHXoBt3RlinnsibU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0pGGgPnhBmF6y66eBGwg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BLBiWEQYdFTOe9rzf4UGm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aA7ftul0JWsMpeaCqdWE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rJcpDEHKI9Cmj7M6klC5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3727</TotalTime>
  <Words>620</Words>
  <Application>Microsoft Office PowerPoint</Application>
  <PresentationFormat>화면 슬라이드 쇼(4:3)</PresentationFormat>
  <Paragraphs>429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2" baseType="lpstr">
      <vt:lpstr>HY견명조</vt:lpstr>
      <vt:lpstr>HY헤드라인M</vt:lpstr>
      <vt:lpstr>맑은 고딕</vt:lpstr>
      <vt:lpstr>Arial</vt:lpstr>
      <vt:lpstr>Verdana</vt:lpstr>
      <vt:lpstr>Wingdings</vt:lpstr>
      <vt:lpstr>Office 테마</vt:lpstr>
      <vt:lpstr>PowerPoint 프레젠테이션</vt:lpstr>
      <vt:lpstr>PowerPoint 프레젠테이션</vt:lpstr>
      <vt:lpstr>PowerPoint 프레젠테이션</vt:lpstr>
      <vt:lpstr>Section 01 제네릭</vt:lpstr>
      <vt:lpstr>NOTE </vt:lpstr>
      <vt:lpstr>Section 02 인덱서</vt:lpstr>
      <vt:lpstr>Section 03 out 키워드(1)</vt:lpstr>
      <vt:lpstr>Section 03 out 키워드(2)</vt:lpstr>
      <vt:lpstr>Section 03 out 키워드(3)</vt:lpstr>
      <vt:lpstr>Section 04 구조체(1)</vt:lpstr>
      <vt:lpstr>Section 04 구조체(2)</vt:lpstr>
      <vt:lpstr>Section 04 구조체(3)</vt:lpstr>
      <vt:lpstr>Section 04 구조체(4)</vt:lpstr>
      <vt:lpstr>Section 04 구조체(5)</vt:lpstr>
      <vt:lpstr>Section 04 구조체(6)</vt:lpstr>
      <vt:lpstr>Section 04 구조체(7)</vt:lpstr>
      <vt:lpstr>Section 04 구조체(8)</vt:lpstr>
      <vt:lpstr>NOTE </vt:lpstr>
      <vt:lpstr>Section 04 구조체(9)</vt:lpstr>
      <vt:lpstr>Section 10 윈도 폼: 윈도 폼에 메뉴와 상태 표시줄 만들기(1)</vt:lpstr>
      <vt:lpstr>Section 10 윈도 폼: 윈도 폼에 메뉴와 상태 표시줄 만들기(2)</vt:lpstr>
      <vt:lpstr>Section 10 윈도 폼: 윈도 폼에 메뉴와 상태 표시줄 만들기(3)</vt:lpstr>
      <vt:lpstr>Section 10 윈도 폼: 윈도 폼에 메뉴와 상태 표시줄 만들기(4)</vt:lpstr>
      <vt:lpstr>Section 10 윈도 폼: 윈도 폼에 메뉴와 상태 표시줄 만들기(5)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1장. 유닉스 개요 및 기본 사용법</dc:title>
  <dc:creator>한빛아카데미(주)</dc:creator>
  <cp:lastModifiedBy>amiga</cp:lastModifiedBy>
  <cp:revision>306</cp:revision>
  <dcterms:created xsi:type="dcterms:W3CDTF">2012-07-23T02:34:37Z</dcterms:created>
  <dcterms:modified xsi:type="dcterms:W3CDTF">2016-01-15T00:33:49Z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true</vt:lpwstr>
  </property>
  <property fmtid="{D5CDD505-2E9C-101B-9397-08002B2CF9AE}" pid="3" name="Google.Documents.DocumentId">
    <vt:lpwstr>1NCUCeAsLTdgs0g0NVq39g0UxrcrxPknXzBwH4Bd9mpo</vt:lpwstr>
  </property>
  <property fmtid="{D5CDD505-2E9C-101B-9397-08002B2CF9AE}" pid="4" name="Google.Documents.RevisionId">
    <vt:lpwstr>16204708356322461875</vt:lpwstr>
  </property>
  <property fmtid="{D5CDD505-2E9C-101B-9397-08002B2CF9AE}" pid="5" name="Google.Documents.PreviousRevisionId">
    <vt:lpwstr>06215226093729447614</vt:lpwstr>
  </property>
  <property fmtid="{D5CDD505-2E9C-101B-9397-08002B2CF9AE}" pid="6" name="Google.Documents.PluginVersion">
    <vt:lpwstr>2.0.2662.553</vt:lpwstr>
  </property>
  <property fmtid="{D5CDD505-2E9C-101B-9397-08002B2CF9AE}" pid="7" name="Google.Documents.MergeIncapabilityFlags">
    <vt:i4>0</vt:i4>
  </property>
</Properties>
</file>