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7"/>
  </p:notesMasterIdLst>
  <p:handoutMasterIdLst>
    <p:handoutMasterId r:id="rId48"/>
  </p:handoutMasterIdLst>
  <p:sldIdLst>
    <p:sldId id="328" r:id="rId2"/>
    <p:sldId id="408" r:id="rId3"/>
    <p:sldId id="409" r:id="rId4"/>
    <p:sldId id="326" r:id="rId5"/>
    <p:sldId id="611" r:id="rId6"/>
    <p:sldId id="612" r:id="rId7"/>
    <p:sldId id="613" r:id="rId8"/>
    <p:sldId id="592" r:id="rId9"/>
    <p:sldId id="614" r:id="rId10"/>
    <p:sldId id="615" r:id="rId11"/>
    <p:sldId id="616" r:id="rId12"/>
    <p:sldId id="617" r:id="rId13"/>
    <p:sldId id="532" r:id="rId14"/>
    <p:sldId id="618" r:id="rId15"/>
    <p:sldId id="619" r:id="rId16"/>
    <p:sldId id="620" r:id="rId17"/>
    <p:sldId id="593" r:id="rId18"/>
    <p:sldId id="622" r:id="rId19"/>
    <p:sldId id="621" r:id="rId20"/>
    <p:sldId id="623" r:id="rId21"/>
    <p:sldId id="594" r:id="rId22"/>
    <p:sldId id="624" r:id="rId23"/>
    <p:sldId id="625" r:id="rId24"/>
    <p:sldId id="600" r:id="rId25"/>
    <p:sldId id="626" r:id="rId26"/>
    <p:sldId id="627" r:id="rId27"/>
    <p:sldId id="628" r:id="rId28"/>
    <p:sldId id="629" r:id="rId29"/>
    <p:sldId id="630" r:id="rId30"/>
    <p:sldId id="631" r:id="rId31"/>
    <p:sldId id="580" r:id="rId32"/>
    <p:sldId id="632" r:id="rId33"/>
    <p:sldId id="634" r:id="rId34"/>
    <p:sldId id="633" r:id="rId35"/>
    <p:sldId id="635" r:id="rId36"/>
    <p:sldId id="636" r:id="rId37"/>
    <p:sldId id="637" r:id="rId38"/>
    <p:sldId id="638" r:id="rId39"/>
    <p:sldId id="639" r:id="rId40"/>
    <p:sldId id="640" r:id="rId41"/>
    <p:sldId id="641" r:id="rId42"/>
    <p:sldId id="642" r:id="rId43"/>
    <p:sldId id="643" r:id="rId44"/>
    <p:sldId id="644" r:id="rId45"/>
    <p:sldId id="258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3" d="100"/>
          <a:sy n="113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>
                <a:solidFill>
                  <a:prstClr val="black"/>
                </a:solidFill>
              </a:rPr>
              <a:t>윤인성</a:t>
            </a:r>
            <a:r>
              <a:rPr lang="ko-KR" altLang="en-US" sz="1400" spc="-10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>
                <a:solidFill>
                  <a:prstClr val="black"/>
                </a:solidFill>
              </a:rPr>
              <a:t>㈜</a:t>
            </a:r>
            <a:r>
              <a:rPr lang="ko-KR" altLang="en-US" sz="1400" spc="-100" dirty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</a:rPr>
              <a:t>, </a:t>
            </a:r>
            <a:r>
              <a:rPr lang="ko-KR" altLang="en-US" sz="1400" spc="-100" dirty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>
                <a:solidFill>
                  <a:prstClr val="black"/>
                </a:solidFill>
              </a:rPr>
              <a:t>. </a:t>
            </a:r>
            <a:endParaRPr lang="ko-KR" altLang="en-US" sz="1400" spc="-1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인터페이스의 </a:t>
            </a:r>
            <a:r>
              <a:rPr lang="ko-KR" altLang="en-US" dirty="0" err="1"/>
              <a:t>메서드</a:t>
            </a:r>
            <a:r>
              <a:rPr lang="ko-KR" altLang="en-US" dirty="0"/>
              <a:t> 생성하</a:t>
            </a:r>
            <a:r>
              <a:rPr lang="ko-KR" altLang="en-US" b="1" dirty="0"/>
              <a:t>기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클래스에 커서 놓아 생기는 파란색 상자 클릭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커서놓고</a:t>
            </a:r>
            <a:r>
              <a:rPr lang="ko-KR" altLang="en-US" dirty="0"/>
              <a:t>                 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178750"/>
            <a:ext cx="942975" cy="314325"/>
          </a:xfrm>
          <a:prstGeom prst="rect">
            <a:avLst/>
          </a:prstGeom>
        </p:spPr>
      </p:pic>
      <p:pic>
        <p:nvPicPr>
          <p:cNvPr id="9" name="그림 8" descr="9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2723426"/>
            <a:ext cx="6165685" cy="3807146"/>
          </a:xfrm>
          <a:prstGeom prst="rect">
            <a:avLst/>
          </a:prstGeom>
        </p:spPr>
      </p:pic>
      <p:pic>
        <p:nvPicPr>
          <p:cNvPr id="10" name="그림 9" descr="image3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1590" y="16288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③ </a:t>
            </a:r>
            <a:r>
              <a:rPr lang="en-US" altLang="ko-KR" dirty="0"/>
              <a:t>Dispose ( ) </a:t>
            </a:r>
            <a:r>
              <a:rPr lang="ko-KR" altLang="en-US" dirty="0" err="1"/>
              <a:t>메서드</a:t>
            </a:r>
            <a:r>
              <a:rPr lang="ko-KR" altLang="en-US" dirty="0"/>
              <a:t> 구현 및 호출하기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9-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23755"/>
            <a:ext cx="8039100" cy="2257425"/>
          </a:xfrm>
          <a:prstGeom prst="rect">
            <a:avLst/>
          </a:prstGeom>
        </p:spPr>
      </p:pic>
      <p:pic>
        <p:nvPicPr>
          <p:cNvPr id="12" name="그림 11" descr="9-8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395" y="3605522"/>
            <a:ext cx="8020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④ </a:t>
            </a:r>
            <a:r>
              <a:rPr lang="en-US" altLang="ko-KR" dirty="0"/>
              <a:t>using </a:t>
            </a:r>
            <a:r>
              <a:rPr lang="ko-KR" altLang="en-US" dirty="0"/>
              <a:t>키워드와 </a:t>
            </a: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358770"/>
            <a:ext cx="8001000" cy="2657475"/>
          </a:xfrm>
          <a:prstGeom prst="rect">
            <a:avLst/>
          </a:prstGeom>
        </p:spPr>
      </p:pic>
      <p:pic>
        <p:nvPicPr>
          <p:cNvPr id="9" name="그림 8" descr="image3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4" y="4194085"/>
            <a:ext cx="4685591" cy="94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인터페이스 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인터페이스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같은 파일에 인터페이스 생성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33745"/>
            <a:ext cx="6182688" cy="990110"/>
          </a:xfrm>
          <a:prstGeom prst="rect">
            <a:avLst/>
          </a:prstGeom>
        </p:spPr>
      </p:pic>
      <p:pic>
        <p:nvPicPr>
          <p:cNvPr id="10" name="그림 9" descr="9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023954"/>
            <a:ext cx="5850650" cy="36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인터페이스 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같은 파일에 인터페이스 생성</a:t>
            </a:r>
            <a:endParaRPr lang="en-US" altLang="ko-KR" dirty="0"/>
          </a:p>
          <a:p>
            <a:pPr lvl="1"/>
            <a:r>
              <a:rPr lang="ko-KR" altLang="en-US" dirty="0"/>
              <a:t>프로젝트 잡고 마우스 오른쪽 버튼 </a:t>
            </a:r>
            <a:r>
              <a:rPr lang="en-US" altLang="ko-KR" dirty="0"/>
              <a:t>- 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ko-KR" altLang="en-US" dirty="0"/>
              <a:t>새 항목</a:t>
            </a:r>
            <a:r>
              <a:rPr lang="en-US" altLang="ko-KR" dirty="0"/>
              <a:t>]</a:t>
            </a:r>
            <a:r>
              <a:rPr lang="ko-KR" altLang="en-US" dirty="0"/>
              <a:t> 눌러 새 항목 추가 대화상자 오픈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354325"/>
            <a:ext cx="1657350" cy="314325"/>
          </a:xfrm>
          <a:prstGeom prst="rect">
            <a:avLst/>
          </a:prstGeom>
        </p:spPr>
      </p:pic>
      <p:pic>
        <p:nvPicPr>
          <p:cNvPr id="11" name="그림 10" descr="image3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673805"/>
            <a:ext cx="6345706" cy="46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인터페이스 생성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새 항목 대화상자 뜨면 </a:t>
            </a:r>
            <a:r>
              <a:rPr lang="en-US" altLang="ko-KR" dirty="0"/>
              <a:t>[</a:t>
            </a:r>
            <a:r>
              <a:rPr lang="ko-KR" altLang="en-US" dirty="0"/>
              <a:t>인터페이스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r>
              <a:rPr lang="en-US" altLang="ko-KR" dirty="0"/>
              <a:t>,</a:t>
            </a:r>
            <a:r>
              <a:rPr lang="ko-KR" altLang="en-US" dirty="0"/>
              <a:t> 원하는 이름으로 인터페이스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13765"/>
            <a:ext cx="8013573" cy="3776029"/>
          </a:xfrm>
          <a:prstGeom prst="rect">
            <a:avLst/>
          </a:prstGeom>
        </p:spPr>
      </p:pic>
      <p:pic>
        <p:nvPicPr>
          <p:cNvPr id="10" name="그림 9" descr="9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184195"/>
            <a:ext cx="18478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인터페이스 생성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9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39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인터페이스 멤버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 구현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9-3 </a:t>
            </a:r>
            <a:r>
              <a:rPr lang="ko-KR" altLang="en-US" dirty="0"/>
              <a:t>인터페이스 구현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418p)                      </a:t>
            </a:r>
            <a:r>
              <a:rPr lang="en-US" altLang="ko-KR" dirty="0">
                <a:solidFill>
                  <a:srgbClr val="0070C0"/>
                </a:solidFill>
              </a:rPr>
              <a:t>/9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InterfaceBasic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인터페이스 생성하기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213865"/>
            <a:ext cx="79819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인터페이스 멤버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인터페이스 상속하기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58770"/>
            <a:ext cx="8029575" cy="2409825"/>
          </a:xfrm>
          <a:prstGeom prst="rect">
            <a:avLst/>
          </a:prstGeom>
        </p:spPr>
      </p:pic>
      <p:pic>
        <p:nvPicPr>
          <p:cNvPr id="9" name="그림 8" descr="9-1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3924055"/>
            <a:ext cx="8010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인터페이스 멤버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③ 인터페이스 구현하기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   인터페이스 주변에 마우스 커서 올려 뜨는 파란색 커서 또는     </a:t>
            </a:r>
            <a:r>
              <a:rPr lang="en-US" altLang="ko-KR" dirty="0"/>
              <a:t>             </a:t>
            </a:r>
            <a:r>
              <a:rPr lang="ko-KR" altLang="en-US" dirty="0"/>
              <a:t>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150" y="1178750"/>
            <a:ext cx="942975" cy="314325"/>
          </a:xfrm>
          <a:prstGeom prst="rect">
            <a:avLst/>
          </a:prstGeom>
        </p:spPr>
      </p:pic>
      <p:pic>
        <p:nvPicPr>
          <p:cNvPr id="11" name="그림 10" descr="image3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628799"/>
            <a:ext cx="4612523" cy="945105"/>
          </a:xfrm>
          <a:prstGeom prst="rect">
            <a:avLst/>
          </a:prstGeom>
        </p:spPr>
      </p:pic>
      <p:pic>
        <p:nvPicPr>
          <p:cNvPr id="12" name="그림 11" descr="9-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4" y="2618910"/>
            <a:ext cx="5355595" cy="40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6969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 </a:t>
            </a:r>
            <a:r>
              <a:rPr lang="ko-KR" altLang="en-US" sz="360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인터페이스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2856905"/>
            <a:ext cx="542048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인터페이스 소개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인터페이스 생성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인터페이스 멤버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인터페이스 다중 상속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 예제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레이블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링크 레이블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체크 박스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라디오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버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튼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그룹 박스 사용하기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인터페이스 멤버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인터페이스 구현한 클래스는 인터페이스 상속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509120"/>
            <a:ext cx="1847850" cy="276225"/>
          </a:xfrm>
          <a:prstGeom prst="rect">
            <a:avLst/>
          </a:prstGeom>
        </p:spPr>
      </p:pic>
      <p:pic>
        <p:nvPicPr>
          <p:cNvPr id="9" name="그림 8" descr="9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4824155"/>
            <a:ext cx="8039100" cy="1847850"/>
          </a:xfrm>
          <a:prstGeom prst="rect">
            <a:avLst/>
          </a:prstGeom>
        </p:spPr>
      </p:pic>
      <p:pic>
        <p:nvPicPr>
          <p:cNvPr id="10" name="그림 9" descr="image3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7095" y="620631"/>
            <a:ext cx="1665185" cy="44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인터페이스 다중 상속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하나의 클래스가 여러 부모 클래스 가질 수 있게 되는 것</a:t>
            </a:r>
            <a:endParaRPr lang="en-US" altLang="ko-KR" dirty="0"/>
          </a:p>
          <a:p>
            <a:pPr lvl="1"/>
            <a:r>
              <a:rPr lang="ko-KR" altLang="en-US" dirty="0"/>
              <a:t>클래스 상속과 인터페이스 상속 함께 활용</a:t>
            </a:r>
            <a:r>
              <a:rPr lang="en-US" altLang="ko-KR" dirty="0"/>
              <a:t>,</a:t>
            </a:r>
            <a:r>
              <a:rPr lang="ko-KR" altLang="en-US" dirty="0"/>
              <a:t> 하나의 클래스가 여러 </a:t>
            </a:r>
            <a:r>
              <a:rPr lang="ko-KR" altLang="en-US" dirty="0" err="1"/>
              <a:t>다형성</a:t>
            </a:r>
            <a:r>
              <a:rPr lang="ko-KR" altLang="en-US" dirty="0"/>
              <a:t> 가지게 됨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9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28800"/>
            <a:ext cx="5940660" cy="51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인터페이스 다중 상속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998729"/>
            <a:ext cx="4500500" cy="4322669"/>
          </a:xfrm>
          <a:prstGeom prst="rect">
            <a:avLst/>
          </a:prstGeom>
        </p:spPr>
      </p:pic>
      <p:pic>
        <p:nvPicPr>
          <p:cNvPr id="10" name="그림 9" descr="9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319210"/>
            <a:ext cx="24765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인터페이스 다중 상속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인터페이스를 활용하면 코드에 규약 부여해</a:t>
            </a:r>
            <a:r>
              <a:rPr lang="en-US" altLang="ko-KR" dirty="0"/>
              <a:t>, </a:t>
            </a:r>
            <a:r>
              <a:rPr lang="ko-KR" altLang="en-US" dirty="0"/>
              <a:t>여러 사람과 작업 시 안정성 높임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58770"/>
            <a:ext cx="8029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9-1 </a:t>
            </a:r>
            <a:r>
              <a:rPr lang="ko-KR" altLang="en-US" dirty="0"/>
              <a:t>파일처리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424p)           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/9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FileProcess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한번에 읽고 쓰기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9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18810"/>
            <a:ext cx="8029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8058150" cy="2714625"/>
          </a:xfrm>
          <a:prstGeom prst="rect">
            <a:avLst/>
          </a:prstGeom>
        </p:spPr>
      </p:pic>
      <p:pic>
        <p:nvPicPr>
          <p:cNvPr id="8" name="그림 7" descr="9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564015"/>
            <a:ext cx="8048625" cy="3000375"/>
          </a:xfrm>
          <a:prstGeom prst="rect">
            <a:avLst/>
          </a:prstGeom>
        </p:spPr>
      </p:pic>
      <p:pic>
        <p:nvPicPr>
          <p:cNvPr id="9" name="그림 8" descr="image3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7044" y="4059070"/>
            <a:ext cx="4016221" cy="8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스트림으로</a:t>
            </a:r>
            <a:r>
              <a:rPr lang="ko-KR" altLang="en-US" dirty="0"/>
              <a:t> 쓰기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한 줄씩 쓸 때 </a:t>
            </a:r>
            <a:r>
              <a:rPr lang="en-US" altLang="ko-KR" dirty="0" err="1"/>
              <a:t>StreamWriter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r>
              <a:rPr lang="en-US" altLang="ko-KR" dirty="0"/>
              <a:t>, </a:t>
            </a:r>
            <a:r>
              <a:rPr lang="ko-KR" altLang="en-US" dirty="0"/>
              <a:t>참조 추가 이후 </a:t>
            </a:r>
            <a:r>
              <a:rPr lang="en-US" altLang="ko-KR" dirty="0"/>
              <a:t>[</a:t>
            </a:r>
            <a:r>
              <a:rPr lang="ko-KR" altLang="en-US" dirty="0"/>
              <a:t>정의로 이동</a:t>
            </a:r>
            <a:r>
              <a:rPr lang="en-US" altLang="ko-KR" dirty="0"/>
              <a:t>]</a:t>
            </a:r>
          </a:p>
          <a:p>
            <a:pPr lvl="1">
              <a:buNone/>
            </a:pPr>
            <a:r>
              <a:rPr lang="en-US" altLang="ko-KR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628800"/>
            <a:ext cx="4995555" cy="4202422"/>
          </a:xfrm>
          <a:prstGeom prst="rect">
            <a:avLst/>
          </a:prstGeom>
        </p:spPr>
      </p:pic>
      <p:pic>
        <p:nvPicPr>
          <p:cNvPr id="8" name="그림 7" descr="9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814265"/>
            <a:ext cx="3800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53725"/>
            <a:ext cx="8010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908720"/>
            <a:ext cx="8039100" cy="5295900"/>
          </a:xfrm>
          <a:prstGeom prst="rect">
            <a:avLst/>
          </a:prstGeom>
        </p:spPr>
      </p:pic>
      <p:pic>
        <p:nvPicPr>
          <p:cNvPr id="8" name="그림 7" descr="image3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2100" y="3158970"/>
            <a:ext cx="3352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③ </a:t>
            </a:r>
            <a:r>
              <a:rPr lang="ko-KR" altLang="en-US" dirty="0" err="1"/>
              <a:t>스트림으로</a:t>
            </a:r>
            <a:r>
              <a:rPr lang="ko-KR" altLang="en-US" dirty="0"/>
              <a:t> 읽기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 읽을 때 </a:t>
            </a:r>
            <a:r>
              <a:rPr lang="en-US" altLang="ko-KR" dirty="0" err="1"/>
              <a:t>StreamReader</a:t>
            </a:r>
            <a:r>
              <a:rPr lang="en-US" altLang="ko-KR" dirty="0"/>
              <a:t> </a:t>
            </a:r>
            <a:r>
              <a:rPr lang="ko-KR" altLang="en-US" dirty="0"/>
              <a:t>클래스를 사용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779150"/>
            <a:ext cx="4239344" cy="855095"/>
          </a:xfrm>
          <a:prstGeom prst="rect">
            <a:avLst/>
          </a:prstGeom>
        </p:spPr>
      </p:pic>
      <p:pic>
        <p:nvPicPr>
          <p:cNvPr id="10" name="그림 9" descr="9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628800"/>
            <a:ext cx="79914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인터페이스를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인터페이스를 생성하고 구현하는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인터페이스를 사용한 다중 상속을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48625" cy="3857625"/>
          </a:xfrm>
          <a:prstGeom prst="rect">
            <a:avLst/>
          </a:prstGeom>
        </p:spPr>
      </p:pic>
      <p:pic>
        <p:nvPicPr>
          <p:cNvPr id="11" name="그림 10" descr="image3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6974" y="3203975"/>
            <a:ext cx="3910727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레이블과 링크 레이블</a:t>
            </a:r>
            <a:endParaRPr lang="en-US" altLang="ko-KR" dirty="0"/>
          </a:p>
          <a:p>
            <a:pPr lvl="1"/>
            <a:r>
              <a:rPr lang="ko-KR" altLang="en-US" dirty="0"/>
              <a:t>레이블과 링크 레이블의 차이점</a:t>
            </a:r>
            <a:endParaRPr lang="en-US" altLang="ko-KR" dirty="0"/>
          </a:p>
          <a:p>
            <a:pPr lvl="2"/>
            <a:r>
              <a:rPr lang="ko-KR" altLang="en-US" dirty="0"/>
              <a:t>글자에 밑줄이 그어지는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6905" y="638690"/>
            <a:ext cx="4995555" cy="5928247"/>
          </a:xfrm>
          <a:prstGeom prst="rect">
            <a:avLst/>
          </a:prstGeom>
        </p:spPr>
      </p:pic>
      <p:pic>
        <p:nvPicPr>
          <p:cNvPr id="10" name="그림 9" descr="9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6219310"/>
            <a:ext cx="2190750" cy="276225"/>
          </a:xfrm>
          <a:prstGeom prst="rect">
            <a:avLst/>
          </a:prstGeom>
        </p:spPr>
      </p:pic>
      <p:pic>
        <p:nvPicPr>
          <p:cNvPr id="11" name="그림 10" descr="image32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32939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웹페이지로의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응용 프로그램으로의 링크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10525" cy="1866900"/>
          </a:xfrm>
          <a:prstGeom prst="rect">
            <a:avLst/>
          </a:prstGeom>
        </p:spPr>
      </p:pic>
      <p:pic>
        <p:nvPicPr>
          <p:cNvPr id="8" name="그림 7" descr="9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789040"/>
            <a:ext cx="8001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체크 박스 </a:t>
            </a:r>
            <a:r>
              <a:rPr lang="en-US" altLang="ko-KR" dirty="0"/>
              <a:t>: </a:t>
            </a:r>
            <a:r>
              <a:rPr lang="ko-KR" altLang="en-US" dirty="0"/>
              <a:t>한 번에 여러 개의 조건 선택할 수 있는 요소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2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5"/>
            <a:ext cx="6480720" cy="54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(4)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2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863714"/>
            <a:ext cx="8461517" cy="4725525"/>
          </a:xfrm>
          <a:prstGeom prst="rect">
            <a:avLst/>
          </a:prstGeom>
        </p:spPr>
      </p:pic>
      <p:pic>
        <p:nvPicPr>
          <p:cNvPr id="11" name="그림 10" descr="image3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7065" y="81871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(5)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체크 박스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6930770" cy="5396978"/>
          </a:xfrm>
          <a:prstGeom prst="rect">
            <a:avLst/>
          </a:prstGeom>
        </p:spPr>
      </p:pic>
      <p:pic>
        <p:nvPicPr>
          <p:cNvPr id="5" name="그림 4" descr="image3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2090" y="3969060"/>
            <a:ext cx="207023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(6)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라디오 버튼 </a:t>
            </a:r>
            <a:r>
              <a:rPr lang="en-US" altLang="ko-KR" dirty="0"/>
              <a:t>: </a:t>
            </a:r>
            <a:r>
              <a:rPr lang="ko-KR" altLang="en-US" dirty="0"/>
              <a:t>하나의 그룹에서 한 번에 하나의 버튼만 선택 가능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13765"/>
            <a:ext cx="7858554" cy="5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(7)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818710"/>
            <a:ext cx="7920880" cy="5768364"/>
          </a:xfrm>
          <a:prstGeom prst="rect">
            <a:avLst/>
          </a:prstGeom>
        </p:spPr>
      </p:pic>
      <p:pic>
        <p:nvPicPr>
          <p:cNvPr id="8" name="그림 7" descr="image32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7165" y="306896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(8)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라디오 버튼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8352193" cy="4860540"/>
          </a:xfrm>
          <a:prstGeom prst="rect">
            <a:avLst/>
          </a:prstGeom>
        </p:spPr>
      </p:pic>
      <p:pic>
        <p:nvPicPr>
          <p:cNvPr id="9" name="그림 8" descr="image3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2140" y="4194085"/>
            <a:ext cx="2250250" cy="23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(9)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 박스 </a:t>
            </a:r>
            <a:r>
              <a:rPr lang="en-US" altLang="ko-KR" dirty="0"/>
              <a:t>: </a:t>
            </a:r>
            <a:r>
              <a:rPr lang="ko-KR" altLang="en-US" dirty="0"/>
              <a:t>그룹을 나누고 그룹마다 하나씩 선택하고 싶을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1313765"/>
            <a:ext cx="7065785" cy="52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특정 클래스 만들 때 사용하는 규약</a:t>
            </a:r>
            <a:r>
              <a:rPr lang="en-US" altLang="ko-KR" dirty="0"/>
              <a:t>(</a:t>
            </a:r>
            <a:r>
              <a:rPr lang="ko-KR" altLang="en-US" dirty="0"/>
              <a:t>실수하지 않게 도와주는 기능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인터페이스는 모두 대문자 </a:t>
            </a:r>
            <a:r>
              <a:rPr lang="en-US" altLang="ko-KR" dirty="0"/>
              <a:t>I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lvl="1"/>
            <a:r>
              <a:rPr lang="ko-KR" altLang="en-US" dirty="0"/>
              <a:t>비교할 때 사용하는 규약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9-1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 활용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408p)           </a:t>
            </a:r>
            <a:r>
              <a:rPr lang="en-US" altLang="ko-KR" dirty="0">
                <a:solidFill>
                  <a:srgbClr val="0070C0"/>
                </a:solidFill>
              </a:rPr>
              <a:t>/9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IComparableBasic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기본적인 클래스와 자료 생성하기</a:t>
            </a:r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3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4" y="3429000"/>
            <a:ext cx="3915435" cy="31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(10)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683695"/>
            <a:ext cx="5985665" cy="2197477"/>
          </a:xfrm>
          <a:prstGeom prst="rect">
            <a:avLst/>
          </a:prstGeom>
        </p:spPr>
      </p:pic>
      <p:pic>
        <p:nvPicPr>
          <p:cNvPr id="9" name="그림 8" descr="9-30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2798930"/>
            <a:ext cx="7425825" cy="3633350"/>
          </a:xfrm>
          <a:prstGeom prst="rect">
            <a:avLst/>
          </a:prstGeom>
        </p:spPr>
      </p:pic>
      <p:pic>
        <p:nvPicPr>
          <p:cNvPr id="10" name="그림 9" descr="image32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6915" y="2393885"/>
            <a:ext cx="2340260" cy="2340260"/>
          </a:xfrm>
          <a:prstGeom prst="rect">
            <a:avLst/>
          </a:prstGeom>
        </p:spPr>
      </p:pic>
      <p:pic>
        <p:nvPicPr>
          <p:cNvPr id="11" name="그림 10" descr="image33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7185" y="2393885"/>
            <a:ext cx="2340260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(11)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31.JPG"/>
          <p:cNvPicPr>
            <a:picLocks noChangeAspect="1"/>
          </p:cNvPicPr>
          <p:nvPr/>
        </p:nvPicPr>
        <p:blipFill>
          <a:blip r:embed="rId2" cstate="print"/>
          <a:srcRect b="11321"/>
          <a:stretch>
            <a:fillRect/>
          </a:stretch>
        </p:blipFill>
        <p:spPr>
          <a:xfrm>
            <a:off x="926595" y="638690"/>
            <a:ext cx="6840760" cy="60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(12)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3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2303875"/>
            <a:ext cx="6762750" cy="3209925"/>
          </a:xfrm>
          <a:prstGeom prst="rect">
            <a:avLst/>
          </a:prstGeom>
        </p:spPr>
      </p:pic>
      <p:pic>
        <p:nvPicPr>
          <p:cNvPr id="10" name="그림 9" descr="9-31.JPG"/>
          <p:cNvPicPr>
            <a:picLocks noChangeAspect="1"/>
          </p:cNvPicPr>
          <p:nvPr/>
        </p:nvPicPr>
        <p:blipFill>
          <a:blip r:embed="rId3" cstate="print"/>
          <a:srcRect t="90915"/>
          <a:stretch>
            <a:fillRect/>
          </a:stretch>
        </p:blipFill>
        <p:spPr>
          <a:xfrm>
            <a:off x="341530" y="1628800"/>
            <a:ext cx="8001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(13)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3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88740"/>
            <a:ext cx="8010525" cy="5295900"/>
          </a:xfrm>
          <a:prstGeom prst="rect">
            <a:avLst/>
          </a:prstGeom>
        </p:spPr>
      </p:pic>
      <p:pic>
        <p:nvPicPr>
          <p:cNvPr id="8" name="그림 7" descr="image3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7085" y="171881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(14)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그룹 박스와 라디오 버튼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8020050" cy="5524500"/>
          </a:xfrm>
          <a:prstGeom prst="rect">
            <a:avLst/>
          </a:prstGeom>
        </p:spPr>
      </p:pic>
      <p:pic>
        <p:nvPicPr>
          <p:cNvPr id="5" name="그림 4" descr="image3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5139190"/>
            <a:ext cx="1485165" cy="1530629"/>
          </a:xfrm>
          <a:prstGeom prst="rect">
            <a:avLst/>
          </a:prstGeom>
        </p:spPr>
      </p:pic>
      <p:pic>
        <p:nvPicPr>
          <p:cNvPr id="9" name="그림 8" descr="image3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5139190"/>
            <a:ext cx="1484719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 상속하기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   Product </a:t>
            </a:r>
            <a:r>
              <a:rPr lang="ko-KR" altLang="en-US" dirty="0"/>
              <a:t>클래스의 정렬 기준을 정해주기 위해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718810"/>
            <a:ext cx="7953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③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인터페이스의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클래스에 커서 놓아 생기는 파란색 상자 클릭</a:t>
            </a:r>
            <a:r>
              <a:rPr lang="en-US" altLang="ko-KR" dirty="0"/>
              <a:t>, </a:t>
            </a:r>
            <a:r>
              <a:rPr lang="ko-KR" altLang="en-US" dirty="0"/>
              <a:t>또는 커서를 놓고                 단축키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7285" y="1178750"/>
            <a:ext cx="942975" cy="314325"/>
          </a:xfrm>
          <a:prstGeom prst="rect">
            <a:avLst/>
          </a:prstGeom>
        </p:spPr>
      </p:pic>
      <p:pic>
        <p:nvPicPr>
          <p:cNvPr id="9" name="그림 8" descr="image3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83795"/>
            <a:ext cx="4476750" cy="1581150"/>
          </a:xfrm>
          <a:prstGeom prst="rect">
            <a:avLst/>
          </a:prstGeom>
        </p:spPr>
      </p:pic>
      <p:pic>
        <p:nvPicPr>
          <p:cNvPr id="10" name="그림 9" descr="9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1730" y="2978949"/>
            <a:ext cx="6030670" cy="3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④ </a:t>
            </a:r>
            <a:r>
              <a:rPr lang="en-US" altLang="ko-KR" dirty="0" err="1"/>
              <a:t>CompareTo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구현하기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인터페이스는 </a:t>
            </a:r>
            <a:r>
              <a:rPr lang="en-US" altLang="ko-KR" dirty="0" err="1"/>
              <a:t>CompareTo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9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73805"/>
            <a:ext cx="8039100" cy="1828800"/>
          </a:xfrm>
          <a:prstGeom prst="rect">
            <a:avLst/>
          </a:prstGeom>
        </p:spPr>
      </p:pic>
      <p:pic>
        <p:nvPicPr>
          <p:cNvPr id="12" name="그림 11" descr="image3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89" y="3699030"/>
            <a:ext cx="560770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ko-KR" altLang="en-US" dirty="0" err="1"/>
              <a:t>인스턴스화</a:t>
            </a:r>
            <a:endParaRPr lang="en-US" altLang="ko-KR" dirty="0"/>
          </a:p>
          <a:p>
            <a:pPr lvl="1"/>
            <a:r>
              <a:rPr lang="ko-KR" altLang="en-US" dirty="0"/>
              <a:t>인터페이스는 실체 없는 규칙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인스턴스화</a:t>
            </a:r>
            <a:r>
              <a:rPr lang="ko-KR" altLang="en-US" dirty="0"/>
              <a:t> 할 수 없음</a:t>
            </a:r>
            <a:r>
              <a:rPr lang="en-US" altLang="ko-KR" dirty="0"/>
              <a:t>(</a:t>
            </a:r>
            <a:r>
              <a:rPr lang="ko-KR" altLang="en-US" dirty="0"/>
              <a:t>오류 발생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 descr="9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08819"/>
            <a:ext cx="7919606" cy="10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블록 사용할 때 자동으로 호출되는 규약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9-2 </a:t>
            </a: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 활용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412p)           </a:t>
            </a:r>
            <a:r>
              <a:rPr lang="en-US" altLang="ko-KR" dirty="0">
                <a:solidFill>
                  <a:srgbClr val="0070C0"/>
                </a:solidFill>
              </a:rPr>
              <a:t>/9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IDisposableBasic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 상속하기</a:t>
            </a:r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528900"/>
            <a:ext cx="8039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Words>963</Words>
  <Application>Microsoft Office PowerPoint</Application>
  <PresentationFormat>화면 슬라이드 쇼(4:3)</PresentationFormat>
  <Paragraphs>701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인터페이스 소개(1)</vt:lpstr>
      <vt:lpstr>Section 01 인터페이스 소개(2)</vt:lpstr>
      <vt:lpstr>Section 01 인터페이스 소개(3)</vt:lpstr>
      <vt:lpstr>Section 01 인터페이스 소개(4)</vt:lpstr>
      <vt:lpstr>NOTE </vt:lpstr>
      <vt:lpstr>Section 01 인터페이스 소개(5)</vt:lpstr>
      <vt:lpstr>Section 01 인터페이스 소개(6)</vt:lpstr>
      <vt:lpstr>Section 01 인터페이스 소개(7)</vt:lpstr>
      <vt:lpstr>Section 01 인터페이스 소개(8)</vt:lpstr>
      <vt:lpstr>Section 02 인터페이스 생성(1)</vt:lpstr>
      <vt:lpstr>Section 02 인터페이스 생성(2)</vt:lpstr>
      <vt:lpstr>Section 02 인터페이스 생성(3)</vt:lpstr>
      <vt:lpstr>Section 02 인터페이스 생성(4)</vt:lpstr>
      <vt:lpstr>Section 03 인터페이스 멤버(1)</vt:lpstr>
      <vt:lpstr>Section 03 인터페이스 멤버(2)</vt:lpstr>
      <vt:lpstr>Section 03 인터페이스 멤버(3)</vt:lpstr>
      <vt:lpstr>Section 03 인터페이스 멤버(4)</vt:lpstr>
      <vt:lpstr>Section 04 인터페이스 다중 상속(1)</vt:lpstr>
      <vt:lpstr>Section 04 인터페이스 다중 상속(2)</vt:lpstr>
      <vt:lpstr>Section 04 인터페이스 다중 상속(3)</vt:lpstr>
      <vt:lpstr>Section 05 함께 하는 응용 예제(1)</vt:lpstr>
      <vt:lpstr>Section 05 함께 하는 응용 예제(2)</vt:lpstr>
      <vt:lpstr>Section 05 함께 하는 응용 예제(3)</vt:lpstr>
      <vt:lpstr>Section 05 함께 하는 응용 예제(4)</vt:lpstr>
      <vt:lpstr>Section 05 함께 하는 응용 예제(5)</vt:lpstr>
      <vt:lpstr>Section 05 함께 하는 응용 예제(6)</vt:lpstr>
      <vt:lpstr>Section 05 함께 하는 응용 예제(7)</vt:lpstr>
      <vt:lpstr>Section 06 윈도 폼: 레이블, 링크 레이블, 체크 박스, 라디오 버튼, 그룹 박스 사용하기 (1)</vt:lpstr>
      <vt:lpstr>Section 06 윈도 폼: 레이블, 링크 레이블, 체크 박스, 라디오 버튼, 그룹 박스 사용하기 (2)</vt:lpstr>
      <vt:lpstr>Section 06 윈도 폼: 레이블, 링크 레이블, 체크 박스, 라디오 버튼, 그룹 박스 사용하기 (3)</vt:lpstr>
      <vt:lpstr>Section 06 윈도 폼: 레이블, 링크 레이블, 체크 박스, 라디오 버튼, 그룹 박스 사용하기 (4)</vt:lpstr>
      <vt:lpstr>Section 06 윈도 폼: 레이블, 링크 레이블, 체크 박스, 라디오 버튼, 그룹 박스 사용하기 (5)</vt:lpstr>
      <vt:lpstr>Section 06 윈도 폼: 레이블, 링크 레이블, 체크 박스, 라디오 버튼, 그룹 박스 사용하기 (6)</vt:lpstr>
      <vt:lpstr>Section 06 윈도 폼: 레이블, 링크 레이블, 체크 박스, 라디오 버튼, 그룹 박스 사용하기 (7)</vt:lpstr>
      <vt:lpstr>Section 06 윈도 폼: 레이블, 링크 레이블, 체크 박스, 라디오 버튼, 그룹 박스 사용하기 (8)</vt:lpstr>
      <vt:lpstr>Section 06 윈도 폼: 레이블, 링크 레이블, 체크 박스, 라디오 버튼, 그룹 박스 사용하기 (9)</vt:lpstr>
      <vt:lpstr>Section 06 윈도 폼: 레이블, 링크 레이블, 체크 박스, 라디오 버튼, 그룹 박스 사용하기 (10)</vt:lpstr>
      <vt:lpstr>Section 06 윈도 폼: 레이블, 링크 레이블, 체크 박스, 라디오 버튼, 그룹 박스 사용하기 (11)</vt:lpstr>
      <vt:lpstr>Section 06 윈도 폼: 레이블, 링크 레이블, 체크 박스, 라디오 버튼, 그룹 박스 사용하기 (12)</vt:lpstr>
      <vt:lpstr>Section 06 윈도 폼: 레이블, 링크 레이블, 체크 박스, 라디오 버튼, 그룹 박스 사용하기 (13)</vt:lpstr>
      <vt:lpstr>Section 06 윈도 폼: 레이블, 링크 레이블, 체크 박스, 라디오 버튼, 그룹 박스 사용하기 (14)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8147</cp:lastModifiedBy>
  <cp:revision>339</cp:revision>
  <dcterms:created xsi:type="dcterms:W3CDTF">2012-07-23T02:34:37Z</dcterms:created>
  <dcterms:modified xsi:type="dcterms:W3CDTF">2020-03-19T09:41:04Z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