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328" r:id="rId2"/>
    <p:sldId id="408" r:id="rId3"/>
    <p:sldId id="409" r:id="rId4"/>
    <p:sldId id="326" r:id="rId5"/>
    <p:sldId id="645" r:id="rId6"/>
    <p:sldId id="646" r:id="rId7"/>
    <p:sldId id="611" r:id="rId8"/>
    <p:sldId id="614" r:id="rId9"/>
    <p:sldId id="647" r:id="rId10"/>
    <p:sldId id="648" r:id="rId11"/>
    <p:sldId id="649" r:id="rId12"/>
    <p:sldId id="592" r:id="rId13"/>
    <p:sldId id="650" r:id="rId14"/>
    <p:sldId id="651" r:id="rId15"/>
    <p:sldId id="532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580" r:id="rId26"/>
    <p:sldId id="662" r:id="rId27"/>
    <p:sldId id="663" r:id="rId28"/>
    <p:sldId id="664" r:id="rId29"/>
    <p:sldId id="665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3" r:id="rId38"/>
    <p:sldId id="674" r:id="rId39"/>
    <p:sldId id="675" r:id="rId40"/>
    <p:sldId id="676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3" d="100"/>
          <a:sy n="113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>
                <a:solidFill>
                  <a:prstClr val="black"/>
                </a:solidFill>
              </a:rPr>
              <a:t>윤인성</a:t>
            </a:r>
            <a:r>
              <a:rPr lang="ko-KR" altLang="en-US" sz="1400" spc="-10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>
                <a:solidFill>
                  <a:prstClr val="black"/>
                </a:solidFill>
              </a:rPr>
              <a:t>㈜</a:t>
            </a:r>
            <a:r>
              <a:rPr lang="ko-KR" altLang="en-US" sz="1400" spc="-100" dirty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</a:rPr>
              <a:t>, </a:t>
            </a:r>
            <a:r>
              <a:rPr lang="ko-KR" altLang="en-US" sz="1400" spc="-100" dirty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>
                <a:solidFill>
                  <a:prstClr val="black"/>
                </a:solidFill>
              </a:rPr>
              <a:t>. </a:t>
            </a:r>
            <a:endParaRPr lang="ko-KR" altLang="en-US" sz="1400" spc="-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10-2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Parse( ) </a:t>
            </a:r>
            <a:r>
              <a:rPr lang="ko-KR" altLang="en-US" dirty="0" err="1"/>
              <a:t>메서드</a:t>
            </a:r>
            <a:r>
              <a:rPr lang="ko-KR" altLang="en-US" dirty="0"/>
              <a:t> 예외 처리</a:t>
            </a:r>
            <a:r>
              <a:rPr lang="ko-KR" altLang="en-US" b="1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451p)          </a:t>
            </a:r>
            <a:r>
              <a:rPr lang="en-US" altLang="ko-KR" dirty="0">
                <a:solidFill>
                  <a:srgbClr val="0070C0"/>
                </a:solidFill>
              </a:rPr>
              <a:t>/10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en-US" altLang="ko-KR" dirty="0" err="1">
                <a:solidFill>
                  <a:srgbClr val="0070C0"/>
                </a:solidFill>
              </a:rPr>
              <a:t>TryCatchFinallyBasic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예외 상황 확인하기</a:t>
            </a:r>
            <a:endParaRPr lang="en-US" altLang="ko-KR" dirty="0"/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8" name="그림 7" descr="10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8105775" cy="3009900"/>
          </a:xfrm>
          <a:prstGeom prst="rect">
            <a:avLst/>
          </a:prstGeom>
        </p:spPr>
      </p:pic>
      <p:pic>
        <p:nvPicPr>
          <p:cNvPr id="9" name="그림 8" descr="image33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5" y="3293985"/>
            <a:ext cx="4062257" cy="32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고급 예외 처리하기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0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1223755"/>
            <a:ext cx="6975775" cy="5492091"/>
          </a:xfrm>
          <a:prstGeom prst="rect">
            <a:avLst/>
          </a:prstGeom>
        </p:spPr>
      </p:pic>
      <p:pic>
        <p:nvPicPr>
          <p:cNvPr id="11" name="그림 10" descr="image3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7084" y="4914165"/>
            <a:ext cx="3645007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프로그램이 종료되었습니다</a:t>
            </a:r>
            <a:r>
              <a:rPr lang="en-US" altLang="ko-KR" dirty="0"/>
              <a:t>.”</a:t>
            </a:r>
            <a:r>
              <a:rPr lang="ko-KR" altLang="en-US" dirty="0"/>
              <a:t>라는 글자 출력 안됨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10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553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결과가 달라지는 경우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/>
              <a:t>catch </a:t>
            </a:r>
            <a:r>
              <a:rPr lang="ko-KR" altLang="en-US" dirty="0"/>
              <a:t>구문 내부에서 </a:t>
            </a:r>
            <a:r>
              <a:rPr lang="en-US" altLang="ko-KR" dirty="0"/>
              <a:t>return </a:t>
            </a:r>
            <a:r>
              <a:rPr lang="ko-KR" altLang="en-US" dirty="0"/>
              <a:t>키워드 만날 때</a:t>
            </a:r>
          </a:p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/>
              <a:t>catch </a:t>
            </a:r>
            <a:r>
              <a:rPr lang="ko-KR" altLang="en-US" dirty="0"/>
              <a:t>구문 내부에서 </a:t>
            </a:r>
            <a:r>
              <a:rPr lang="en-US" altLang="ko-KR" dirty="0"/>
              <a:t>try catch </a:t>
            </a:r>
            <a:r>
              <a:rPr lang="ko-KR" altLang="en-US" dirty="0"/>
              <a:t>구문 사용했는데 </a:t>
            </a:r>
            <a:r>
              <a:rPr lang="en-US" altLang="ko-KR" dirty="0"/>
              <a:t>break </a:t>
            </a:r>
            <a:r>
              <a:rPr lang="ko-KR" altLang="en-US" dirty="0"/>
              <a:t>또는 </a:t>
            </a:r>
            <a:r>
              <a:rPr lang="en-US" altLang="ko-KR" dirty="0"/>
              <a:t>continue </a:t>
            </a:r>
            <a:r>
              <a:rPr lang="ko-KR" altLang="en-US" dirty="0"/>
              <a:t>키워드 만날 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10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6570730" cy="4299779"/>
          </a:xfrm>
          <a:prstGeom prst="rect">
            <a:avLst/>
          </a:prstGeom>
        </p:spPr>
      </p:pic>
      <p:pic>
        <p:nvPicPr>
          <p:cNvPr id="7" name="그림 6" descr="image3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2050" y="4194085"/>
            <a:ext cx="3925392" cy="12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구문과 </a:t>
            </a:r>
            <a:r>
              <a:rPr lang="en-US" altLang="ko-KR" dirty="0"/>
              <a:t>return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finally </a:t>
            </a:r>
            <a:r>
              <a:rPr lang="ko-KR" altLang="en-US" dirty="0"/>
              <a:t>구문 내부는 무조건 실행하고 끝낸다는 규칙</a:t>
            </a:r>
            <a:endParaRPr lang="en-US" altLang="ko-KR" dirty="0"/>
          </a:p>
          <a:p>
            <a:pPr lvl="1"/>
            <a:r>
              <a:rPr lang="ko-KR" altLang="en-US" dirty="0"/>
              <a:t>중간에 구문을 벗어나는 키워드들은 불가능</a:t>
            </a:r>
            <a:endParaRPr lang="en-US" altLang="ko-KR" dirty="0"/>
          </a:p>
        </p:txBody>
      </p:sp>
      <p:pic>
        <p:nvPicPr>
          <p:cNvPr id="6" name="그림 5" descr="image3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2213865"/>
            <a:ext cx="4635515" cy="3201403"/>
          </a:xfrm>
          <a:prstGeom prst="rect">
            <a:avLst/>
          </a:prstGeom>
        </p:spPr>
      </p:pic>
      <p:pic>
        <p:nvPicPr>
          <p:cNvPr id="7" name="그림 6" descr="10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5544235"/>
            <a:ext cx="3990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예외 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 발생 시 어떤 예외가 </a:t>
            </a:r>
            <a:r>
              <a:rPr lang="ko-KR" altLang="en-US" dirty="0" err="1"/>
              <a:t>발생했는지와</a:t>
            </a:r>
            <a:r>
              <a:rPr lang="ko-KR" altLang="en-US" dirty="0"/>
              <a:t> 관련된 정보 함께 전달해주는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8058150" cy="2733675"/>
          </a:xfrm>
          <a:prstGeom prst="rect">
            <a:avLst/>
          </a:prstGeom>
        </p:spPr>
      </p:pic>
      <p:pic>
        <p:nvPicPr>
          <p:cNvPr id="12" name="그림 11" descr="image3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935" y="3023954"/>
            <a:ext cx="3330370" cy="3496889"/>
          </a:xfrm>
          <a:prstGeom prst="rect">
            <a:avLst/>
          </a:prstGeom>
        </p:spPr>
      </p:pic>
      <p:pic>
        <p:nvPicPr>
          <p:cNvPr id="11" name="그림 10" descr="10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6444335"/>
            <a:ext cx="26098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예외 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10-3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예외 객체에서 정보 추출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456p)          </a:t>
            </a:r>
            <a:r>
              <a:rPr lang="en-US" altLang="ko-KR" dirty="0">
                <a:solidFill>
                  <a:srgbClr val="0070C0"/>
                </a:solidFill>
              </a:rPr>
              <a:t>/10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ExceptionObject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358770"/>
            <a:ext cx="8595955" cy="14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예외 객체를 사용한 예외 구분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예외 객체를 사용한 예외 구분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457p)  </a:t>
            </a: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/10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ConditionWithExceptionObject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예외 상황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033845"/>
            <a:ext cx="8001000" cy="3571875"/>
          </a:xfrm>
          <a:prstGeom prst="rect">
            <a:avLst/>
          </a:prstGeom>
        </p:spPr>
      </p:pic>
      <p:pic>
        <p:nvPicPr>
          <p:cNvPr id="5" name="그림 4" descr="image33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5878" y="3564015"/>
            <a:ext cx="3542620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예외 객체를 사용한 예외 구분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고급 예외 처리하기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123" y="1382402"/>
            <a:ext cx="7774416" cy="2115235"/>
          </a:xfrm>
          <a:prstGeom prst="rect">
            <a:avLst/>
          </a:prstGeom>
        </p:spPr>
      </p:pic>
      <p:pic>
        <p:nvPicPr>
          <p:cNvPr id="11" name="그림 10" descr="10-9-2.JPG"/>
          <p:cNvPicPr>
            <a:picLocks noChangeAspect="1"/>
          </p:cNvPicPr>
          <p:nvPr/>
        </p:nvPicPr>
        <p:blipFill>
          <a:blip r:embed="rId3" cstate="print"/>
          <a:srcRect b="54717"/>
          <a:stretch>
            <a:fillRect/>
          </a:stretch>
        </p:blipFill>
        <p:spPr>
          <a:xfrm>
            <a:off x="521550" y="3519010"/>
            <a:ext cx="7817989" cy="22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예외 객체를 사용한 예외 구분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0-9-2.JPG"/>
          <p:cNvPicPr>
            <a:picLocks noChangeAspect="1"/>
          </p:cNvPicPr>
          <p:nvPr/>
        </p:nvPicPr>
        <p:blipFill>
          <a:blip r:embed="rId2" cstate="print"/>
          <a:srcRect t="43396"/>
          <a:stretch>
            <a:fillRect/>
          </a:stretch>
        </p:blipFill>
        <p:spPr>
          <a:xfrm>
            <a:off x="521550" y="1043735"/>
            <a:ext cx="7658438" cy="2700300"/>
          </a:xfrm>
          <a:prstGeom prst="rect">
            <a:avLst/>
          </a:prstGeom>
        </p:spPr>
      </p:pic>
      <p:pic>
        <p:nvPicPr>
          <p:cNvPr id="8" name="그림 7" descr="image3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3834045"/>
            <a:ext cx="4778258" cy="1035115"/>
          </a:xfrm>
          <a:prstGeom prst="rect">
            <a:avLst/>
          </a:prstGeom>
        </p:spPr>
      </p:pic>
      <p:pic>
        <p:nvPicPr>
          <p:cNvPr id="11" name="그림 10" descr="image34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5184195"/>
            <a:ext cx="4732296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10854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</a:p>
          <a:p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예외 처리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285690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예외와 기본 예외 처리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고급 예외 처리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예외 객체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예외 객체를 사용한 예외 구분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예외 강제 발생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콤보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박스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리스트 박스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그리드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뷰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사용하기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구문과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catch </a:t>
            </a:r>
            <a:r>
              <a:rPr lang="ko-KR" altLang="en-US" dirty="0"/>
              <a:t>구문의 괄호 안에는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사용 불가</a:t>
            </a:r>
            <a:r>
              <a:rPr lang="en-US" altLang="ko-KR" dirty="0"/>
              <a:t>(</a:t>
            </a:r>
            <a:r>
              <a:rPr lang="ko-KR" altLang="en-US" dirty="0"/>
              <a:t>오류 발생</a:t>
            </a:r>
            <a:r>
              <a:rPr lang="en-US" altLang="ko-KR" dirty="0"/>
              <a:t>)</a:t>
            </a:r>
          </a:p>
        </p:txBody>
      </p:sp>
      <p:pic>
        <p:nvPicPr>
          <p:cNvPr id="8" name="그림 7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8161025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예외 강제 발생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 강제 발생 방법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10-5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예외 던지기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460p)    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/10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ThrowBasic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예외 던지기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01000" cy="695325"/>
          </a:xfrm>
          <a:prstGeom prst="rect">
            <a:avLst/>
          </a:prstGeom>
        </p:spPr>
      </p:pic>
      <p:pic>
        <p:nvPicPr>
          <p:cNvPr id="10" name="그림 9" descr="10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978950"/>
            <a:ext cx="8029575" cy="2705100"/>
          </a:xfrm>
          <a:prstGeom prst="rect">
            <a:avLst/>
          </a:prstGeom>
        </p:spPr>
      </p:pic>
      <p:pic>
        <p:nvPicPr>
          <p:cNvPr id="11" name="그림 10" descr="image34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6985" y="3744036"/>
            <a:ext cx="3711316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예외 강제 발생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강제로 던진 예외의 예외 처리하기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0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8020050" cy="4695825"/>
          </a:xfrm>
          <a:prstGeom prst="rect">
            <a:avLst/>
          </a:prstGeom>
        </p:spPr>
      </p:pic>
      <p:pic>
        <p:nvPicPr>
          <p:cNvPr id="8" name="그림 7" descr="image3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6443" y="5544236"/>
            <a:ext cx="4468417" cy="9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예외 강제 발생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10-6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Box </a:t>
            </a:r>
            <a:r>
              <a:rPr lang="ko-KR" altLang="en-US" dirty="0"/>
              <a:t>클래스 예외 관련 구현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462p)               </a:t>
            </a:r>
            <a:r>
              <a:rPr lang="en-US" altLang="ko-KR" dirty="0">
                <a:solidFill>
                  <a:srgbClr val="0070C0"/>
                </a:solidFill>
              </a:rPr>
              <a:t>/10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ThrowWithBox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image3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403775"/>
            <a:ext cx="5085565" cy="40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정의 예외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그림 5" descr="10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4"/>
            <a:ext cx="6570730" cy="5314805"/>
          </a:xfrm>
          <a:prstGeom prst="rect">
            <a:avLst/>
          </a:prstGeom>
        </p:spPr>
      </p:pic>
      <p:pic>
        <p:nvPicPr>
          <p:cNvPr id="5" name="그림 4" descr="image3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7015" y="5364215"/>
            <a:ext cx="4239344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콤보</a:t>
            </a:r>
            <a:r>
              <a:rPr lang="ko-KR" altLang="en-US" dirty="0"/>
              <a:t> 박스</a:t>
            </a:r>
            <a:r>
              <a:rPr lang="en-US" altLang="ko-KR" dirty="0"/>
              <a:t>, </a:t>
            </a:r>
            <a:r>
              <a:rPr lang="ko-KR" altLang="en-US" dirty="0"/>
              <a:t>리스트 박스</a:t>
            </a:r>
            <a:r>
              <a:rPr lang="en-US" altLang="ko-KR" dirty="0"/>
              <a:t>, </a:t>
            </a:r>
            <a:r>
              <a:rPr lang="ko-KR" altLang="en-US" dirty="0" err="1"/>
              <a:t>그리드는</a:t>
            </a:r>
            <a:r>
              <a:rPr lang="ko-KR" altLang="en-US" dirty="0"/>
              <a:t> 하나의 글자를 출력하는 요소 아님</a:t>
            </a:r>
            <a:endParaRPr lang="en-US" altLang="ko-KR" dirty="0"/>
          </a:p>
          <a:p>
            <a:pPr lvl="1"/>
            <a:r>
              <a:rPr lang="ko-KR" altLang="en-US" dirty="0" err="1"/>
              <a:t>콤보</a:t>
            </a:r>
            <a:r>
              <a:rPr lang="ko-KR" altLang="en-US" dirty="0"/>
              <a:t> 박스와 리스트 박스</a:t>
            </a:r>
            <a:r>
              <a:rPr lang="en-US" altLang="ko-KR" dirty="0"/>
              <a:t>(1</a:t>
            </a:r>
            <a:r>
              <a:rPr lang="ko-KR" altLang="en-US" dirty="0"/>
              <a:t>차원 리스트 출력 시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그리드</a:t>
            </a:r>
            <a:r>
              <a:rPr lang="en-US" altLang="ko-KR" dirty="0"/>
              <a:t>(2</a:t>
            </a:r>
            <a:r>
              <a:rPr lang="ko-KR" altLang="en-US" dirty="0"/>
              <a:t>차원 리스트 출력 시 사용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콤보</a:t>
            </a:r>
            <a:r>
              <a:rPr lang="ko-KR" altLang="en-US" dirty="0"/>
              <a:t> 박스와 리스트 박스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399330"/>
            <a:ext cx="1704975" cy="304800"/>
          </a:xfrm>
          <a:prstGeom prst="rect">
            <a:avLst/>
          </a:prstGeom>
        </p:spPr>
      </p:pic>
      <p:pic>
        <p:nvPicPr>
          <p:cNvPr id="12" name="그림 11" descr="image3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663915"/>
            <a:ext cx="7390163" cy="37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(2)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기본 사용</a:t>
            </a:r>
            <a:endParaRPr lang="en-US" altLang="ko-KR" dirty="0"/>
          </a:p>
          <a:p>
            <a:pPr lvl="2"/>
            <a:r>
              <a:rPr lang="ko-KR" altLang="en-US" dirty="0"/>
              <a:t>마우스로 클릭하면 오른쪽 위에 버튼 뜸</a:t>
            </a:r>
            <a:r>
              <a:rPr lang="en-US" altLang="ko-KR" dirty="0"/>
              <a:t>, </a:t>
            </a:r>
            <a:r>
              <a:rPr lang="ko-KR" altLang="en-US" dirty="0"/>
              <a:t>버튼 누르면 결과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5"/>
            <a:ext cx="3505200" cy="2943225"/>
          </a:xfrm>
          <a:prstGeom prst="rect">
            <a:avLst/>
          </a:prstGeom>
        </p:spPr>
      </p:pic>
      <p:pic>
        <p:nvPicPr>
          <p:cNvPr id="13" name="그림 12" descr="10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4554125"/>
            <a:ext cx="20002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(2)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항목 편집</a:t>
            </a:r>
            <a:r>
              <a:rPr lang="en-US" altLang="ko-KR" dirty="0"/>
              <a:t>]</a:t>
            </a:r>
            <a:r>
              <a:rPr lang="ko-KR" altLang="en-US" dirty="0"/>
              <a:t> 누르면 문자열 컬렉션 편집기 나옴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편집을 완료하고 프로젝트를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223755"/>
            <a:ext cx="4333875" cy="2695575"/>
          </a:xfrm>
          <a:prstGeom prst="rect">
            <a:avLst/>
          </a:prstGeom>
        </p:spPr>
      </p:pic>
      <p:pic>
        <p:nvPicPr>
          <p:cNvPr id="11" name="그림 10" descr="image3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3158970"/>
            <a:ext cx="2952750" cy="2952750"/>
          </a:xfrm>
          <a:prstGeom prst="rect">
            <a:avLst/>
          </a:prstGeom>
        </p:spPr>
      </p:pic>
      <p:pic>
        <p:nvPicPr>
          <p:cNvPr id="14" name="그림 13" descr="10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969060"/>
            <a:ext cx="2314575" cy="285750"/>
          </a:xfrm>
          <a:prstGeom prst="rect">
            <a:avLst/>
          </a:prstGeom>
        </p:spPr>
      </p:pic>
      <p:pic>
        <p:nvPicPr>
          <p:cNvPr id="15" name="그림 14" descr="10-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110" y="6084295"/>
            <a:ext cx="2476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디자인에서 자동으로 추가된 코드 확인하기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813244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(4)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개체 데이터 바인딩</a:t>
            </a:r>
            <a:endParaRPr lang="en-US" altLang="ko-KR" dirty="0"/>
          </a:p>
          <a:p>
            <a:pPr lvl="2"/>
            <a:r>
              <a:rPr lang="ko-KR" altLang="en-US" dirty="0"/>
              <a:t>바인딩 </a:t>
            </a:r>
            <a:r>
              <a:rPr lang="en-US" altLang="ko-KR" dirty="0"/>
              <a:t>:  </a:t>
            </a:r>
            <a:r>
              <a:rPr lang="ko-KR" altLang="en-US" dirty="0"/>
              <a:t>받아오는 데이터를 화면에 실시간으로 출력 하는 것</a:t>
            </a:r>
            <a:endParaRPr lang="en-US" altLang="ko-KR" dirty="0"/>
          </a:p>
          <a:p>
            <a:pPr lvl="2"/>
            <a:r>
              <a:rPr lang="en-US" altLang="ko-KR" dirty="0" err="1"/>
              <a:t>Product.cs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/>
            <a:r>
              <a:rPr lang="en-US" altLang="ko-KR" dirty="0"/>
              <a:t>Product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820" y="1628800"/>
            <a:ext cx="3150350" cy="2424940"/>
          </a:xfrm>
          <a:prstGeom prst="rect">
            <a:avLst/>
          </a:prstGeom>
        </p:spPr>
      </p:pic>
      <p:pic>
        <p:nvPicPr>
          <p:cNvPr id="11" name="그림 10" descr="10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4599130"/>
            <a:ext cx="7169673" cy="1935215"/>
          </a:xfrm>
          <a:prstGeom prst="rect">
            <a:avLst/>
          </a:prstGeom>
        </p:spPr>
      </p:pic>
      <p:pic>
        <p:nvPicPr>
          <p:cNvPr id="8" name="그림 7" descr="10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1830" y="4014065"/>
            <a:ext cx="2152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예외가 무엇인지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예외를 처리하는 기본 방법과 고급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 객체를 활용하는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예외를 강제로 발생시키는 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err="1"/>
              <a:t>콤보</a:t>
            </a:r>
            <a:r>
              <a:rPr lang="ko-KR" altLang="en-US" dirty="0"/>
              <a:t> 박스의 </a:t>
            </a:r>
            <a:r>
              <a:rPr lang="en-US" altLang="ko-KR" dirty="0"/>
              <a:t>[</a:t>
            </a:r>
            <a:r>
              <a:rPr lang="ko-KR" altLang="en-US" dirty="0"/>
              <a:t>데이터 </a:t>
            </a:r>
            <a:r>
              <a:rPr lang="ko-KR" altLang="en-US" dirty="0" err="1"/>
              <a:t>바인딩된</a:t>
            </a:r>
            <a:r>
              <a:rPr lang="ko-KR" altLang="en-US" dirty="0"/>
              <a:t> 항목 사용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데이터 </a:t>
            </a:r>
            <a:r>
              <a:rPr lang="ko-KR" altLang="en-US" dirty="0" err="1"/>
              <a:t>바인딩된</a:t>
            </a:r>
            <a:r>
              <a:rPr lang="ko-KR" altLang="en-US" dirty="0"/>
              <a:t> 항목 사용 에서 </a:t>
            </a:r>
            <a:r>
              <a:rPr lang="en-US" altLang="ko-KR" dirty="0"/>
              <a:t>[</a:t>
            </a:r>
            <a:r>
              <a:rPr lang="ko-KR" altLang="en-US" dirty="0"/>
              <a:t>프로젝트 데이터 소스 추가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419110"/>
            <a:ext cx="2752725" cy="276225"/>
          </a:xfrm>
          <a:prstGeom prst="rect">
            <a:avLst/>
          </a:prstGeom>
        </p:spPr>
      </p:pic>
      <p:pic>
        <p:nvPicPr>
          <p:cNvPr id="12" name="그림 11" descr="10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30" y="6264315"/>
            <a:ext cx="2743200" cy="276225"/>
          </a:xfrm>
          <a:prstGeom prst="rect">
            <a:avLst/>
          </a:prstGeom>
        </p:spPr>
      </p:pic>
      <p:pic>
        <p:nvPicPr>
          <p:cNvPr id="13" name="그림 12" descr="image3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493785"/>
            <a:ext cx="3790950" cy="2933700"/>
          </a:xfrm>
          <a:prstGeom prst="rect">
            <a:avLst/>
          </a:prstGeom>
        </p:spPr>
      </p:pic>
      <p:pic>
        <p:nvPicPr>
          <p:cNvPr id="14" name="그림 13" descr="image35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1673805"/>
            <a:ext cx="378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(6)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개체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3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178750"/>
            <a:ext cx="6390710" cy="4915342"/>
          </a:xfrm>
          <a:prstGeom prst="rect">
            <a:avLst/>
          </a:prstGeom>
        </p:spPr>
      </p:pic>
      <p:pic>
        <p:nvPicPr>
          <p:cNvPr id="15" name="그림 14" descr="10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129300"/>
            <a:ext cx="4248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(7)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Product </a:t>
            </a:r>
            <a:r>
              <a:rPr lang="ko-KR" altLang="en-US" dirty="0"/>
              <a:t>클래스 선택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마침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178750"/>
            <a:ext cx="6622325" cy="5085565"/>
          </a:xfrm>
          <a:prstGeom prst="rect">
            <a:avLst/>
          </a:prstGeom>
        </p:spPr>
      </p:pic>
      <p:pic>
        <p:nvPicPr>
          <p:cNvPr id="9" name="그림 8" descr="10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6354325"/>
            <a:ext cx="39052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(8)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3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043735"/>
            <a:ext cx="7467600" cy="4962525"/>
          </a:xfrm>
          <a:prstGeom prst="rect">
            <a:avLst/>
          </a:prstGeom>
        </p:spPr>
      </p:pic>
      <p:pic>
        <p:nvPicPr>
          <p:cNvPr id="9" name="그림 8" descr="10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994285"/>
            <a:ext cx="2771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(9)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멤버 표시와 값 멤버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599130"/>
            <a:ext cx="2695575" cy="285750"/>
          </a:xfrm>
          <a:prstGeom prst="rect">
            <a:avLst/>
          </a:prstGeom>
        </p:spPr>
      </p:pic>
      <p:pic>
        <p:nvPicPr>
          <p:cNvPr id="11" name="그림 10" descr="image3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538790"/>
            <a:ext cx="3771900" cy="2905125"/>
          </a:xfrm>
          <a:prstGeom prst="rect">
            <a:avLst/>
          </a:prstGeom>
        </p:spPr>
      </p:pic>
      <p:pic>
        <p:nvPicPr>
          <p:cNvPr id="12" name="그림 11" descr="image3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045" y="1583795"/>
            <a:ext cx="37528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(10)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코드 실행 결과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358769"/>
            <a:ext cx="3195355" cy="3195355"/>
          </a:xfrm>
          <a:prstGeom prst="rect">
            <a:avLst/>
          </a:prstGeom>
        </p:spPr>
      </p:pic>
      <p:pic>
        <p:nvPicPr>
          <p:cNvPr id="10" name="그림 9" descr="10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4644135"/>
            <a:ext cx="2867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(11)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2"/>
            <a:r>
              <a:rPr lang="ko-KR" altLang="en-US" dirty="0"/>
              <a:t>생성된 </a:t>
            </a:r>
            <a:r>
              <a:rPr lang="en-US" altLang="ko-KR" dirty="0" err="1"/>
              <a:t>productBindingSource</a:t>
            </a:r>
            <a:r>
              <a:rPr lang="ko-KR" altLang="en-US" dirty="0"/>
              <a:t>의 </a:t>
            </a:r>
            <a:r>
              <a:rPr lang="en-US" altLang="ko-KR" dirty="0"/>
              <a:t>Add ( ) </a:t>
            </a:r>
            <a:r>
              <a:rPr lang="ko-KR" altLang="en-US" dirty="0" err="1"/>
              <a:t>메서드에</a:t>
            </a:r>
            <a:r>
              <a:rPr lang="ko-KR" altLang="en-US" dirty="0"/>
              <a:t> 선택했던 개체</a:t>
            </a:r>
            <a:r>
              <a:rPr lang="en-US" altLang="ko-KR" dirty="0"/>
              <a:t>(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348880"/>
            <a:ext cx="8043508" cy="4140460"/>
          </a:xfrm>
          <a:prstGeom prst="rect">
            <a:avLst/>
          </a:prstGeom>
        </p:spPr>
      </p:pic>
      <p:pic>
        <p:nvPicPr>
          <p:cNvPr id="11" name="그림 10" descr="image3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105" y="15837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(12)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이벤트</a:t>
            </a:r>
            <a:endParaRPr lang="en-US" altLang="ko-KR" dirty="0"/>
          </a:p>
          <a:p>
            <a:pPr lvl="2"/>
            <a:r>
              <a:rPr lang="ko-KR" altLang="en-US" dirty="0" err="1"/>
              <a:t>콤보</a:t>
            </a:r>
            <a:r>
              <a:rPr lang="ko-KR" altLang="en-US" dirty="0"/>
              <a:t> 박스와 리스트 박스에 데이터 바인딩</a:t>
            </a:r>
            <a:r>
              <a:rPr lang="en-US" altLang="ko-KR" dirty="0"/>
              <a:t>(</a:t>
            </a:r>
            <a:r>
              <a:rPr lang="en-US" altLang="ko-KR" dirty="0" err="1"/>
              <a:t>SelectedItem</a:t>
            </a:r>
            <a:r>
              <a:rPr lang="en-US" altLang="ko-KR" dirty="0"/>
              <a:t> </a:t>
            </a:r>
            <a:r>
              <a:rPr lang="ko-KR" altLang="en-US" dirty="0"/>
              <a:t>속성 활용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SelectedValue</a:t>
            </a:r>
            <a:r>
              <a:rPr lang="en-US" altLang="ko-KR" dirty="0"/>
              <a:t> </a:t>
            </a:r>
            <a:r>
              <a:rPr lang="ko-KR" altLang="en-US" dirty="0"/>
              <a:t>속성 활용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1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7095222" cy="4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0-1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773705"/>
            <a:ext cx="8190910" cy="4813014"/>
          </a:xfrm>
          <a:prstGeom prst="rect">
            <a:avLst/>
          </a:prstGeom>
        </p:spPr>
      </p:pic>
      <p:pic>
        <p:nvPicPr>
          <p:cNvPr id="8" name="그림 7" descr="image3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689140"/>
            <a:ext cx="1866900" cy="1924050"/>
          </a:xfrm>
          <a:prstGeom prst="rect">
            <a:avLst/>
          </a:prstGeom>
        </p:spPr>
      </p:pic>
      <p:pic>
        <p:nvPicPr>
          <p:cNvPr id="10" name="그림 9" descr="image36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07115" y="4689140"/>
            <a:ext cx="1866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(14)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그리드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endParaRPr lang="en-US" altLang="ko-KR" dirty="0"/>
          </a:p>
          <a:p>
            <a:pPr lvl="1"/>
            <a:r>
              <a:rPr lang="ko-KR" altLang="en-US" dirty="0"/>
              <a:t>모든 응용 프로그램 프레임워크의 데이터 출력에서 핵심이 되는 요소</a:t>
            </a:r>
            <a:endParaRPr lang="en-US" altLang="ko-KR" dirty="0"/>
          </a:p>
          <a:p>
            <a:pPr lvl="1"/>
            <a:r>
              <a:rPr lang="ko-KR" altLang="en-US" dirty="0"/>
              <a:t>도구 상자에서 </a:t>
            </a:r>
            <a:r>
              <a:rPr lang="en-US" altLang="ko-KR" dirty="0" err="1"/>
              <a:t>DataGridView</a:t>
            </a:r>
            <a:r>
              <a:rPr lang="ko-KR" altLang="en-US" dirty="0"/>
              <a:t> 드래그해서 화면에 올려 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6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123855"/>
            <a:ext cx="2857500" cy="2857500"/>
          </a:xfrm>
          <a:prstGeom prst="rect">
            <a:avLst/>
          </a:prstGeom>
        </p:spPr>
      </p:pic>
      <p:pic>
        <p:nvPicPr>
          <p:cNvPr id="8" name="그림 7" descr="10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049180"/>
            <a:ext cx="3724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</a:t>
            </a:r>
            <a:r>
              <a:rPr lang="en-US" altLang="ko-KR" baseline="30000" dirty="0"/>
              <a:t>Exception </a:t>
            </a:r>
            <a:r>
              <a:rPr lang="en-US" altLang="ko-KR" dirty="0"/>
              <a:t>: </a:t>
            </a:r>
            <a:r>
              <a:rPr lang="ko-KR" altLang="en-US" dirty="0"/>
              <a:t>프로그램 실행 중 프로그램이 중단되는 오류</a:t>
            </a:r>
          </a:p>
          <a:p>
            <a:pPr lvl="1"/>
            <a:r>
              <a:rPr lang="ko-KR" altLang="en-US" dirty="0"/>
              <a:t>예외 처리</a:t>
            </a:r>
            <a:r>
              <a:rPr lang="en-US" altLang="ko-KR" baseline="30000" dirty="0"/>
              <a:t>Exception Handling</a:t>
            </a:r>
            <a:r>
              <a:rPr lang="en-US" altLang="ko-KR" dirty="0"/>
              <a:t> :</a:t>
            </a:r>
            <a:r>
              <a:rPr lang="ko-KR" altLang="en-US" dirty="0"/>
              <a:t> 오류를 대처할 수 있게 하는 것</a:t>
            </a:r>
            <a:endParaRPr lang="en-US" altLang="ko-KR" dirty="0"/>
          </a:p>
          <a:p>
            <a:pPr lvl="2"/>
            <a:r>
              <a:rPr lang="ko-KR" altLang="en-US" dirty="0"/>
              <a:t>기본 예외 처리</a:t>
            </a:r>
            <a:r>
              <a:rPr lang="en-US" altLang="ko-KR" dirty="0"/>
              <a:t>, </a:t>
            </a:r>
            <a:r>
              <a:rPr lang="ko-KR" altLang="en-US" dirty="0"/>
              <a:t>고급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에러</a:t>
            </a:r>
            <a:r>
              <a:rPr lang="en-US" altLang="ko-KR" baseline="30000" dirty="0"/>
              <a:t>Error</a:t>
            </a:r>
            <a:r>
              <a:rPr lang="en-US" altLang="ko-KR" dirty="0"/>
              <a:t>  : </a:t>
            </a:r>
            <a:r>
              <a:rPr lang="ko-KR" altLang="en-US" dirty="0"/>
              <a:t>프로그램이 컴파일조차 안 되게 하는 프로그래밍 언어의 문법적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5544235"/>
            <a:ext cx="1866900" cy="266700"/>
          </a:xfrm>
          <a:prstGeom prst="rect">
            <a:avLst/>
          </a:prstGeom>
        </p:spPr>
      </p:pic>
      <p:pic>
        <p:nvPicPr>
          <p:cNvPr id="9" name="그림 8" descr="image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988840"/>
            <a:ext cx="442760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요소 선택하고 오른쪽 위에 뜨는 상자 클릭</a:t>
            </a:r>
            <a:endParaRPr lang="en-US" altLang="ko-KR" dirty="0"/>
          </a:p>
          <a:p>
            <a:pPr lvl="1"/>
            <a:r>
              <a:rPr lang="ko-KR" altLang="en-US" dirty="0"/>
              <a:t>데이터 소스 선택 나오면 이전에 만들었던 </a:t>
            </a:r>
            <a:r>
              <a:rPr lang="en-US" altLang="ko-KR" dirty="0"/>
              <a:t>[</a:t>
            </a:r>
            <a:r>
              <a:rPr lang="en-US" altLang="ko-KR" dirty="0" err="1"/>
              <a:t>productBindingSource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4779150"/>
            <a:ext cx="2133600" cy="304800"/>
          </a:xfrm>
          <a:prstGeom prst="rect">
            <a:avLst/>
          </a:prstGeom>
        </p:spPr>
      </p:pic>
      <p:pic>
        <p:nvPicPr>
          <p:cNvPr id="10" name="그림 9" descr="10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6084295"/>
            <a:ext cx="2533650" cy="276225"/>
          </a:xfrm>
          <a:prstGeom prst="rect">
            <a:avLst/>
          </a:prstGeom>
        </p:spPr>
      </p:pic>
      <p:pic>
        <p:nvPicPr>
          <p:cNvPr id="13" name="그림 12" descr="image36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673805"/>
            <a:ext cx="5438775" cy="3009900"/>
          </a:xfrm>
          <a:prstGeom prst="rect">
            <a:avLst/>
          </a:prstGeom>
        </p:spPr>
      </p:pic>
      <p:pic>
        <p:nvPicPr>
          <p:cNvPr id="14" name="그림 13" descr="image36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7105" y="320397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IndexOutOfRangeException</a:t>
            </a:r>
            <a:r>
              <a:rPr lang="en-US" altLang="ko-KR" dirty="0"/>
              <a:t> </a:t>
            </a:r>
            <a:r>
              <a:rPr lang="ko-KR" altLang="en-US" dirty="0"/>
              <a:t>기본 예외 처리</a:t>
            </a:r>
            <a:r>
              <a:rPr lang="ko-KR" altLang="en-US" b="1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448p)   </a:t>
            </a: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/10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ExceptionBasic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예외 상황 확인하기</a:t>
            </a:r>
            <a:endParaRPr lang="en-US" altLang="ko-KR" dirty="0"/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5" name="그림 4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68860"/>
            <a:ext cx="80581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268760"/>
            <a:ext cx="5355595" cy="4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기본 예외 처리하기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</a:t>
            </a:r>
            <a:r>
              <a:rPr lang="ko-KR" altLang="en-US" dirty="0"/>
              <a:t>배열 길이 확인해서 입력 값이 배열 길이 넘으면</a:t>
            </a:r>
            <a:r>
              <a:rPr lang="en-US" altLang="ko-KR" dirty="0"/>
              <a:t>, </a:t>
            </a:r>
            <a:r>
              <a:rPr lang="ko-KR" altLang="en-US" dirty="0"/>
              <a:t>잘못되었다고 알려 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28800"/>
            <a:ext cx="8048625" cy="5010150"/>
          </a:xfrm>
          <a:prstGeom prst="rect">
            <a:avLst/>
          </a:prstGeom>
        </p:spPr>
      </p:pic>
      <p:pic>
        <p:nvPicPr>
          <p:cNvPr id="8" name="그림 7" descr="image3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5" y="2213865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try </a:t>
            </a:r>
            <a:r>
              <a:rPr lang="ko-KR" altLang="en-US" dirty="0"/>
              <a:t>키워드</a:t>
            </a:r>
            <a:r>
              <a:rPr lang="en-US" altLang="ko-KR" dirty="0"/>
              <a:t>, catch </a:t>
            </a:r>
            <a:r>
              <a:rPr lang="ko-KR" altLang="en-US" dirty="0"/>
              <a:t>키워드</a:t>
            </a:r>
            <a:r>
              <a:rPr lang="en-US" altLang="ko-KR" dirty="0"/>
              <a:t>, finally </a:t>
            </a:r>
            <a:r>
              <a:rPr lang="ko-KR" altLang="en-US" dirty="0"/>
              <a:t>키워드로 예외를 처리하는 방법 </a:t>
            </a:r>
            <a:endParaRPr lang="en-US" altLang="ko-KR" dirty="0"/>
          </a:p>
          <a:p>
            <a:pPr lvl="1"/>
            <a:r>
              <a:rPr lang="ko-KR" altLang="en-US" dirty="0"/>
              <a:t>고급 예외 처리 형식</a:t>
            </a:r>
            <a:r>
              <a:rPr lang="en-US" altLang="ko-KR" dirty="0"/>
              <a:t>(try catch finally </a:t>
            </a:r>
            <a:r>
              <a:rPr lang="ko-KR" altLang="en-US" dirty="0"/>
              <a:t>구문</a:t>
            </a:r>
            <a:r>
              <a:rPr lang="en-US" altLang="ko-KR" dirty="0"/>
              <a:t>)</a:t>
            </a: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18810"/>
            <a:ext cx="8020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catch </a:t>
            </a:r>
            <a:r>
              <a:rPr lang="ko-KR" altLang="en-US" dirty="0"/>
              <a:t>구문 또는 </a:t>
            </a:r>
            <a:r>
              <a:rPr lang="en-US" altLang="ko-KR" dirty="0"/>
              <a:t>finally </a:t>
            </a:r>
            <a:r>
              <a:rPr lang="ko-KR" altLang="en-US" dirty="0"/>
              <a:t>구문이 필요 없을 때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8010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1000</Words>
  <Application>Microsoft Office PowerPoint</Application>
  <PresentationFormat>화면 슬라이드 쇼(4:3)</PresentationFormat>
  <Paragraphs>701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예외와 기본 예외 처리(1)</vt:lpstr>
      <vt:lpstr>Section 01 예외와 기본 예외 처리(2)</vt:lpstr>
      <vt:lpstr>Section 01 예외와 기본 예외 처리(3)</vt:lpstr>
      <vt:lpstr>Section 01 예외와 기본 예외 처리(4)</vt:lpstr>
      <vt:lpstr>Section 02 고급 예외 처리(1)</vt:lpstr>
      <vt:lpstr>Section 02 고급 예외 처리(2)</vt:lpstr>
      <vt:lpstr>Section 02 고급 예외 처리(3)</vt:lpstr>
      <vt:lpstr>Section 02 고급 예외 처리(4)</vt:lpstr>
      <vt:lpstr>NOTE (1)</vt:lpstr>
      <vt:lpstr>NOTE (2)</vt:lpstr>
      <vt:lpstr>NOTE (3)</vt:lpstr>
      <vt:lpstr>Section 03 예외 객체(1)</vt:lpstr>
      <vt:lpstr>Section 03 예외 객체(2)</vt:lpstr>
      <vt:lpstr>Section 04 예외 객체를 사용한 예외 구분(1)</vt:lpstr>
      <vt:lpstr>Section 04 예외 객체를 사용한 예외 구분(2)</vt:lpstr>
      <vt:lpstr>Section 04 예외 객체를 사용한 예외 구분(3)</vt:lpstr>
      <vt:lpstr>NOTE</vt:lpstr>
      <vt:lpstr>Section 05 예외 강제 발생(1)</vt:lpstr>
      <vt:lpstr>Section 05 예외 강제 발생(2)</vt:lpstr>
      <vt:lpstr>Section 05 예외 강제 발생(3)</vt:lpstr>
      <vt:lpstr>NOTE</vt:lpstr>
      <vt:lpstr>Section 06 윈도 폼: 콤보 박스, 리스트 박스, 데이터 그리드 뷰 사용하기 (1)</vt:lpstr>
      <vt:lpstr>Section 06 윈도 폼: 콤보 박스, 리스트 박스, 데이터 그리드 뷰 사용하기 (2)</vt:lpstr>
      <vt:lpstr>Section 06 윈도 폼: 콤보 박스, 리스트 박스, 데이터 그리드 뷰 사용하기 (2)</vt:lpstr>
      <vt:lpstr>Section 06 윈도 폼: 콤보 박스, 리스트 박스, 데이터 그리드 뷰 사용하기 (3)</vt:lpstr>
      <vt:lpstr>Section 06 윈도 폼: 콤보 박스, 리스트 박스, 데이터 그리드 뷰 사용하기 (4)</vt:lpstr>
      <vt:lpstr>Section 06 윈도 폼: 콤보 박스, 리스트 박스, 데이터 그리드 뷰 사용하기 (5)</vt:lpstr>
      <vt:lpstr>Section 06 윈도 폼: 콤보 박스, 리스트 박스, 데이터 그리드 뷰 사용하기 (6)</vt:lpstr>
      <vt:lpstr>Section 06 윈도 폼: 콤보 박스, 리스트 박스, 데이터 그리드 뷰 사용하기 (7)</vt:lpstr>
      <vt:lpstr>Section 06 윈도 폼: 콤보 박스, 리스트 박스, 데이터 그리드 뷰 사용하기 (8)</vt:lpstr>
      <vt:lpstr>Section 06 윈도 폼: 콤보 박스, 리스트 박스, 데이터 그리드 뷰 사용하기 (9)</vt:lpstr>
      <vt:lpstr>Section 06 윈도 폼: 콤보 박스, 리스트 박스, 데이터 그리드 뷰 사용하기 (10)</vt:lpstr>
      <vt:lpstr>Section 06 윈도 폼: 콤보 박스, 리스트 박스, 데이터 그리드 뷰 사용하기 (11)</vt:lpstr>
      <vt:lpstr>Section 06 윈도 폼: 콤보 박스, 리스트 박스, 데이터 그리드 뷰 사용하기 (12)</vt:lpstr>
      <vt:lpstr>Section 06 윈도 폼: 콤보 박스, 리스트 박스, 데이터 그리드 뷰 사용하기 (13)</vt:lpstr>
      <vt:lpstr>Section 06 윈도 폼: 콤보 박스, 리스트 박스, 데이터 그리드 뷰 사용하기 (14)</vt:lpstr>
      <vt:lpstr>Section 06 윈도 폼: 콤보 박스, 리스트 박스, 데이터 그리드 뷰 사용하기 (15)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370</cp:revision>
  <dcterms:created xsi:type="dcterms:W3CDTF">2012-07-23T02:34:37Z</dcterms:created>
  <dcterms:modified xsi:type="dcterms:W3CDTF">2020-03-19T10:03:41Z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