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28" r:id="rId2"/>
    <p:sldId id="408" r:id="rId3"/>
    <p:sldId id="409" r:id="rId4"/>
    <p:sldId id="326" r:id="rId5"/>
    <p:sldId id="645" r:id="rId6"/>
    <p:sldId id="677" r:id="rId7"/>
    <p:sldId id="678" r:id="rId8"/>
    <p:sldId id="679" r:id="rId9"/>
    <p:sldId id="680" r:id="rId10"/>
    <p:sldId id="681" r:id="rId11"/>
    <p:sldId id="614" r:id="rId12"/>
    <p:sldId id="682" r:id="rId13"/>
    <p:sldId id="683" r:id="rId14"/>
    <p:sldId id="684" r:id="rId15"/>
    <p:sldId id="685" r:id="rId16"/>
    <p:sldId id="686" r:id="rId17"/>
    <p:sldId id="687" r:id="rId18"/>
    <p:sldId id="580" r:id="rId19"/>
    <p:sldId id="688" r:id="rId20"/>
    <p:sldId id="689" r:id="rId21"/>
    <p:sldId id="690" r:id="rId22"/>
    <p:sldId id="691" r:id="rId23"/>
    <p:sldId id="692" r:id="rId24"/>
    <p:sldId id="693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81" d="100"/>
          <a:sy n="81" d="100"/>
        </p:scale>
        <p:origin x="8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>
                <a:solidFill>
                  <a:prstClr val="black"/>
                </a:solidFill>
              </a:rPr>
              <a:t>윤인성</a:t>
            </a:r>
            <a:r>
              <a:rPr lang="ko-KR" altLang="en-US" sz="1400" spc="-10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>
                <a:solidFill>
                  <a:prstClr val="black"/>
                </a:solidFill>
              </a:rPr>
              <a:t>㈜</a:t>
            </a:r>
            <a:r>
              <a:rPr lang="ko-KR" altLang="en-US" sz="1400" spc="-100" dirty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>
                <a:solidFill>
                  <a:prstClr val="black"/>
                </a:solidFill>
              </a:rPr>
              <a:t>. </a:t>
            </a:r>
            <a:endParaRPr lang="ko-KR" altLang="en-US" sz="1400" spc="-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baseline="30000" dirty="0"/>
              <a:t>Closer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지역 변수가 </a:t>
            </a:r>
            <a:r>
              <a:rPr lang="ko-KR" altLang="en-US" dirty="0" err="1"/>
              <a:t>메서드가</a:t>
            </a:r>
            <a:r>
              <a:rPr lang="ko-KR" altLang="en-US" dirty="0"/>
              <a:t> 끝나도 사라지지 않고 남는 현상</a:t>
            </a:r>
            <a:endParaRPr lang="en-US" altLang="ko-KR" dirty="0"/>
          </a:p>
        </p:txBody>
      </p:sp>
      <p:pic>
        <p:nvPicPr>
          <p:cNvPr id="6" name="그림 5" descr="11=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313765"/>
            <a:ext cx="7453233" cy="5040560"/>
          </a:xfrm>
          <a:prstGeom prst="rect">
            <a:avLst/>
          </a:prstGeom>
        </p:spPr>
      </p:pic>
      <p:pic>
        <p:nvPicPr>
          <p:cNvPr id="7" name="그림 6" descr="11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4824155"/>
            <a:ext cx="1838325" cy="238125"/>
          </a:xfrm>
          <a:prstGeom prst="rect">
            <a:avLst/>
          </a:prstGeom>
        </p:spPr>
      </p:pic>
      <p:pic>
        <p:nvPicPr>
          <p:cNvPr id="8" name="그림 7" descr="image3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7165" y="2258870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델리게이터</a:t>
            </a:r>
            <a:r>
              <a:rPr lang="ko-KR" altLang="en-US" dirty="0"/>
              <a:t> 선언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델리게이터</a:t>
            </a:r>
            <a:r>
              <a:rPr lang="ko-KR" altLang="en-US" dirty="0"/>
              <a:t> 형식 지정</a:t>
            </a:r>
            <a:endParaRPr lang="en-US" altLang="ko-KR" dirty="0"/>
          </a:p>
          <a:p>
            <a:pPr lvl="1"/>
            <a:r>
              <a:rPr lang="ko-KR" altLang="en-US" dirty="0"/>
              <a:t>이름 있는 </a:t>
            </a:r>
            <a:r>
              <a:rPr lang="ko-KR" altLang="en-US" dirty="0" err="1"/>
              <a:t>델리게이터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특정한 형식을 가진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선언하는 위치와 같은 위치라면 어디든지 선언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6705600" cy="581025"/>
          </a:xfrm>
          <a:prstGeom prst="rect">
            <a:avLst/>
          </a:prstGeom>
        </p:spPr>
      </p:pic>
      <p:pic>
        <p:nvPicPr>
          <p:cNvPr id="9" name="그림 8" descr="11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023954"/>
            <a:ext cx="7155795" cy="35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델리게이터</a:t>
            </a:r>
            <a:r>
              <a:rPr lang="ko-KR" altLang="en-US" dirty="0"/>
              <a:t> 선언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초기화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7110790" cy="54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델리게이터</a:t>
            </a:r>
            <a:r>
              <a:rPr lang="ko-KR" altLang="en-US" dirty="0"/>
              <a:t> 선언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델리게이터</a:t>
            </a:r>
            <a:r>
              <a:rPr lang="ko-KR" altLang="en-US" dirty="0"/>
              <a:t>  활용</a:t>
            </a:r>
            <a:endParaRPr lang="en-US" altLang="ko-KR" dirty="0"/>
          </a:p>
          <a:p>
            <a:pPr lvl="1"/>
            <a:r>
              <a:rPr lang="ko-KR" altLang="en-US" dirty="0"/>
              <a:t>대표적인 방법 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baseline="30000" dirty="0"/>
              <a:t>Callback Method  </a:t>
            </a:r>
            <a:endParaRPr lang="en-US" altLang="ko-KR" dirty="0"/>
          </a:p>
          <a:p>
            <a:pPr lvl="2"/>
            <a:r>
              <a:rPr lang="ko-KR" altLang="en-US" dirty="0"/>
              <a:t>매개변수로 전달하는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11-4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490p)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/Callback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528900"/>
            <a:ext cx="6667500" cy="1809750"/>
          </a:xfrm>
          <a:prstGeom prst="rect">
            <a:avLst/>
          </a:prstGeom>
        </p:spPr>
      </p:pic>
      <p:pic>
        <p:nvPicPr>
          <p:cNvPr id="11" name="그림 10" descr="image37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5004175"/>
            <a:ext cx="33528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 err="1"/>
              <a:t>델리게이터</a:t>
            </a:r>
            <a:r>
              <a:rPr lang="ko-KR" altLang="en-US" dirty="0"/>
              <a:t> 연산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7335815" cy="2723539"/>
          </a:xfrm>
          <a:prstGeom prst="rect">
            <a:avLst/>
          </a:prstGeom>
        </p:spPr>
      </p:pic>
      <p:pic>
        <p:nvPicPr>
          <p:cNvPr id="9" name="그림 8" descr="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194085"/>
            <a:ext cx="3600400" cy="16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 err="1"/>
              <a:t>델리게이터</a:t>
            </a:r>
            <a:r>
              <a:rPr lang="ko-KR" altLang="en-US" dirty="0"/>
              <a:t> 연산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11-5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/>
              <a:t>델리게이터</a:t>
            </a:r>
            <a:r>
              <a:rPr lang="ko-KR" altLang="en-US" dirty="0"/>
              <a:t> 덧셈과 뺄셈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494p)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DelegateOperator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7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4065584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함께하는 응용예제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11-1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실행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495p)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ThreadBasic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스레드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73805"/>
            <a:ext cx="6696075" cy="3524250"/>
          </a:xfrm>
          <a:prstGeom prst="rect">
            <a:avLst/>
          </a:prstGeom>
        </p:spPr>
      </p:pic>
      <p:pic>
        <p:nvPicPr>
          <p:cNvPr id="9" name="그림 8" descr="11-10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139190"/>
            <a:ext cx="6677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함께하는 응용예제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스레드</a:t>
            </a:r>
            <a:r>
              <a:rPr lang="ko-KR" altLang="en-US" dirty="0"/>
              <a:t> 실행하기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23754"/>
            <a:ext cx="5850650" cy="55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(1)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델리게이터와</a:t>
            </a:r>
            <a:r>
              <a:rPr lang="ko-KR" altLang="en-US" dirty="0"/>
              <a:t> 람다 활용</a:t>
            </a:r>
            <a:endParaRPr lang="en-US" altLang="ko-KR" dirty="0"/>
          </a:p>
          <a:p>
            <a:pPr lvl="1"/>
            <a:r>
              <a:rPr lang="ko-KR" altLang="en-US" dirty="0"/>
              <a:t>버튼 동적 생성</a:t>
            </a:r>
            <a:r>
              <a:rPr lang="en-US" altLang="ko-KR" dirty="0"/>
              <a:t>, </a:t>
            </a:r>
            <a:r>
              <a:rPr lang="ko-KR" altLang="en-US" dirty="0"/>
              <a:t>무명 </a:t>
            </a:r>
            <a:r>
              <a:rPr lang="ko-KR" altLang="en-US" dirty="0" err="1"/>
              <a:t>델리게이터와</a:t>
            </a:r>
            <a:r>
              <a:rPr lang="ko-KR" altLang="en-US" dirty="0"/>
              <a:t> 람다를 사용한 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673805"/>
            <a:ext cx="5895655" cy="5096244"/>
          </a:xfrm>
          <a:prstGeom prst="rect">
            <a:avLst/>
          </a:prstGeom>
        </p:spPr>
      </p:pic>
      <p:pic>
        <p:nvPicPr>
          <p:cNvPr id="11" name="그림 10" descr="image37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3068960"/>
            <a:ext cx="2610290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(2)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7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48780"/>
            <a:ext cx="3705225" cy="1924050"/>
          </a:xfrm>
          <a:prstGeom prst="rect">
            <a:avLst/>
          </a:prstGeom>
        </p:spPr>
      </p:pic>
      <p:pic>
        <p:nvPicPr>
          <p:cNvPr id="9" name="그림 8" descr="image37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448780"/>
            <a:ext cx="2962275" cy="1924050"/>
          </a:xfrm>
          <a:prstGeom prst="rect">
            <a:avLst/>
          </a:prstGeom>
        </p:spPr>
      </p:pic>
      <p:pic>
        <p:nvPicPr>
          <p:cNvPr id="12" name="그림 11" descr="11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3474005"/>
            <a:ext cx="2352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11</a:t>
            </a:r>
          </a:p>
          <a:p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델리게이터와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람다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856905"/>
            <a:ext cx="5420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델리게이터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관련 용어 소개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델리게이터를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살펴보기 전에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메서드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이름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무명 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델리게이터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람다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델리게이터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선언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델리게이터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연산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응용예제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폼에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델리게이터와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람다 활용하고 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대화상자 사용하기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(3)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대화상자</a:t>
            </a:r>
            <a:endParaRPr lang="en-US" altLang="ko-KR" dirty="0"/>
          </a:p>
          <a:p>
            <a:pPr lvl="1"/>
            <a:r>
              <a:rPr lang="ko-KR" altLang="en-US" dirty="0"/>
              <a:t>폼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1" y="4599130"/>
            <a:ext cx="1710190" cy="286945"/>
          </a:xfrm>
          <a:prstGeom prst="rect">
            <a:avLst/>
          </a:prstGeom>
        </p:spPr>
      </p:pic>
      <p:pic>
        <p:nvPicPr>
          <p:cNvPr id="9" name="그림 8" descr="image37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188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(4)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대화상자 정적 생성</a:t>
            </a:r>
            <a:endParaRPr lang="en-US" altLang="ko-KR" dirty="0"/>
          </a:p>
          <a:p>
            <a:pPr lvl="2"/>
            <a:r>
              <a:rPr lang="en-US" altLang="ko-KR" dirty="0" err="1"/>
              <a:t>SaveFileDialog</a:t>
            </a:r>
            <a:r>
              <a:rPr lang="ko-KR" altLang="en-US" dirty="0"/>
              <a:t> 드래그 화면에 놓음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7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28800"/>
            <a:ext cx="5475098" cy="3825425"/>
          </a:xfrm>
          <a:prstGeom prst="rect">
            <a:avLst/>
          </a:prstGeom>
        </p:spPr>
      </p:pic>
      <p:pic>
        <p:nvPicPr>
          <p:cNvPr id="11" name="그림 10" descr="11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499230"/>
            <a:ext cx="792088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(5)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683695"/>
            <a:ext cx="7208420" cy="1935215"/>
          </a:xfrm>
          <a:prstGeom prst="rect">
            <a:avLst/>
          </a:prstGeom>
        </p:spPr>
      </p:pic>
      <p:pic>
        <p:nvPicPr>
          <p:cNvPr id="9" name="그림 8" descr="11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399330"/>
            <a:ext cx="2390775" cy="257175"/>
          </a:xfrm>
          <a:prstGeom prst="rect">
            <a:avLst/>
          </a:prstGeom>
        </p:spPr>
      </p:pic>
      <p:pic>
        <p:nvPicPr>
          <p:cNvPr id="12" name="그림 11" descr="image37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2663914"/>
            <a:ext cx="6480720" cy="37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(6)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Filter</a:t>
            </a:r>
            <a:r>
              <a:rPr lang="ko-KR" altLang="en-US" dirty="0"/>
              <a:t>속성을 지정해 원하는 파일만 선택하게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1"/>
            <a:ext cx="6120680" cy="1837075"/>
          </a:xfrm>
          <a:prstGeom prst="rect">
            <a:avLst/>
          </a:prstGeom>
        </p:spPr>
      </p:pic>
      <p:pic>
        <p:nvPicPr>
          <p:cNvPr id="9" name="그림 8" descr="11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354325"/>
            <a:ext cx="1514475" cy="247650"/>
          </a:xfrm>
          <a:prstGeom prst="rect">
            <a:avLst/>
          </a:prstGeom>
        </p:spPr>
      </p:pic>
      <p:pic>
        <p:nvPicPr>
          <p:cNvPr id="14" name="그림 13" descr="image3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48980"/>
            <a:ext cx="5015752" cy="3052161"/>
          </a:xfrm>
          <a:prstGeom prst="rect">
            <a:avLst/>
          </a:prstGeom>
        </p:spPr>
      </p:pic>
      <p:pic>
        <p:nvPicPr>
          <p:cNvPr id="15" name="그림 14" descr="image3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12060" y="4374105"/>
            <a:ext cx="3690410" cy="1239165"/>
          </a:xfrm>
          <a:prstGeom prst="rect">
            <a:avLst/>
          </a:prstGeom>
        </p:spPr>
      </p:pic>
      <p:pic>
        <p:nvPicPr>
          <p:cNvPr id="12" name="그림 11" descr="11-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7055" y="5589240"/>
            <a:ext cx="15335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1800" dirty="0"/>
              <a:t>윈도 폼 </a:t>
            </a:r>
            <a:r>
              <a:rPr lang="en-US" altLang="ko-KR" sz="1800" dirty="0"/>
              <a:t>: </a:t>
            </a:r>
            <a:r>
              <a:rPr lang="ko-KR" altLang="en-US" sz="1800" dirty="0"/>
              <a:t>윈도 폼에 </a:t>
            </a:r>
            <a:r>
              <a:rPr lang="ko-KR" altLang="en-US" sz="1800" dirty="0" err="1"/>
              <a:t>델리게이터와</a:t>
            </a:r>
            <a:r>
              <a:rPr lang="ko-KR" altLang="en-US" sz="1800" dirty="0"/>
              <a:t> 람다 활용하고 대화상자 사용하기</a:t>
            </a:r>
            <a:r>
              <a:rPr lang="en-US" altLang="ko-KR" sz="1800" dirty="0"/>
              <a:t>(7)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대화상자 동적 생성</a:t>
            </a:r>
            <a:endParaRPr lang="en-US" altLang="ko-KR" dirty="0"/>
          </a:p>
          <a:p>
            <a:pPr lvl="2"/>
            <a:r>
              <a:rPr lang="en-US" altLang="ko-KR" dirty="0"/>
              <a:t>Form1.Designer.cs </a:t>
            </a:r>
            <a:r>
              <a:rPr lang="ko-KR" altLang="en-US" dirty="0"/>
              <a:t>파일에 자동으로 생성된 코드 직접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색상 대화상자</a:t>
            </a:r>
            <a:r>
              <a:rPr lang="en-US" altLang="ko-KR" dirty="0"/>
              <a:t>(</a:t>
            </a:r>
            <a:r>
              <a:rPr lang="en-US" altLang="ko-KR" dirty="0" err="1"/>
              <a:t>ColorDialog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또는 폰트 대화상자</a:t>
            </a:r>
            <a:r>
              <a:rPr lang="en-US" altLang="ko-KR" dirty="0"/>
              <a:t>(</a:t>
            </a:r>
            <a:r>
              <a:rPr lang="en-US" altLang="ko-KR" dirty="0" err="1"/>
              <a:t>FontDialog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글자의 색상과 폰트 변경</a:t>
            </a:r>
            <a:r>
              <a:rPr lang="en-US" altLang="ko-KR" dirty="0"/>
              <a:t>(Color </a:t>
            </a:r>
            <a:r>
              <a:rPr lang="ko-KR" altLang="en-US" dirty="0"/>
              <a:t>속성과 </a:t>
            </a:r>
            <a:r>
              <a:rPr lang="en-US" altLang="ko-KR" dirty="0"/>
              <a:t>Font </a:t>
            </a:r>
            <a:r>
              <a:rPr lang="ko-KR" altLang="en-US" dirty="0"/>
              <a:t>속성 사용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파일 열기 대화상자 </a:t>
            </a:r>
            <a:r>
              <a:rPr lang="en-US" altLang="ko-KR" dirty="0"/>
              <a:t>(</a:t>
            </a:r>
            <a:r>
              <a:rPr lang="en-US" altLang="ko-KR" dirty="0" err="1"/>
              <a:t>OpenFileDialog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파일 열기</a:t>
            </a:r>
            <a:r>
              <a:rPr lang="en-US" altLang="ko-KR" dirty="0"/>
              <a:t>(</a:t>
            </a:r>
            <a:r>
              <a:rPr lang="en-US" altLang="ko-KR" dirty="0" err="1"/>
              <a:t>FileName</a:t>
            </a:r>
            <a:r>
              <a:rPr lang="en-US" altLang="ko-KR" dirty="0"/>
              <a:t> </a:t>
            </a:r>
            <a:r>
              <a:rPr lang="ko-KR" altLang="en-US" dirty="0"/>
              <a:t>속성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1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83795"/>
            <a:ext cx="6897496" cy="20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델리게이터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en-US" altLang="ko-KR" dirty="0"/>
              <a:t>, </a:t>
            </a:r>
            <a:r>
              <a:rPr lang="ko-KR" altLang="en-US" dirty="0"/>
              <a:t>람다의 관계를 이해하고 사용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델리게이터를</a:t>
            </a:r>
            <a:r>
              <a:rPr lang="ko-KR" altLang="en-US" dirty="0"/>
              <a:t> 선언하고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델리게이터와</a:t>
            </a:r>
            <a:r>
              <a:rPr lang="ko-KR" altLang="en-US" dirty="0"/>
              <a:t> 관련된 연산자를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err="1"/>
              <a:t>델리게이터</a:t>
            </a:r>
            <a:r>
              <a:rPr lang="ko-KR" altLang="en-US" dirty="0"/>
              <a:t> 관련 용어 소개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일종의 클래스 선언</a:t>
            </a:r>
            <a:endParaRPr lang="en-US" altLang="ko-KR" dirty="0"/>
          </a:p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사용 방법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83795"/>
            <a:ext cx="8039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무명 </a:t>
            </a:r>
            <a:r>
              <a:rPr lang="ko-KR" altLang="en-US" sz="1800" dirty="0" err="1"/>
              <a:t>델리게이터</a:t>
            </a:r>
            <a:r>
              <a:rPr lang="en-US" altLang="ko-KR" sz="1800" dirty="0"/>
              <a:t>, </a:t>
            </a:r>
            <a:r>
              <a:rPr lang="ko-KR" altLang="en-US" sz="1800" dirty="0"/>
              <a:t>람다</a:t>
            </a:r>
            <a:r>
              <a:rPr lang="en-US" altLang="ko-KR" sz="1800" dirty="0"/>
              <a:t>(1)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구현</a:t>
            </a:r>
            <a:r>
              <a:rPr lang="en-US" altLang="ko-KR" dirty="0">
                <a:solidFill>
                  <a:srgbClr val="C00000"/>
                </a:solidFill>
              </a:rPr>
              <a:t>   </a:t>
            </a:r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9675" y="1214383"/>
            <a:ext cx="5431895" cy="5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무명 </a:t>
            </a:r>
            <a:r>
              <a:rPr lang="ko-KR" altLang="en-US" sz="1800" dirty="0" err="1"/>
              <a:t>델리게이터</a:t>
            </a:r>
            <a:r>
              <a:rPr lang="en-US" altLang="ko-KR" sz="1800" dirty="0"/>
              <a:t>, </a:t>
            </a:r>
            <a:r>
              <a:rPr lang="ko-KR" altLang="en-US" sz="1800" dirty="0"/>
              <a:t>람다</a:t>
            </a:r>
            <a:r>
              <a:rPr lang="en-US" altLang="ko-KR" sz="1800" dirty="0"/>
              <a:t>(2)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델리게이터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형식화된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특정 형태의 </a:t>
            </a:r>
            <a:r>
              <a:rPr lang="ko-KR" altLang="en-US" dirty="0" err="1"/>
              <a:t>메서드를</a:t>
            </a:r>
            <a:r>
              <a:rPr lang="ko-KR" altLang="en-US" dirty="0"/>
              <a:t> 매개변수로 전달하라는 의미</a:t>
            </a:r>
            <a:r>
              <a:rPr lang="en-US" altLang="ko-KR" dirty="0">
                <a:solidFill>
                  <a:srgbClr val="C00000"/>
                </a:solidFill>
              </a:rPr>
              <a:t>   </a:t>
            </a:r>
          </a:p>
        </p:txBody>
      </p:sp>
      <p:pic>
        <p:nvPicPr>
          <p:cNvPr id="5" name="그림 4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258870"/>
            <a:ext cx="2457450" cy="228600"/>
          </a:xfrm>
          <a:prstGeom prst="rect">
            <a:avLst/>
          </a:prstGeom>
        </p:spPr>
      </p:pic>
      <p:pic>
        <p:nvPicPr>
          <p:cNvPr id="9" name="그림 8" descr="1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519010"/>
            <a:ext cx="2800350" cy="247650"/>
          </a:xfrm>
          <a:prstGeom prst="rect">
            <a:avLst/>
          </a:prstGeom>
        </p:spPr>
      </p:pic>
      <p:pic>
        <p:nvPicPr>
          <p:cNvPr id="10" name="그림 9" descr="image36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4" y="1223754"/>
            <a:ext cx="7669261" cy="1035115"/>
          </a:xfrm>
          <a:prstGeom prst="rect">
            <a:avLst/>
          </a:prstGeom>
        </p:spPr>
      </p:pic>
      <p:pic>
        <p:nvPicPr>
          <p:cNvPr id="11" name="그림 10" descr="image36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2618910"/>
            <a:ext cx="7560840" cy="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499" y="35744"/>
            <a:ext cx="9080501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무명 </a:t>
            </a:r>
            <a:r>
              <a:rPr lang="ko-KR" altLang="en-US" sz="2000" dirty="0" err="1"/>
              <a:t>델리게이터</a:t>
            </a:r>
            <a:r>
              <a:rPr lang="en-US" altLang="ko-KR" sz="2000" dirty="0"/>
              <a:t>, </a:t>
            </a:r>
            <a:r>
              <a:rPr lang="ko-KR" altLang="en-US" sz="2000" dirty="0"/>
              <a:t>람다</a:t>
            </a:r>
            <a:r>
              <a:rPr lang="en-US" altLang="ko-KR" sz="2000" dirty="0"/>
              <a:t>(2)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11-1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Sort( )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매개변수로 </a:t>
            </a:r>
            <a:r>
              <a:rPr lang="ko-KR" altLang="en-US" dirty="0" err="1"/>
              <a:t>메서드</a:t>
            </a:r>
            <a:r>
              <a:rPr lang="ko-KR" altLang="en-US" dirty="0"/>
              <a:t> 전달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481p) </a:t>
            </a:r>
          </a:p>
          <a:p>
            <a:pPr lvl="1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                               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en-US" altLang="ko-KR" dirty="0" err="1">
                <a:solidFill>
                  <a:srgbClr val="0070C0"/>
                </a:solidFill>
              </a:rPr>
              <a:t>SortWithDelegate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10" name="그림 9" descr="image3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493785"/>
            <a:ext cx="3617410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무명 </a:t>
            </a:r>
            <a:r>
              <a:rPr lang="ko-KR" altLang="en-US" sz="1800" dirty="0" err="1"/>
              <a:t>델리게이터</a:t>
            </a:r>
            <a:r>
              <a:rPr lang="en-US" altLang="ko-KR" sz="1800" dirty="0"/>
              <a:t>, </a:t>
            </a:r>
            <a:r>
              <a:rPr lang="ko-KR" altLang="en-US" sz="1800" dirty="0"/>
              <a:t>람다</a:t>
            </a:r>
            <a:r>
              <a:rPr lang="en-US" altLang="ko-KR" sz="1800" dirty="0"/>
              <a:t>(3)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ko-KR" altLang="en-US" dirty="0"/>
              <a:t> 기본</a:t>
            </a:r>
            <a:endParaRPr lang="en-US" altLang="ko-KR" dirty="0"/>
          </a:p>
          <a:p>
            <a:pPr lvl="1"/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ko-KR" altLang="en-US" dirty="0"/>
              <a:t> 형태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11-2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ko-KR" altLang="en-US" dirty="0"/>
              <a:t> 기본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484p)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UnnamedDelegateBasic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5" name="그림 4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18810"/>
            <a:ext cx="7353411" cy="1395155"/>
          </a:xfrm>
          <a:prstGeom prst="rect">
            <a:avLst/>
          </a:prstGeom>
        </p:spPr>
      </p:pic>
      <p:pic>
        <p:nvPicPr>
          <p:cNvPr id="9" name="그림 8" descr="image3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969060"/>
            <a:ext cx="3617410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sz="2000" dirty="0" err="1"/>
              <a:t>델리게이터를</a:t>
            </a:r>
            <a:r>
              <a:rPr lang="ko-KR" altLang="en-US" sz="2000" dirty="0"/>
              <a:t> 살펴보기 전에</a:t>
            </a:r>
            <a:r>
              <a:rPr lang="en-US" altLang="ko-KR" sz="2000" dirty="0"/>
              <a:t>: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무명 </a:t>
            </a:r>
            <a:r>
              <a:rPr lang="ko-KR" altLang="en-US" sz="1800" dirty="0" err="1"/>
              <a:t>델리게이터</a:t>
            </a:r>
            <a:r>
              <a:rPr lang="en-US" altLang="ko-KR" sz="1800" dirty="0"/>
              <a:t>, </a:t>
            </a:r>
            <a:r>
              <a:rPr lang="ko-KR" altLang="en-US" sz="1800" dirty="0"/>
              <a:t>람다</a:t>
            </a:r>
            <a:r>
              <a:rPr lang="en-US" altLang="ko-KR" sz="1800" dirty="0"/>
              <a:t>(4)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람다 기본</a:t>
            </a:r>
            <a:endParaRPr lang="en-US" altLang="ko-KR" dirty="0"/>
          </a:p>
          <a:p>
            <a:pPr lvl="1"/>
            <a:r>
              <a:rPr lang="ko-KR" altLang="en-US" dirty="0"/>
              <a:t>람다</a:t>
            </a:r>
            <a:r>
              <a:rPr lang="en-US" altLang="ko-KR" sz="1400" baseline="30000" dirty="0" err="1"/>
              <a:t>Lamda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델리게이터를</a:t>
            </a:r>
            <a:r>
              <a:rPr lang="ko-KR" altLang="en-US" dirty="0"/>
              <a:t> 쉽게 이용 할 수 있게 한 것</a:t>
            </a:r>
            <a:endParaRPr lang="en-US" altLang="ko-KR" dirty="0"/>
          </a:p>
          <a:p>
            <a:pPr lvl="1"/>
            <a:r>
              <a:rPr lang="ko-KR" altLang="en-US" dirty="0"/>
              <a:t>람다의 형태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11-3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람다 기본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485p)                                   </a:t>
            </a:r>
            <a:r>
              <a:rPr lang="en-US" altLang="ko-KR" dirty="0">
                <a:solidFill>
                  <a:srgbClr val="0070C0"/>
                </a:solidFill>
              </a:rPr>
              <a:t>/11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LambdaBasic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8" name="그림 7" descr="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23855"/>
            <a:ext cx="6705600" cy="1352550"/>
          </a:xfrm>
          <a:prstGeom prst="rect">
            <a:avLst/>
          </a:prstGeom>
        </p:spPr>
      </p:pic>
      <p:pic>
        <p:nvPicPr>
          <p:cNvPr id="10" name="그림 9" descr="1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474005"/>
            <a:ext cx="6705600" cy="619125"/>
          </a:xfrm>
          <a:prstGeom prst="rect">
            <a:avLst/>
          </a:prstGeom>
        </p:spPr>
      </p:pic>
      <p:pic>
        <p:nvPicPr>
          <p:cNvPr id="11" name="그림 10" descr="image36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689140"/>
            <a:ext cx="3617410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4750</TotalTime>
  <Words>584</Words>
  <Application>Microsoft Office PowerPoint</Application>
  <PresentationFormat>화면 슬라이드 쇼(4:3)</PresentationFormat>
  <Paragraphs>338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델리게이터 관련 용어 소개</vt:lpstr>
      <vt:lpstr>Section 02 델리게이터를 살펴보기 전에: 메서드 이름, 무명 델리게이터, 람다(1)</vt:lpstr>
      <vt:lpstr>Section 02 델리게이터를 살펴보기 전에: 메서드 이름, 무명 델리게이터, 람다(2)</vt:lpstr>
      <vt:lpstr>Section 02 델리게이터를 살펴보기 전에: 메서드 이름, 무명 델리게이터, 람다(2)</vt:lpstr>
      <vt:lpstr>Section 02 델리게이터를 살펴보기 전에: 메서드 이름, 무명 델리게이터, 람다(3)</vt:lpstr>
      <vt:lpstr>Section 02 델리게이터를 살펴보기 전에: 메서드 이름, 무명 델리게이터, 람다(4)</vt:lpstr>
      <vt:lpstr>NOTE</vt:lpstr>
      <vt:lpstr>Section 03 델리게이터 선언(1)</vt:lpstr>
      <vt:lpstr>Section 03 델리게이터 선언(2)</vt:lpstr>
      <vt:lpstr>Section 03 델리게이터 선언(3)</vt:lpstr>
      <vt:lpstr>Section 04 델리게이터 연산(1)</vt:lpstr>
      <vt:lpstr>Section 04 델리게이터 연산(2)</vt:lpstr>
      <vt:lpstr>Section 05 함께하는 응용예제(1)</vt:lpstr>
      <vt:lpstr>Section 05 함께하는 응용예제(2)</vt:lpstr>
      <vt:lpstr>Section 06 윈도 폼 : 윈도 폼에 델리게이터와 람다 활용하고 대화상자 사용하기(1)</vt:lpstr>
      <vt:lpstr>Section 06 윈도 폼 : 윈도 폼에 델리게이터와 람다 활용하고 대화상자 사용하기(2)</vt:lpstr>
      <vt:lpstr>Section 06 윈도 폼 : 윈도 폼에 델리게이터와 람다 활용하고 대화상자 사용하기(3)</vt:lpstr>
      <vt:lpstr>Section 06 윈도 폼 : 윈도 폼에 델리게이터와 람다 활용하고 대화상자 사용하기(4)</vt:lpstr>
      <vt:lpstr>Section 06 윈도 폼 : 윈도 폼에 델리게이터와 람다 활용하고 대화상자 사용하기(5)</vt:lpstr>
      <vt:lpstr>Section 06 윈도 폼 : 윈도 폼에 델리게이터와 람다 활용하고 대화상자 사용하기(6)</vt:lpstr>
      <vt:lpstr>Section 06 윈도 폼 : 윈도 폼에 델리게이터와 람다 활용하고 대화상자 사용하기(7)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399</cp:revision>
  <dcterms:created xsi:type="dcterms:W3CDTF">2012-07-23T02:34:37Z</dcterms:created>
  <dcterms:modified xsi:type="dcterms:W3CDTF">2020-04-09T12:43:38Z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