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328" r:id="rId2"/>
    <p:sldId id="408" r:id="rId3"/>
    <p:sldId id="409" r:id="rId4"/>
    <p:sldId id="694" r:id="rId5"/>
    <p:sldId id="326" r:id="rId6"/>
    <p:sldId id="678" r:id="rId7"/>
    <p:sldId id="695" r:id="rId8"/>
    <p:sldId id="696" r:id="rId9"/>
    <p:sldId id="697" r:id="rId10"/>
    <p:sldId id="698" r:id="rId11"/>
    <p:sldId id="700" r:id="rId12"/>
    <p:sldId id="701" r:id="rId13"/>
    <p:sldId id="702" r:id="rId14"/>
    <p:sldId id="686" r:id="rId15"/>
    <p:sldId id="703" r:id="rId16"/>
    <p:sldId id="705" r:id="rId17"/>
    <p:sldId id="704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3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26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IEnumerable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지정</a:t>
            </a:r>
            <a:endParaRPr lang="en-US" altLang="ko-KR" dirty="0" smtClean="0"/>
          </a:p>
        </p:txBody>
      </p:sp>
      <p:pic>
        <p:nvPicPr>
          <p:cNvPr id="9" name="그림 8" descr="image38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448780"/>
            <a:ext cx="5693775" cy="1215135"/>
          </a:xfrm>
          <a:prstGeom prst="rect">
            <a:avLst/>
          </a:prstGeom>
        </p:spPr>
      </p:pic>
      <p:pic>
        <p:nvPicPr>
          <p:cNvPr id="10" name="그림 9" descr="12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2663915"/>
            <a:ext cx="1885950" cy="266700"/>
          </a:xfrm>
          <a:prstGeom prst="rect">
            <a:avLst/>
          </a:prstGeom>
        </p:spPr>
      </p:pic>
      <p:pic>
        <p:nvPicPr>
          <p:cNvPr id="11" name="그림 10" descr="12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789040"/>
            <a:ext cx="7650100" cy="13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자료형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 descr="1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519010"/>
            <a:ext cx="6305550" cy="1857375"/>
          </a:xfrm>
          <a:prstGeom prst="rect">
            <a:avLst/>
          </a:prstGeom>
        </p:spPr>
      </p:pic>
      <p:pic>
        <p:nvPicPr>
          <p:cNvPr id="8" name="그림 7" descr="12-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403775"/>
            <a:ext cx="6296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익명 객체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12-4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/>
              <a:t>익명 객체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515p)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/12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UnnamedObject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image38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4050450" cy="3716748"/>
          </a:xfrm>
          <a:prstGeom prst="rect">
            <a:avLst/>
          </a:prstGeom>
        </p:spPr>
      </p:pic>
      <p:pic>
        <p:nvPicPr>
          <p:cNvPr id="9" name="그림 8" descr="image38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113965"/>
            <a:ext cx="3872399" cy="1755195"/>
          </a:xfrm>
          <a:prstGeom prst="rect">
            <a:avLst/>
          </a:prstGeom>
        </p:spPr>
      </p:pic>
      <p:pic>
        <p:nvPicPr>
          <p:cNvPr id="11" name="그림 10" descr="12-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7045" y="4869160"/>
            <a:ext cx="1704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구문과 클래스 활용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12-5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구문과 클래스 활용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517p)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/12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UnnamedObject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 descr="image38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403775"/>
            <a:ext cx="384042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12-1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to XML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519p)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/12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LinqToXML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XML</a:t>
            </a:r>
            <a:r>
              <a:rPr lang="en-US" altLang="ko-KR" baseline="30000" dirty="0" err="1" smtClean="0"/>
              <a:t>eXtensible</a:t>
            </a:r>
            <a:r>
              <a:rPr lang="en-US" altLang="ko-KR" baseline="30000" dirty="0" smtClean="0"/>
              <a:t> Markup Language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데이터 나타내는 데 사용되는 다목적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483895"/>
            <a:ext cx="7523259" cy="1035115"/>
          </a:xfrm>
          <a:prstGeom prst="rect">
            <a:avLst/>
          </a:prstGeom>
        </p:spPr>
      </p:pic>
      <p:pic>
        <p:nvPicPr>
          <p:cNvPr id="11" name="그림 10" descr="1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4" y="3654024"/>
            <a:ext cx="7425825" cy="9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 smtClean="0"/>
              <a:t>XML</a:t>
            </a:r>
            <a:r>
              <a:rPr lang="ko-KR" altLang="en-US" dirty="0" smtClean="0"/>
              <a:t>의 계층구조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2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7366362" cy="2025225"/>
          </a:xfrm>
          <a:prstGeom prst="rect">
            <a:avLst/>
          </a:prstGeom>
        </p:spPr>
      </p:pic>
      <p:pic>
        <p:nvPicPr>
          <p:cNvPr id="9" name="그림 8" descr="12-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3428999"/>
            <a:ext cx="7332711" cy="1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683695"/>
            <a:ext cx="8963994" cy="566995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smtClean="0"/>
              <a:t>XML</a:t>
            </a:r>
            <a:r>
              <a:rPr lang="ko-KR" altLang="en-US" dirty="0" smtClean="0"/>
              <a:t>의 계층구조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58770"/>
            <a:ext cx="8214063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 smtClean="0"/>
              <a:t>② 웹에서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가져오기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XElement.Load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583795"/>
            <a:ext cx="8067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3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63715"/>
            <a:ext cx="7605845" cy="4976941"/>
          </a:xfrm>
          <a:prstGeom prst="rect">
            <a:avLst/>
          </a:prstGeom>
        </p:spPr>
      </p:pic>
      <p:pic>
        <p:nvPicPr>
          <p:cNvPr id="8" name="그림 7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2250" y="3609020"/>
            <a:ext cx="2105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XML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기본 익히기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XML </a:t>
            </a:r>
            <a:r>
              <a:rPr lang="ko-KR" altLang="en-US" dirty="0" err="1" smtClean="0"/>
              <a:t>파싱</a:t>
            </a:r>
            <a:r>
              <a:rPr lang="en-US" altLang="ko-KR" baseline="30000" dirty="0" smtClean="0"/>
              <a:t>Parsing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XML </a:t>
            </a:r>
            <a:r>
              <a:rPr lang="ko-KR" altLang="en-US" dirty="0" smtClean="0"/>
              <a:t>데이터 원하는 형태로 변환하는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구문 분석을 의미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xElement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(XML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Descendants 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라는 이름의 태그 모두 추출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2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988839"/>
            <a:ext cx="8145905" cy="41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5353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12 </a:t>
            </a:r>
            <a:r>
              <a:rPr lang="en-US" altLang="ko-KR" sz="360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Linq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2856905"/>
            <a:ext cx="54204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Linq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소개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익명 객체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Linq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구문과 클래스 활용   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응용예제</a:t>
            </a: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3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630" y="773705"/>
            <a:ext cx="5380940" cy="5810143"/>
          </a:xfrm>
          <a:prstGeom prst="rect">
            <a:avLst/>
          </a:prstGeom>
        </p:spPr>
      </p:pic>
      <p:pic>
        <p:nvPicPr>
          <p:cNvPr id="8" name="그림 7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699030"/>
            <a:ext cx="16954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 smtClean="0"/>
              <a:t>각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태그 내부에서 필요한 태그 다시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내부의 값 추출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4"/>
            <a:ext cx="7311778" cy="3825425"/>
          </a:xfrm>
          <a:prstGeom prst="rect">
            <a:avLst/>
          </a:prstGeom>
        </p:spPr>
      </p:pic>
      <p:pic>
        <p:nvPicPr>
          <p:cNvPr id="9" name="그림 8" descr="12-14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094185"/>
            <a:ext cx="7245806" cy="14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image39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08720"/>
            <a:ext cx="6877739" cy="4500500"/>
          </a:xfrm>
          <a:prstGeom prst="rect">
            <a:avLst/>
          </a:prstGeom>
        </p:spPr>
      </p:pic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7265" y="3158970"/>
            <a:ext cx="1920213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683696"/>
            <a:ext cx="5573985" cy="3410748"/>
          </a:xfrm>
          <a:prstGeom prst="rect">
            <a:avLst/>
          </a:prstGeom>
        </p:spPr>
      </p:pic>
      <p:pic>
        <p:nvPicPr>
          <p:cNvPr id="9" name="그림 8" descr="12-1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4194085"/>
            <a:ext cx="5580620" cy="24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2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728700"/>
            <a:ext cx="7330870" cy="59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2-1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83695"/>
            <a:ext cx="7300153" cy="5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Linq</a:t>
            </a:r>
            <a:r>
              <a:rPr lang="ko-KR" altLang="en-US" dirty="0" smtClean="0"/>
              <a:t>가 무엇인지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Linq</a:t>
            </a:r>
            <a:r>
              <a:rPr lang="ko-KR" altLang="en-US" dirty="0" smtClean="0"/>
              <a:t>의 기본 구문을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Linq</a:t>
            </a:r>
            <a:r>
              <a:rPr lang="ko-KR" altLang="en-US" dirty="0" smtClean="0"/>
              <a:t>와 익명 객체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클래스를 함께 활용하는 방법을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Linq</a:t>
            </a:r>
            <a:r>
              <a:rPr lang="en-US" altLang="ko-KR" sz="1000" baseline="30000" dirty="0" err="1" smtClean="0"/>
              <a:t>Language</a:t>
            </a:r>
            <a:r>
              <a:rPr lang="en-US" altLang="ko-KR" sz="1000" baseline="30000" dirty="0" smtClean="0"/>
              <a:t>-Integrated Query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컬렉션 형태의 데이터를 쉽게 다루고자</a:t>
            </a:r>
            <a:r>
              <a:rPr lang="en-US" altLang="ko-KR" dirty="0" smtClean="0"/>
              <a:t>, SQL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본따</a:t>
            </a:r>
            <a:r>
              <a:rPr lang="ko-KR" altLang="en-US" dirty="0" smtClean="0"/>
              <a:t> 만든 구문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C# </a:t>
            </a:r>
            <a:r>
              <a:rPr lang="ko-KR" altLang="en-US" dirty="0" smtClean="0"/>
              <a:t>객체의 집합을 쉽게 관리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 </a:t>
            </a:r>
            <a:r>
              <a:rPr lang="ko-KR" altLang="en-US" dirty="0" smtClean="0"/>
              <a:t>서버와 함께 연동해서 데이터베이스 관리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5" name="그림 4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708920"/>
            <a:ext cx="6715125" cy="2257425"/>
          </a:xfrm>
          <a:prstGeom prst="rect">
            <a:avLst/>
          </a:prstGeom>
        </p:spPr>
      </p:pic>
      <p:pic>
        <p:nvPicPr>
          <p:cNvPr id="9" name="그림 8" descr="1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4959170"/>
            <a:ext cx="6686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from in select </a:t>
            </a:r>
            <a:r>
              <a:rPr lang="ko-KR" altLang="en-US" dirty="0" smtClean="0"/>
              <a:t>구문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7386446" cy="1170130"/>
          </a:xfrm>
          <a:prstGeom prst="rect">
            <a:avLst/>
          </a:prstGeom>
        </p:spPr>
      </p:pic>
      <p:pic>
        <p:nvPicPr>
          <p:cNvPr id="11" name="그림 10" descr="1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3834045"/>
            <a:ext cx="7386342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01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(3)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12-1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from in select </a:t>
            </a:r>
            <a:r>
              <a:rPr lang="ko-KR" altLang="en-US" dirty="0" smtClean="0"/>
              <a:t>구문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511p)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/12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FromInSelect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                            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5" name="그림 4" descr="image38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13765"/>
            <a:ext cx="3352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where </a:t>
            </a:r>
            <a:r>
              <a:rPr lang="ko-KR" altLang="en-US" dirty="0" smtClean="0"/>
              <a:t>구문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 지정할 때 사용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6677025" cy="1247775"/>
          </a:xfrm>
          <a:prstGeom prst="rect">
            <a:avLst/>
          </a:prstGeom>
        </p:spPr>
      </p:pic>
      <p:pic>
        <p:nvPicPr>
          <p:cNvPr id="9" name="그림 8" descr="1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879050"/>
            <a:ext cx="666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01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(5)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12-2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512p)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/12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/Where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                            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8" name="그림 7" descr="image38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4320480" cy="1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orderby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정렬할 때 사용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12-3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/>
              <a:t>orderby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513p)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/12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OrderBy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70" y="1718810"/>
            <a:ext cx="6734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image38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3834045"/>
            <a:ext cx="3680409" cy="10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4776</TotalTime>
  <Words>417</Words>
  <Application>Microsoft Office PowerPoint</Application>
  <PresentationFormat>화면 슬라이드 쇼(4:3)</PresentationFormat>
  <Paragraphs>479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Linq 소개(1)</vt:lpstr>
      <vt:lpstr>Section 01 Linq 소개(2)</vt:lpstr>
      <vt:lpstr>Section 01 Linq 소개(3)</vt:lpstr>
      <vt:lpstr>Section 01 Linq 소개(4)</vt:lpstr>
      <vt:lpstr>Section 01 Linq 소개(5)</vt:lpstr>
      <vt:lpstr>Section 01 Linq 소개(6)</vt:lpstr>
      <vt:lpstr>NOTE(1)</vt:lpstr>
      <vt:lpstr>NOTE(2)</vt:lpstr>
      <vt:lpstr>Section 02 익명 객체</vt:lpstr>
      <vt:lpstr>Section 03 Linq 구문과 클래스 활용</vt:lpstr>
      <vt:lpstr>Section 04 함께하는 응용예제(1)</vt:lpstr>
      <vt:lpstr>Section 04 함께하는 응용예제(2)</vt:lpstr>
      <vt:lpstr>Section 04 함께하는 응용예제(3)</vt:lpstr>
      <vt:lpstr>Section 04 함께하는 응용예제(4)</vt:lpstr>
      <vt:lpstr>Section 04 함께하는 응용예제(5)</vt:lpstr>
      <vt:lpstr>Section 04 함께하는 응용예제(6)</vt:lpstr>
      <vt:lpstr>Section 04 함께하는 응용예제(7)</vt:lpstr>
      <vt:lpstr>Section 04 함께하는 응용예제(8)</vt:lpstr>
      <vt:lpstr>Section 04 함께하는 응용예제(9)</vt:lpstr>
      <vt:lpstr>Section 04 함께하는 응용예제(10)</vt:lpstr>
      <vt:lpstr>Section 04 함께하는 응용예제(11)</vt:lpstr>
      <vt:lpstr>Section 04 함께하는 응용예제(12)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408</cp:revision>
  <dcterms:created xsi:type="dcterms:W3CDTF">2012-07-23T02:34:37Z</dcterms:created>
  <dcterms:modified xsi:type="dcterms:W3CDTF">2016-01-15T00:35:32Z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