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7"/>
  </p:notesMasterIdLst>
  <p:handoutMasterIdLst>
    <p:handoutMasterId r:id="rId28"/>
  </p:handoutMasterIdLst>
  <p:sldIdLst>
    <p:sldId id="408" r:id="rId2"/>
    <p:sldId id="409" r:id="rId3"/>
    <p:sldId id="694" r:id="rId4"/>
    <p:sldId id="326" r:id="rId5"/>
    <p:sldId id="678" r:id="rId6"/>
    <p:sldId id="695" r:id="rId7"/>
    <p:sldId id="696" r:id="rId8"/>
    <p:sldId id="697" r:id="rId9"/>
    <p:sldId id="698" r:id="rId10"/>
    <p:sldId id="700" r:id="rId11"/>
    <p:sldId id="701" r:id="rId12"/>
    <p:sldId id="702" r:id="rId13"/>
    <p:sldId id="686" r:id="rId14"/>
    <p:sldId id="703" r:id="rId15"/>
    <p:sldId id="705" r:id="rId16"/>
    <p:sldId id="704" r:id="rId17"/>
    <p:sldId id="706" r:id="rId18"/>
    <p:sldId id="707" r:id="rId19"/>
    <p:sldId id="708" r:id="rId20"/>
    <p:sldId id="709" r:id="rId21"/>
    <p:sldId id="710" r:id="rId22"/>
    <p:sldId id="711" r:id="rId23"/>
    <p:sldId id="712" r:id="rId24"/>
    <p:sldId id="713" r:id="rId25"/>
    <p:sldId id="258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95" autoAdjust="0"/>
    <p:restoredTop sz="94660"/>
  </p:normalViewPr>
  <p:slideViewPr>
    <p:cSldViewPr>
      <p:cViewPr varScale="1">
        <p:scale>
          <a:sx n="105" d="100"/>
          <a:sy n="105" d="100"/>
        </p:scale>
        <p:origin x="14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2021-09-15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2021-09-15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3" cstate="print"/>
          <a:srcRect l="22947" t="1217" r="-59" b="27082"/>
          <a:stretch/>
        </p:blipFill>
        <p:spPr>
          <a:xfrm>
            <a:off x="745370" y="2564360"/>
            <a:ext cx="2009570" cy="2405357"/>
          </a:xfrm>
          <a:prstGeom prst="rect">
            <a:avLst/>
          </a:prstGeom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/>
          <a:srcRect t="73623" r="21026" b="11361"/>
          <a:stretch/>
        </p:blipFill>
        <p:spPr>
          <a:xfrm>
            <a:off x="431540" y="5274205"/>
            <a:ext cx="2572618" cy="629678"/>
          </a:xfrm>
          <a:prstGeom prst="rect">
            <a:avLst/>
          </a:prstGeom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3" cstate="print"/>
          <a:srcRect l="3803" t="88145" r="31938" b="7753"/>
          <a:stretch/>
        </p:blipFill>
        <p:spPr>
          <a:xfrm>
            <a:off x="443766" y="5104340"/>
            <a:ext cx="2475275" cy="20337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/>
              <a:t>장제목</a:t>
            </a:r>
            <a:endParaRPr lang="en-US" altLang="ko-KR" noProof="0" dirty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8" cstate="print"/>
          <a:srcRect t="73623"/>
          <a:stretch/>
        </p:blipFill>
        <p:spPr>
          <a:xfrm>
            <a:off x="2400300" y="4284095"/>
            <a:ext cx="3852000" cy="1307922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204359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093682"/>
            <a:ext cx="900000" cy="1149891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/26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2021-09-15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78" r:id="rId2"/>
    <p:sldLayoutId id="2147483696" r:id="rId3"/>
    <p:sldLayoutId id="2147483692" r:id="rId4"/>
    <p:sldLayoutId id="2147483681" r:id="rId5"/>
    <p:sldLayoutId id="2147483684" r:id="rId6"/>
    <p:sldLayoutId id="2147483714" r:id="rId7"/>
    <p:sldLayoutId id="2147483712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3203975"/>
            <a:ext cx="55353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12</a:t>
            </a:r>
            <a:r>
              <a:rPr lang="ko-KR" altLang="en-US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단원 </a:t>
            </a:r>
            <a:r>
              <a:rPr lang="en-US" altLang="ko-KR" sz="3600" dirty="0" err="1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Linq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22250" y="0"/>
            <a:ext cx="279031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/>
              <a:t>자료형</a:t>
            </a:r>
            <a:r>
              <a:rPr lang="ko-KR" altLang="en-US" dirty="0"/>
              <a:t> 지정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7" name="그림 6" descr="12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5" y="3519010"/>
            <a:ext cx="6305550" cy="1857375"/>
          </a:xfrm>
          <a:prstGeom prst="rect">
            <a:avLst/>
          </a:prstGeom>
        </p:spPr>
      </p:pic>
      <p:pic>
        <p:nvPicPr>
          <p:cNvPr id="8" name="그림 7" descr="12-1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590" y="1403775"/>
            <a:ext cx="62960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/>
              <a:t>익명 객체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12-4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/>
              <a:t>익명 객체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515p)                            </a:t>
            </a:r>
            <a:r>
              <a:rPr lang="en-US" altLang="ko-KR" dirty="0">
                <a:solidFill>
                  <a:srgbClr val="0070C0"/>
                </a:solidFill>
              </a:rPr>
              <a:t>/12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en-US" altLang="ko-KR" dirty="0" err="1">
                <a:solidFill>
                  <a:srgbClr val="0070C0"/>
                </a:solidFill>
              </a:rPr>
              <a:t>UnnamedObject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9" name="그림 8" descr="image38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93450" y="1223755"/>
            <a:ext cx="3872399" cy="1755195"/>
          </a:xfrm>
          <a:prstGeom prst="rect">
            <a:avLst/>
          </a:prstGeom>
        </p:spPr>
      </p:pic>
      <p:pic>
        <p:nvPicPr>
          <p:cNvPr id="11" name="그림 10" descr="12-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46799" y="3113661"/>
            <a:ext cx="1704975" cy="25717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841AE83-80C9-4958-B97D-ECA6F747E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16" y="1223755"/>
            <a:ext cx="4187434" cy="234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en-US" altLang="ko-KR" dirty="0" err="1"/>
              <a:t>Linq</a:t>
            </a:r>
            <a:r>
              <a:rPr lang="en-US" altLang="ko-KR" dirty="0"/>
              <a:t> </a:t>
            </a:r>
            <a:r>
              <a:rPr lang="ko-KR" altLang="en-US" dirty="0"/>
              <a:t>구문과 클래스 활용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12-5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/>
              <a:t>Linq</a:t>
            </a:r>
            <a:r>
              <a:rPr lang="en-US" altLang="ko-KR" dirty="0"/>
              <a:t> </a:t>
            </a:r>
            <a:r>
              <a:rPr lang="ko-KR" altLang="en-US" dirty="0"/>
              <a:t>구문과 클래스 활용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517p)              </a:t>
            </a:r>
            <a:r>
              <a:rPr lang="en-US" altLang="ko-KR" dirty="0">
                <a:solidFill>
                  <a:srgbClr val="0070C0"/>
                </a:solidFill>
              </a:rPr>
              <a:t>/12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en-US" altLang="ko-KR" dirty="0" err="1">
                <a:solidFill>
                  <a:srgbClr val="0070C0"/>
                </a:solidFill>
              </a:rPr>
              <a:t>UnnamedObject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BB1758E-FCD4-4124-B539-0AC7125C5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177" y="1223755"/>
            <a:ext cx="3981450" cy="34956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5C8EDBD-3D84-44B4-9928-5BB9FEB8B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64" y="1223755"/>
            <a:ext cx="3714750" cy="25717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91D27BD-33FD-432E-87A5-83001B39A0B9}"/>
              </a:ext>
            </a:extLst>
          </p:cNvPr>
          <p:cNvSpPr/>
          <p:nvPr/>
        </p:nvSpPr>
        <p:spPr>
          <a:xfrm>
            <a:off x="5046745" y="3519010"/>
            <a:ext cx="2115235" cy="18002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함께하는 응용예제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응용예제 </a:t>
            </a:r>
            <a:r>
              <a:rPr lang="en-US" altLang="ko-KR" b="1" dirty="0">
                <a:solidFill>
                  <a:srgbClr val="0070C0"/>
                </a:solidFill>
              </a:rPr>
              <a:t>12-1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/>
              <a:t>Linq</a:t>
            </a:r>
            <a:r>
              <a:rPr lang="en-US" altLang="ko-KR" dirty="0"/>
              <a:t> to XML 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519p)               </a:t>
            </a:r>
            <a:r>
              <a:rPr lang="en-US" altLang="ko-KR" dirty="0">
                <a:solidFill>
                  <a:srgbClr val="0070C0"/>
                </a:solidFill>
              </a:rPr>
              <a:t>/12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en-US" altLang="ko-KR" dirty="0" err="1">
                <a:solidFill>
                  <a:srgbClr val="0070C0"/>
                </a:solidFill>
              </a:rPr>
              <a:t>LinqToXML</a:t>
            </a:r>
            <a:endParaRPr lang="en-US" altLang="ko-KR" dirty="0"/>
          </a:p>
          <a:p>
            <a:pPr lvl="2">
              <a:buNone/>
            </a:pPr>
            <a:r>
              <a:rPr lang="ko-KR" altLang="en-US" dirty="0"/>
              <a:t>① </a:t>
            </a:r>
            <a:r>
              <a:rPr lang="en-US" altLang="ko-KR" dirty="0"/>
              <a:t>XML </a:t>
            </a:r>
            <a:r>
              <a:rPr lang="ko-KR" altLang="en-US" dirty="0"/>
              <a:t>이해하기</a:t>
            </a:r>
            <a:endParaRPr lang="en-US" altLang="ko-KR" dirty="0"/>
          </a:p>
          <a:p>
            <a:pPr lvl="2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XML</a:t>
            </a:r>
            <a:r>
              <a:rPr lang="en-US" altLang="ko-KR" baseline="30000" dirty="0" err="1"/>
              <a:t>eXtensible</a:t>
            </a:r>
            <a:r>
              <a:rPr lang="en-US" altLang="ko-KR" baseline="30000" dirty="0"/>
              <a:t> Markup Language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데이터 나타내는 데 사용되는 다목적 </a:t>
            </a:r>
            <a:r>
              <a:rPr lang="ko-KR" altLang="en-US" dirty="0" err="1"/>
              <a:t>마크업</a:t>
            </a:r>
            <a:r>
              <a:rPr lang="ko-KR" altLang="en-US" dirty="0"/>
              <a:t> 언어</a:t>
            </a:r>
            <a:endParaRPr lang="en-US" altLang="ko-KR" dirty="0"/>
          </a:p>
          <a:p>
            <a:pPr lvl="2"/>
            <a:r>
              <a:rPr lang="en-US" altLang="ko-KR" dirty="0"/>
              <a:t>XML</a:t>
            </a:r>
            <a:r>
              <a:rPr lang="ko-KR" altLang="en-US" dirty="0"/>
              <a:t>의 구성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12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5" y="2483895"/>
            <a:ext cx="7523259" cy="1035115"/>
          </a:xfrm>
          <a:prstGeom prst="rect">
            <a:avLst/>
          </a:prstGeom>
        </p:spPr>
      </p:pic>
      <p:pic>
        <p:nvPicPr>
          <p:cNvPr id="11" name="그림 10" descr="12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6594" y="3654024"/>
            <a:ext cx="7425825" cy="99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함께하는 응용예제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dirty="0"/>
              <a:t>XML</a:t>
            </a:r>
            <a:r>
              <a:rPr lang="ko-KR" altLang="en-US" dirty="0"/>
              <a:t>의 계층구조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12-1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313765"/>
            <a:ext cx="7366362" cy="2025225"/>
          </a:xfrm>
          <a:prstGeom prst="rect">
            <a:avLst/>
          </a:prstGeom>
        </p:spPr>
      </p:pic>
      <p:pic>
        <p:nvPicPr>
          <p:cNvPr id="9" name="그림 8" descr="12-1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79" y="3428999"/>
            <a:ext cx="7332711" cy="12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함께하는 응용예제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0" y="683695"/>
            <a:ext cx="8963994" cy="5669958"/>
          </a:xfrm>
        </p:spPr>
        <p:txBody>
          <a:bodyPr>
            <a:normAutofit/>
          </a:bodyPr>
          <a:lstStyle/>
          <a:p>
            <a:pPr lvl="2"/>
            <a:r>
              <a:rPr lang="en-US" altLang="ko-KR" dirty="0"/>
              <a:t>XML</a:t>
            </a:r>
            <a:r>
              <a:rPr lang="ko-KR" altLang="en-US" dirty="0"/>
              <a:t>의 계층구조 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12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358770"/>
            <a:ext cx="8214063" cy="337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함께하는 응용예제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ko-KR" altLang="en-US" dirty="0"/>
              <a:t>② 웹에서 </a:t>
            </a:r>
            <a:r>
              <a:rPr lang="en-US" altLang="ko-KR" dirty="0"/>
              <a:t>XML </a:t>
            </a:r>
            <a:r>
              <a:rPr lang="ko-KR" altLang="en-US" dirty="0"/>
              <a:t>가져오기</a:t>
            </a:r>
            <a:endParaRPr lang="en-US" altLang="ko-KR" dirty="0"/>
          </a:p>
          <a:p>
            <a:pPr lvl="2"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XElement.Load</a:t>
            </a:r>
            <a:r>
              <a:rPr lang="en-US" altLang="ko-KR" dirty="0"/>
              <a:t> ( ) </a:t>
            </a:r>
            <a:r>
              <a:rPr lang="ko-KR" altLang="en-US" dirty="0" err="1"/>
              <a:t>메서드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12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583795"/>
            <a:ext cx="80676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함께하는 응용예제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image38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863715"/>
            <a:ext cx="7605845" cy="4976941"/>
          </a:xfrm>
          <a:prstGeom prst="rect">
            <a:avLst/>
          </a:prstGeom>
        </p:spPr>
      </p:pic>
      <p:pic>
        <p:nvPicPr>
          <p:cNvPr id="8" name="그림 7" descr="12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22250" y="3609020"/>
            <a:ext cx="21050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함께하는 응용예제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ko-KR" altLang="en-US" dirty="0"/>
              <a:t>② </a:t>
            </a:r>
            <a:r>
              <a:rPr lang="en-US" altLang="ko-KR" dirty="0"/>
              <a:t>XML </a:t>
            </a:r>
            <a:r>
              <a:rPr lang="ko-KR" altLang="en-US" dirty="0" err="1"/>
              <a:t>파싱</a:t>
            </a:r>
            <a:r>
              <a:rPr lang="ko-KR" altLang="en-US" dirty="0"/>
              <a:t> 기본 익히기</a:t>
            </a:r>
            <a:endParaRPr lang="en-US" altLang="ko-KR" dirty="0"/>
          </a:p>
          <a:p>
            <a:pPr lvl="2">
              <a:buNone/>
            </a:pPr>
            <a:r>
              <a:rPr lang="en-US" altLang="ko-KR" dirty="0"/>
              <a:t> XML </a:t>
            </a:r>
            <a:r>
              <a:rPr lang="ko-KR" altLang="en-US" dirty="0" err="1"/>
              <a:t>파싱</a:t>
            </a:r>
            <a:r>
              <a:rPr lang="en-US" altLang="ko-KR" baseline="30000" dirty="0"/>
              <a:t>Parsing</a:t>
            </a:r>
            <a:r>
              <a:rPr lang="ko-KR" altLang="en-US" dirty="0"/>
              <a:t> </a:t>
            </a:r>
            <a:r>
              <a:rPr lang="en-US" altLang="ko-KR" dirty="0"/>
              <a:t>: XML </a:t>
            </a:r>
            <a:r>
              <a:rPr lang="ko-KR" altLang="en-US" dirty="0"/>
              <a:t>데이터 원하는 형태로 변환하는 것</a:t>
            </a:r>
            <a:r>
              <a:rPr lang="en-US" altLang="ko-KR" dirty="0"/>
              <a:t>, </a:t>
            </a:r>
            <a:r>
              <a:rPr lang="ko-KR" altLang="en-US" dirty="0"/>
              <a:t>구문 분석을 의미</a:t>
            </a:r>
            <a:endParaRPr lang="en-US" altLang="ko-KR" dirty="0"/>
          </a:p>
          <a:p>
            <a:pPr lvl="2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xElement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  <a:r>
              <a:rPr lang="en-US" altLang="ko-KR" dirty="0"/>
              <a:t>(XML </a:t>
            </a:r>
            <a:r>
              <a:rPr lang="ko-KR" altLang="en-US" dirty="0"/>
              <a:t>파일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en-US" altLang="ko-KR" dirty="0"/>
              <a:t>Descendants ( ) </a:t>
            </a:r>
            <a:r>
              <a:rPr lang="ko-KR" altLang="en-US" dirty="0" err="1"/>
              <a:t>메서드</a:t>
            </a:r>
            <a:r>
              <a:rPr lang="ko-KR" altLang="en-US" dirty="0"/>
              <a:t> 활용 </a:t>
            </a:r>
            <a:r>
              <a:rPr lang="en-US" altLang="ko-KR" dirty="0"/>
              <a:t>data</a:t>
            </a:r>
            <a:r>
              <a:rPr lang="ko-KR" altLang="en-US" dirty="0"/>
              <a:t>라는 이름의 태그 모두 추출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12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988839"/>
            <a:ext cx="8145905" cy="414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함께하는 응용예제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image39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41630" y="773705"/>
            <a:ext cx="5380940" cy="5810143"/>
          </a:xfrm>
          <a:prstGeom prst="rect">
            <a:avLst/>
          </a:prstGeom>
        </p:spPr>
      </p:pic>
      <p:pic>
        <p:nvPicPr>
          <p:cNvPr id="8" name="그림 7" descr="12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2160" y="3699030"/>
            <a:ext cx="169545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Linq</a:t>
            </a:r>
            <a:r>
              <a:rPr lang="ko-KR" altLang="en-US" dirty="0"/>
              <a:t>가 무엇인지 이해한다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Linq</a:t>
            </a:r>
            <a:r>
              <a:rPr lang="ko-KR" altLang="en-US" dirty="0"/>
              <a:t>의 기본 구문을 이해한다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Linq</a:t>
            </a:r>
            <a:r>
              <a:rPr lang="ko-KR" altLang="en-US" dirty="0"/>
              <a:t>와 익명 객체</a:t>
            </a:r>
            <a:r>
              <a:rPr lang="en-US" altLang="ko-KR" dirty="0"/>
              <a:t>/</a:t>
            </a:r>
            <a:r>
              <a:rPr lang="ko-KR" altLang="en-US" dirty="0"/>
              <a:t>클래스를 함께 활용하는 방법을 익힌다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XML</a:t>
            </a:r>
            <a:r>
              <a:rPr lang="ko-KR" altLang="en-US" dirty="0"/>
              <a:t>과 연동 방법을 익힌다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XML</a:t>
            </a:r>
            <a:r>
              <a:rPr lang="ko-KR" altLang="en-US" dirty="0"/>
              <a:t>과 </a:t>
            </a:r>
            <a:r>
              <a:rPr lang="en-US" altLang="ko-KR" dirty="0" err="1"/>
              <a:t>Linq</a:t>
            </a:r>
            <a:r>
              <a:rPr lang="en-US" altLang="ko-KR" dirty="0"/>
              <a:t> </a:t>
            </a:r>
            <a:r>
              <a:rPr lang="ko-KR" altLang="en-US" dirty="0"/>
              <a:t>연동 방법을 익힌다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함께하는 응용예제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ko-KR" altLang="en-US" dirty="0"/>
              <a:t>각 </a:t>
            </a:r>
            <a:r>
              <a:rPr lang="en-US" altLang="ko-KR" dirty="0"/>
              <a:t>data </a:t>
            </a:r>
            <a:r>
              <a:rPr lang="ko-KR" altLang="en-US" dirty="0"/>
              <a:t>태그 내부에서 필요한 태그 다시 선택</a:t>
            </a:r>
            <a:r>
              <a:rPr lang="en-US" altLang="ko-KR" dirty="0"/>
              <a:t>,</a:t>
            </a:r>
            <a:r>
              <a:rPr lang="ko-KR" altLang="en-US" dirty="0"/>
              <a:t> 그 내부의 값 추출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12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223754"/>
            <a:ext cx="7311778" cy="3825425"/>
          </a:xfrm>
          <a:prstGeom prst="rect">
            <a:avLst/>
          </a:prstGeom>
        </p:spPr>
      </p:pic>
      <p:pic>
        <p:nvPicPr>
          <p:cNvPr id="9" name="그림 8" descr="12-14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5094185"/>
            <a:ext cx="7245806" cy="144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함께하는 응용예제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1" name="그림 10" descr="image39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908720"/>
            <a:ext cx="6877739" cy="4500500"/>
          </a:xfrm>
          <a:prstGeom prst="rect">
            <a:avLst/>
          </a:prstGeom>
        </p:spPr>
      </p:pic>
      <p:pic>
        <p:nvPicPr>
          <p:cNvPr id="10" name="그림 9" descr="12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57265" y="3158970"/>
            <a:ext cx="1920213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함께하는 응용예제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12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683696"/>
            <a:ext cx="5573985" cy="3410748"/>
          </a:xfrm>
          <a:prstGeom prst="rect">
            <a:avLst/>
          </a:prstGeom>
        </p:spPr>
      </p:pic>
      <p:pic>
        <p:nvPicPr>
          <p:cNvPr id="9" name="그림 8" descr="12-15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6555" y="4194085"/>
            <a:ext cx="5580620" cy="246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함께하는 응용예제</a:t>
            </a:r>
            <a:r>
              <a:rPr lang="en-US" altLang="ko-KR" dirty="0"/>
              <a:t>(11)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12-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728700"/>
            <a:ext cx="7330870" cy="591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함께하는 응용예제</a:t>
            </a:r>
            <a:r>
              <a:rPr lang="en-US" altLang="ko-KR" dirty="0"/>
              <a:t>(12)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12-16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683695"/>
            <a:ext cx="7300153" cy="581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err="1"/>
              <a:t>Linq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err="1"/>
              <a:t>Linq</a:t>
            </a:r>
            <a:r>
              <a:rPr lang="en-US" altLang="ko-KR" sz="1000" baseline="30000" dirty="0" err="1"/>
              <a:t>Language</a:t>
            </a:r>
            <a:r>
              <a:rPr lang="en-US" altLang="ko-KR" sz="1000" baseline="30000" dirty="0"/>
              <a:t>-Integrated Query</a:t>
            </a:r>
            <a:r>
              <a:rPr lang="ko-KR" altLang="en-US" dirty="0"/>
              <a:t>  </a:t>
            </a:r>
            <a:endParaRPr lang="en-US" altLang="ko-KR" dirty="0"/>
          </a:p>
          <a:p>
            <a:pPr lvl="2"/>
            <a:r>
              <a:rPr lang="ko-KR" altLang="en-US" dirty="0"/>
              <a:t>컬렉션 형태의 데이터를 쉽게 다루고자</a:t>
            </a:r>
            <a:r>
              <a:rPr lang="en-US" altLang="ko-KR" dirty="0"/>
              <a:t>, SQL</a:t>
            </a:r>
            <a:r>
              <a:rPr lang="ko-KR" altLang="en-US" dirty="0"/>
              <a:t> </a:t>
            </a:r>
            <a:r>
              <a:rPr lang="ko-KR" altLang="en-US" dirty="0" err="1"/>
              <a:t>본따</a:t>
            </a:r>
            <a:r>
              <a:rPr lang="ko-KR" altLang="en-US" dirty="0"/>
              <a:t> 만든 구문</a:t>
            </a:r>
            <a:endParaRPr lang="en-US" altLang="ko-KR" dirty="0"/>
          </a:p>
          <a:p>
            <a:pPr lvl="2"/>
            <a:r>
              <a:rPr lang="en-US" altLang="ko-KR" dirty="0"/>
              <a:t>C# </a:t>
            </a:r>
            <a:r>
              <a:rPr lang="ko-KR" altLang="en-US" dirty="0"/>
              <a:t>객체의 집합을 쉽게 관리 가능</a:t>
            </a:r>
            <a:endParaRPr lang="en-US" altLang="ko-KR" dirty="0"/>
          </a:p>
          <a:p>
            <a:pPr lvl="2"/>
            <a:r>
              <a:rPr lang="en-US" altLang="ko-KR" dirty="0"/>
              <a:t>SQL </a:t>
            </a:r>
            <a:r>
              <a:rPr lang="ko-KR" altLang="en-US" dirty="0"/>
              <a:t>서버와 함께 연동해서 데이터베이스 관리 용이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 descr="12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2708920"/>
            <a:ext cx="6715125" cy="2257425"/>
          </a:xfrm>
          <a:prstGeom prst="rect">
            <a:avLst/>
          </a:prstGeom>
        </p:spPr>
      </p:pic>
      <p:pic>
        <p:nvPicPr>
          <p:cNvPr id="9" name="그림 8" descr="12-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4959170"/>
            <a:ext cx="66865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err="1"/>
              <a:t>Linq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from in select </a:t>
            </a:r>
            <a:r>
              <a:rPr lang="ko-KR" altLang="en-US" dirty="0"/>
              <a:t>구문  </a:t>
            </a:r>
            <a:endParaRPr lang="en-US" altLang="ko-KR" dirty="0"/>
          </a:p>
          <a:p>
            <a:pPr lvl="1"/>
            <a:r>
              <a:rPr lang="ko-KR" altLang="en-US" dirty="0"/>
              <a:t>기본 형태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10" name="그림 9" descr="12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763815"/>
            <a:ext cx="7386446" cy="1170130"/>
          </a:xfrm>
          <a:prstGeom prst="rect">
            <a:avLst/>
          </a:prstGeom>
        </p:spPr>
      </p:pic>
      <p:pic>
        <p:nvPicPr>
          <p:cNvPr id="11" name="그림 10" descr="12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3834045"/>
            <a:ext cx="7386342" cy="171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499" y="35744"/>
            <a:ext cx="9080501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err="1"/>
              <a:t>Linq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  <a:r>
              <a:rPr lang="en-US" altLang="ko-KR" dirty="0"/>
              <a:t>(3)</a:t>
            </a:r>
            <a:endParaRPr lang="ko-KR" altLang="en-US" sz="20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12-1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from in select </a:t>
            </a:r>
            <a:r>
              <a:rPr lang="ko-KR" altLang="en-US" dirty="0"/>
              <a:t>구문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511p)                            </a:t>
            </a:r>
            <a:r>
              <a:rPr lang="en-US" altLang="ko-KR" dirty="0">
                <a:solidFill>
                  <a:srgbClr val="0070C0"/>
                </a:solidFill>
              </a:rPr>
              <a:t>/12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en-US" altLang="ko-KR" dirty="0" err="1">
                <a:solidFill>
                  <a:srgbClr val="0070C0"/>
                </a:solidFill>
              </a:rPr>
              <a:t>FromInSelect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US" altLang="ko-KR" dirty="0">
                <a:solidFill>
                  <a:srgbClr val="C00000"/>
                </a:solidFill>
              </a:rPr>
              <a:t>                                                                                   </a:t>
            </a:r>
            <a:endParaRPr lang="en-US" altLang="ko-KR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	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6EB9546-2A12-4117-99F8-9A981575E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09" y="1268760"/>
            <a:ext cx="8356377" cy="256528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11A22AE-6A5F-4132-98B5-3310605EF424}"/>
              </a:ext>
            </a:extLst>
          </p:cNvPr>
          <p:cNvSpPr/>
          <p:nvPr/>
        </p:nvSpPr>
        <p:spPr>
          <a:xfrm>
            <a:off x="1961710" y="2146357"/>
            <a:ext cx="2385265" cy="29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err="1"/>
              <a:t>Linq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where </a:t>
            </a:r>
            <a:r>
              <a:rPr lang="ko-KR" altLang="en-US" dirty="0"/>
              <a:t>구문 </a:t>
            </a:r>
            <a:r>
              <a:rPr lang="en-US" altLang="ko-KR" dirty="0"/>
              <a:t>: </a:t>
            </a:r>
            <a:r>
              <a:rPr lang="ko-KR" altLang="en-US" dirty="0"/>
              <a:t>조건 지정할 때 사용  </a:t>
            </a:r>
            <a:endParaRPr lang="en-US" altLang="ko-KR" dirty="0"/>
          </a:p>
          <a:p>
            <a:pPr lvl="1"/>
            <a:r>
              <a:rPr lang="ko-KR" altLang="en-US" dirty="0"/>
              <a:t>기본 형태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8" name="그림 7" descr="12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763815"/>
            <a:ext cx="6677025" cy="1247775"/>
          </a:xfrm>
          <a:prstGeom prst="rect">
            <a:avLst/>
          </a:prstGeom>
        </p:spPr>
      </p:pic>
      <p:pic>
        <p:nvPicPr>
          <p:cNvPr id="9" name="그림 8" descr="12-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3879050"/>
            <a:ext cx="66675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499" y="35744"/>
            <a:ext cx="9080501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err="1"/>
              <a:t>Linq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  <a:r>
              <a:rPr lang="en-US" altLang="ko-KR" dirty="0"/>
              <a:t>(5)</a:t>
            </a:r>
            <a:endParaRPr lang="ko-KR" altLang="en-US" sz="20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12-2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where </a:t>
            </a:r>
            <a:r>
              <a:rPr lang="ko-KR" altLang="en-US" dirty="0"/>
              <a:t>구문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512p)                            </a:t>
            </a:r>
            <a:r>
              <a:rPr lang="en-US" altLang="ko-KR" dirty="0">
                <a:solidFill>
                  <a:srgbClr val="0070C0"/>
                </a:solidFill>
              </a:rPr>
              <a:t>/12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/Where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US" altLang="ko-KR" dirty="0">
                <a:solidFill>
                  <a:srgbClr val="C00000"/>
                </a:solidFill>
              </a:rPr>
              <a:t>                                                                                   </a:t>
            </a:r>
            <a:endParaRPr lang="en-US" altLang="ko-KR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	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457B383-82B8-40BB-9805-71893ACA6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5" y="1268760"/>
            <a:ext cx="8480751" cy="324036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AE7260C-FE49-4674-AC72-94E51C623961}"/>
              </a:ext>
            </a:extLst>
          </p:cNvPr>
          <p:cNvSpPr/>
          <p:nvPr/>
        </p:nvSpPr>
        <p:spPr>
          <a:xfrm>
            <a:off x="1781689" y="2284997"/>
            <a:ext cx="4365485" cy="270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err="1"/>
              <a:t>Linq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orderby</a:t>
            </a:r>
            <a:r>
              <a:rPr lang="en-US" altLang="ko-KR" dirty="0"/>
              <a:t> </a:t>
            </a:r>
            <a:r>
              <a:rPr lang="ko-KR" altLang="en-US" dirty="0"/>
              <a:t>구문 </a:t>
            </a:r>
            <a:r>
              <a:rPr lang="en-US" altLang="ko-KR" dirty="0"/>
              <a:t>: </a:t>
            </a:r>
            <a:r>
              <a:rPr lang="ko-KR" altLang="en-US" dirty="0"/>
              <a:t>정렬할 때 사용  </a:t>
            </a:r>
            <a:endParaRPr lang="en-US" altLang="ko-KR" dirty="0"/>
          </a:p>
          <a:p>
            <a:pPr lvl="1"/>
            <a:r>
              <a:rPr lang="ko-KR" altLang="en-US" dirty="0"/>
              <a:t>기본 형태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12-3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/>
              <a:t>orderby</a:t>
            </a:r>
            <a:r>
              <a:rPr lang="en-US" altLang="ko-KR" dirty="0"/>
              <a:t> </a:t>
            </a:r>
            <a:r>
              <a:rPr lang="ko-KR" altLang="en-US" dirty="0"/>
              <a:t>구문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513p)                            </a:t>
            </a:r>
            <a:r>
              <a:rPr lang="en-US" altLang="ko-KR" dirty="0">
                <a:solidFill>
                  <a:srgbClr val="0070C0"/>
                </a:solidFill>
              </a:rPr>
              <a:t>/12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en-US" altLang="ko-KR" dirty="0" err="1">
                <a:solidFill>
                  <a:srgbClr val="0070C0"/>
                </a:solidFill>
              </a:rPr>
              <a:t>OrderBy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570" y="1718810"/>
            <a:ext cx="673417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02B02C6-BC20-4973-81F7-77B60D4CC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15" y="3789040"/>
            <a:ext cx="8487610" cy="171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Linq</a:t>
            </a:r>
            <a:r>
              <a:rPr lang="en-US" altLang="ko-KR" dirty="0"/>
              <a:t> </a:t>
            </a:r>
            <a:r>
              <a:rPr lang="ko-KR" altLang="en-US" dirty="0"/>
              <a:t>결과의 </a:t>
            </a:r>
            <a:r>
              <a:rPr lang="ko-KR" altLang="en-US" dirty="0" err="1"/>
              <a:t>자료형과</a:t>
            </a:r>
            <a:r>
              <a:rPr lang="ko-KR" altLang="en-US" dirty="0"/>
              <a:t> 변환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IEnumerable</a:t>
            </a:r>
            <a:r>
              <a:rPr lang="en-US" altLang="ko-KR" dirty="0"/>
              <a:t> </a:t>
            </a:r>
            <a:r>
              <a:rPr lang="ko-KR" altLang="en-US" dirty="0"/>
              <a:t>인터페이스의 </a:t>
            </a:r>
            <a:r>
              <a:rPr lang="ko-KR" altLang="en-US" dirty="0" err="1"/>
              <a:t>다형성</a:t>
            </a:r>
            <a:r>
              <a:rPr lang="ko-KR" altLang="en-US" dirty="0"/>
              <a:t> 활용한 </a:t>
            </a:r>
            <a:r>
              <a:rPr lang="ko-KR" altLang="en-US" dirty="0" err="1"/>
              <a:t>자료형</a:t>
            </a:r>
            <a:r>
              <a:rPr lang="ko-KR" altLang="en-US" dirty="0"/>
              <a:t> 지정</a:t>
            </a:r>
            <a:endParaRPr lang="en-US" altLang="ko-KR" dirty="0"/>
          </a:p>
        </p:txBody>
      </p:sp>
      <p:pic>
        <p:nvPicPr>
          <p:cNvPr id="9" name="그림 8" descr="image38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49" y="1448780"/>
            <a:ext cx="5693775" cy="1215135"/>
          </a:xfrm>
          <a:prstGeom prst="rect">
            <a:avLst/>
          </a:prstGeom>
        </p:spPr>
      </p:pic>
      <p:pic>
        <p:nvPicPr>
          <p:cNvPr id="10" name="그림 9" descr="12-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550" y="2663915"/>
            <a:ext cx="1885950" cy="266700"/>
          </a:xfrm>
          <a:prstGeom prst="rect">
            <a:avLst/>
          </a:prstGeom>
        </p:spPr>
      </p:pic>
      <p:pic>
        <p:nvPicPr>
          <p:cNvPr id="11" name="그림 10" descr="12-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6565" y="3789040"/>
            <a:ext cx="7650100" cy="1395155"/>
          </a:xfrm>
          <a:prstGeom prst="rect">
            <a:avLst/>
          </a:prstGeom>
        </p:spPr>
      </p:pic>
      <p:sp>
        <p:nvSpPr>
          <p:cNvPr id="4" name="폭발: 8pt 3">
            <a:extLst>
              <a:ext uri="{FF2B5EF4-FFF2-40B4-BE49-F238E27FC236}">
                <a16:creationId xmlns:a16="http://schemas.microsoft.com/office/drawing/2014/main" id="{2338D45F-323B-4095-A085-6190C83BB40C}"/>
              </a:ext>
            </a:extLst>
          </p:cNvPr>
          <p:cNvSpPr/>
          <p:nvPr/>
        </p:nvSpPr>
        <p:spPr>
          <a:xfrm>
            <a:off x="5715628" y="3804211"/>
            <a:ext cx="2887569" cy="1848535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를 권장함</a:t>
            </a:r>
          </a:p>
        </p:txBody>
      </p:sp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4827</TotalTime>
  <Words>417</Words>
  <Application>Microsoft Office PowerPoint</Application>
  <PresentationFormat>화면 슬라이드 쇼(4:3)</PresentationFormat>
  <Paragraphs>475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HY견명조</vt:lpstr>
      <vt:lpstr>HY헤드라인M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Section 01 Linq 소개(1)</vt:lpstr>
      <vt:lpstr>Section 01 Linq 소개(2)</vt:lpstr>
      <vt:lpstr>Section 01 Linq 소개(3)</vt:lpstr>
      <vt:lpstr>Section 01 Linq 소개(4)</vt:lpstr>
      <vt:lpstr>Section 01 Linq 소개(5)</vt:lpstr>
      <vt:lpstr>Section 01 Linq 소개(6)</vt:lpstr>
      <vt:lpstr>NOTE(1)</vt:lpstr>
      <vt:lpstr>NOTE(2)</vt:lpstr>
      <vt:lpstr>Section 02 익명 객체</vt:lpstr>
      <vt:lpstr>Section 03 Linq 구문과 클래스 활용</vt:lpstr>
      <vt:lpstr>Section 04 함께하는 응용예제(1)</vt:lpstr>
      <vt:lpstr>Section 04 함께하는 응용예제(2)</vt:lpstr>
      <vt:lpstr>Section 04 함께하는 응용예제(3)</vt:lpstr>
      <vt:lpstr>Section 04 함께하는 응용예제(4)</vt:lpstr>
      <vt:lpstr>Section 04 함께하는 응용예제(5)</vt:lpstr>
      <vt:lpstr>Section 04 함께하는 응용예제(6)</vt:lpstr>
      <vt:lpstr>Section 04 함께하는 응용예제(7)</vt:lpstr>
      <vt:lpstr>Section 04 함께하는 응용예제(8)</vt:lpstr>
      <vt:lpstr>Section 04 함께하는 응용예제(9)</vt:lpstr>
      <vt:lpstr>Section 04 함께하는 응용예제(10)</vt:lpstr>
      <vt:lpstr>Section 04 함께하는 응용예제(11)</vt:lpstr>
      <vt:lpstr>Section 04 함께하는 응용예제(12)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KB</cp:lastModifiedBy>
  <cp:revision>421</cp:revision>
  <dcterms:created xsi:type="dcterms:W3CDTF">2012-07-23T02:34:37Z</dcterms:created>
  <dcterms:modified xsi:type="dcterms:W3CDTF">2021-09-15T07:51:15Z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