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8334375" cx="1289525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062">
          <p15:clr>
            <a:srgbClr val="A4A3A4"/>
          </p15:clr>
        </p15:guide>
        <p15:guide id="2" pos="6239">
          <p15:clr>
            <a:srgbClr val="A4A3A4"/>
          </p15:clr>
        </p15:guide>
        <p15:guide id="3" orient="horz" pos="5052">
          <p15:clr>
            <a:srgbClr val="A4A3A4"/>
          </p15:clr>
        </p15:guide>
        <p15:guide id="4" pos="3041">
          <p15:clr>
            <a:srgbClr val="A4A3A4"/>
          </p15:clr>
        </p15:guide>
        <p15:guide id="5" pos="4447">
          <p15:clr>
            <a:srgbClr val="A4A3A4"/>
          </p15:clr>
        </p15:guide>
        <p15:guide id="6" orient="horz" pos="1151">
          <p15:clr>
            <a:srgbClr val="A4A3A4"/>
          </p15:clr>
        </p15:guide>
        <p15:guide id="7" pos="660">
          <p15:clr>
            <a:srgbClr val="A4A3A4"/>
          </p15:clr>
        </p15:guide>
        <p15:guide id="8" orient="horz" pos="4802">
          <p15:clr>
            <a:srgbClr val="A4A3A4"/>
          </p15:clr>
        </p15:guide>
        <p15:guide id="9" pos="7463">
          <p15:clr>
            <a:srgbClr val="A4A3A4"/>
          </p15:clr>
        </p15:guide>
        <p15:guide id="10" orient="horz" pos="1922">
          <p15:clr>
            <a:srgbClr val="A4A3A4"/>
          </p15:clr>
        </p15:guide>
        <p15:guide id="11" orient="horz" pos="1536">
          <p15:clr>
            <a:srgbClr val="A4A3A4"/>
          </p15:clr>
        </p15:guide>
        <p15:guide id="12" orient="horz" pos="2625">
          <p15:clr>
            <a:srgbClr val="9AA0A6"/>
          </p15:clr>
        </p15:guide>
        <p15:guide id="13" orient="horz" pos="3118">
          <p15:clr>
            <a:srgbClr val="9AA0A6"/>
          </p15:clr>
        </p15:guide>
        <p15:guide id="14" orient="horz" pos="3214">
          <p15:clr>
            <a:srgbClr val="9AA0A6"/>
          </p15:clr>
        </p15:guide>
        <p15:guide id="15" orient="horz" pos="334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2"/>
        <p:guide pos="6239"/>
        <p:guide pos="5052" orient="horz"/>
        <p:guide pos="3041"/>
        <p:guide pos="4447"/>
        <p:guide pos="1151" orient="horz"/>
        <p:guide pos="660"/>
        <p:guide pos="4802" orient="horz"/>
        <p:guide pos="7463"/>
        <p:guide pos="1922" orient="horz"/>
        <p:guide pos="1536" orient="horz"/>
        <p:guide pos="2625" orient="horz"/>
        <p:guide pos="3118" orient="horz"/>
        <p:guide pos="3214" orient="horz"/>
        <p:guide pos="334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5" y="1"/>
            <a:ext cx="2945659" cy="49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08038" y="1241425"/>
            <a:ext cx="51816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2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5" y="9430092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808038" y="1241425"/>
            <a:ext cx="51816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527be024_2_1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e527be024_2_1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e527be024_2_1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527be024_2_20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7e527be024_2_2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e527be024_2_20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527be024_2_3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e527be024_2_3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7e527be024_2_3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527be024_2_38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e527be024_2_38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e527be024_2_38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527be024_2_4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e527be024_2_4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e527be024_2_4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527be024_1_17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7e527be024_1_17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e527be024_1_17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cd0c865b_0_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52cd0c865b_0_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2cd0c865b_0_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527be024_1_2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e527be024_1_2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e527be024_1_2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cd0c865b_0_1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2cd0c865b_0_1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2cd0c865b_0_1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cd0c865b_0_19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52cd0c865b_0_19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2cd0c865b_0_19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907e133f_5_111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d907e133f_5_111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d907e133f_5_111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2cd0c865b_0_67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52cd0c865b_0_67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2cd0c865b_0_67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cd0c865b_0_8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52cd0c865b_0_8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2cd0c865b_0_8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2cd0c865b_0_90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52cd0c865b_0_9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2cd0c865b_0_90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cd0c865b_0_10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52cd0c865b_0_10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2cd0c865b_0_10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cd0c865b_0_110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52cd0c865b_0_11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2cd0c865b_0_110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2cd0c865b_0_119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52cd0c865b_0_119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52cd0c865b_0_119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cd0c865b_0_127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52cd0c865b_0_127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2cd0c865b_0_127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2cd0c865b_0_138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52cd0c865b_0_138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52cd0c865b_0_138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2cd0c865b_0_14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52cd0c865b_0_14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2cd0c865b_0_14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2cd0c865b_0_205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52cd0c865b_0_205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52cd0c865b_0_205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527be024_1_1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e527be024_1_1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e527be024_1_1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2cd0c865b_0_187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52cd0c865b_0_187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52cd0c865b_0_187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2cd0c865b_0_198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52cd0c865b_0_198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52cd0c865b_0_198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2cd0c865b_0_216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52cd0c865b_0_216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52cd0c865b_0_216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2cd0c865b_1_186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52cd0c865b_1_186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2cd0c865b_1_186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2cd0c865b_0_228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52cd0c865b_0_228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52cd0c865b_0_228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2cd0c865b_0_161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52cd0c865b_0_161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52cd0c865b_0_161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2cd0c865b_1_195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52cd0c865b_1_195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52cd0c865b_1_195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2cd0c865b_0_241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52cd0c865b_0_241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52cd0c865b_0_241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2cd0c865b_0_251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52cd0c865b_0_251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52cd0c865b_0_251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2cd0c865b_0_263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52cd0c865b_0_263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52cd0c865b_0_263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27be024_1_11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7e527be024_1_11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e527be024_1_11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2cd0c865b_0_275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52cd0c865b_0_275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52cd0c865b_0_275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2cd0c865b_1_0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52cd0c865b_1_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52cd0c865b_1_0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2cd0c865b_1_11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52cd0c865b_1_11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2cd0c865b_1_11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2cd0c865b_0_269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52cd0c865b_0_269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52cd0c865b_0_269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2cd0c865b_1_3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52cd0c865b_1_3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52cd0c865b_1_3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2cd0c865b_1_2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52cd0c865b_1_2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52cd0c865b_1_2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2cd0c865b_1_5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52cd0c865b_1_5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52cd0c865b_1_5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2cd0c865b_1_63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52cd0c865b_1_63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52cd0c865b_1_63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2cd0c865b_1_7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52cd0c865b_1_7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52cd0c865b_1_7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2cd0c865b_1_79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52cd0c865b_1_79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52cd0c865b_1_79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527be024_1_8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7e527be024_1_8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e527be024_1_8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2cd0c865b_1_90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52cd0c865b_1_9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52cd0c865b_1_90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2cd0c865b_1_10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52cd0c865b_1_10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52cd0c865b_1_10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2cd0c865b_1_116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52cd0c865b_1_116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52cd0c865b_1_116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2cd0c865b_1_176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52cd0c865b_1_176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52cd0c865b_1_176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2cd0c865b_1_128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52cd0c865b_1_128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52cd0c865b_1_128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2cd0c865b_1_13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52cd0c865b_1_13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52cd0c865b_1_13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2cd0c865b_1_146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52cd0c865b_1_146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52cd0c865b_1_146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2cd0c865b_1_140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52cd0c865b_1_14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52cd0c865b_1_140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2cd0c865b_1_152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52cd0c865b_1_152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52cd0c865b_1_152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2cd0c865b_1_158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52cd0c865b_1_158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52cd0c865b_1_158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527be024_1_98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7e527be024_1_98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e527be024_1_98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2cd0c865b_1_16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52cd0c865b_1_16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52cd0c865b_1_16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2cd0c865b_1_170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52cd0c865b_1_17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52cd0c865b_1_170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527be024_1_104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e527be024_1_10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e527be024_1_104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527be024_2_0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7e527be024_2_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e527be024_2_0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527be024_2_8:notes"/>
          <p:cNvSpPr/>
          <p:nvPr>
            <p:ph idx="2" type="sldImg"/>
          </p:nvPr>
        </p:nvSpPr>
        <p:spPr>
          <a:xfrm>
            <a:off x="808038" y="1241425"/>
            <a:ext cx="51816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e527be024_2_8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e527be024_2_8:notes"/>
          <p:cNvSpPr txBox="1"/>
          <p:nvPr>
            <p:ph idx="12" type="sldNum"/>
          </p:nvPr>
        </p:nvSpPr>
        <p:spPr>
          <a:xfrm>
            <a:off x="3850445" y="9430092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백지">
  <p:cSld name="백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993829" y="7979545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08803" y="2"/>
            <a:ext cx="5569045" cy="8359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body"/>
          </p:nvPr>
        </p:nvSpPr>
        <p:spPr>
          <a:xfrm>
            <a:off x="701747" y="360726"/>
            <a:ext cx="11493759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72" y="404025"/>
            <a:ext cx="242619" cy="34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86551" y="443731"/>
            <a:ext cx="11122164" cy="1610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803591" y="-698398"/>
            <a:ext cx="5288084" cy="1112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9993829" y="3859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086945" y="2584957"/>
            <a:ext cx="7062998" cy="2780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445267" y="-114988"/>
            <a:ext cx="7062998" cy="8180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9993829" y="3859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967145" y="1363983"/>
            <a:ext cx="10960974" cy="29015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93"/>
              <a:buFont typeface="Calibri"/>
              <a:buNone/>
              <a:defRPr sz="729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611908" y="4377478"/>
            <a:ext cx="9671447" cy="2012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917"/>
              <a:buNone/>
              <a:defRPr sz="2917"/>
            </a:lvl1pPr>
            <a:lvl2pPr lvl="1" algn="ctr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None/>
              <a:defRPr sz="2430"/>
            </a:lvl2pPr>
            <a:lvl3pPr lvl="2" algn="ctr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None/>
              <a:defRPr sz="2188"/>
            </a:lvl3pPr>
            <a:lvl4pPr lvl="3" algn="ctr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sz="1944"/>
            </a:lvl4pPr>
            <a:lvl5pPr lvl="4" algn="ctr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sz="1944"/>
            </a:lvl5pPr>
            <a:lvl6pPr lvl="5" algn="ctr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sz="1944"/>
            </a:lvl6pPr>
            <a:lvl7pPr lvl="6" algn="ctr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sz="1944"/>
            </a:lvl7pPr>
            <a:lvl8pPr lvl="7" algn="ctr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sz="1944"/>
            </a:lvl8pPr>
            <a:lvl9pPr lvl="8" algn="ctr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sz="1944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107280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86551" y="443731"/>
            <a:ext cx="11122164" cy="1610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86551" y="2218642"/>
            <a:ext cx="11122164" cy="5288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9107280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79835" y="2077808"/>
            <a:ext cx="11122164" cy="3466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93"/>
              <a:buFont typeface="Calibri"/>
              <a:buNone/>
              <a:defRPr sz="729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79835" y="5577474"/>
            <a:ext cx="11122164" cy="182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917"/>
              <a:buNone/>
              <a:defRPr sz="2917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rgbClr val="888888"/>
              </a:buClr>
              <a:buSzPts val="2430"/>
              <a:buNone/>
              <a:defRPr sz="243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rgbClr val="888888"/>
              </a:buClr>
              <a:buSzPts val="2188"/>
              <a:buNone/>
              <a:defRPr sz="218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rgbClr val="888888"/>
              </a:buClr>
              <a:buSzPts val="1944"/>
              <a:buNone/>
              <a:defRPr sz="194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rgbClr val="888888"/>
              </a:buClr>
              <a:buSzPts val="1944"/>
              <a:buNone/>
              <a:defRPr sz="194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rgbClr val="888888"/>
              </a:buClr>
              <a:buSzPts val="1944"/>
              <a:buNone/>
              <a:defRPr sz="194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rgbClr val="888888"/>
              </a:buClr>
              <a:buSzPts val="1944"/>
              <a:buNone/>
              <a:defRPr sz="194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rgbClr val="888888"/>
              </a:buClr>
              <a:buSzPts val="1944"/>
              <a:buNone/>
              <a:defRPr sz="194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rgbClr val="888888"/>
              </a:buClr>
              <a:buSzPts val="1944"/>
              <a:buNone/>
              <a:defRPr sz="194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107280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86551" y="443731"/>
            <a:ext cx="11122164" cy="1610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86550" y="2218642"/>
            <a:ext cx="5480487" cy="5288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528227" y="2218642"/>
            <a:ext cx="5480487" cy="5288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681595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88230" y="443731"/>
            <a:ext cx="11122164" cy="1610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88229" y="2043080"/>
            <a:ext cx="5455300" cy="1001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917"/>
              <a:buNone/>
              <a:defRPr b="1" sz="2917"/>
            </a:lvl1pPr>
            <a:lvl2pPr indent="-2286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None/>
              <a:defRPr b="1" sz="2430"/>
            </a:lvl2pPr>
            <a:lvl3pPr indent="-2286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None/>
              <a:defRPr b="1" sz="2188"/>
            </a:lvl3pPr>
            <a:lvl4pPr indent="-2286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4pPr>
            <a:lvl5pPr indent="-2286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5pPr>
            <a:lvl6pPr indent="-2286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6pPr>
            <a:lvl7pPr indent="-2286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7pPr>
            <a:lvl8pPr indent="-2286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8pPr>
            <a:lvl9pPr indent="-2286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88229" y="3044362"/>
            <a:ext cx="5455300" cy="447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528228" y="2043080"/>
            <a:ext cx="5482166" cy="1001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917"/>
              <a:buNone/>
              <a:defRPr b="1" sz="2917"/>
            </a:lvl1pPr>
            <a:lvl2pPr indent="-2286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None/>
              <a:defRPr b="1" sz="2430"/>
            </a:lvl2pPr>
            <a:lvl3pPr indent="-2286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None/>
              <a:defRPr b="1" sz="2188"/>
            </a:lvl3pPr>
            <a:lvl4pPr indent="-2286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4pPr>
            <a:lvl5pPr indent="-2286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5pPr>
            <a:lvl6pPr indent="-2286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6pPr>
            <a:lvl7pPr indent="-2286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7pPr>
            <a:lvl8pPr indent="-2286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8pPr>
            <a:lvl9pPr indent="-2286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b="1" sz="1944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528228" y="3044362"/>
            <a:ext cx="5482166" cy="447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993829" y="3859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86551" y="443731"/>
            <a:ext cx="11122164" cy="1610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993829" y="3859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88230" y="555625"/>
            <a:ext cx="415905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0"/>
              <a:buFont typeface="Calibri"/>
              <a:buNone/>
              <a:defRPr sz="38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482166" y="1199999"/>
            <a:ext cx="6528228" cy="5922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5615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3890"/>
              <a:buChar char="•"/>
              <a:defRPr sz="3890"/>
            </a:lvl1pPr>
            <a:lvl2pPr indent="-44469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403"/>
              <a:buChar char="•"/>
              <a:defRPr sz="3403"/>
            </a:lvl2pPr>
            <a:lvl3pPr indent="-413829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917"/>
              <a:buChar char="•"/>
              <a:defRPr sz="2917"/>
            </a:lvl3pPr>
            <a:lvl4pPr indent="-382905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 sz="2430"/>
            </a:lvl4pPr>
            <a:lvl5pPr indent="-382904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 sz="2430"/>
            </a:lvl5pPr>
            <a:lvl6pPr indent="-382904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 sz="2430"/>
            </a:lvl6pPr>
            <a:lvl7pPr indent="-382904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 sz="2430"/>
            </a:lvl7pPr>
            <a:lvl8pPr indent="-382904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 sz="2430"/>
            </a:lvl8pPr>
            <a:lvl9pPr indent="-382904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 sz="243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88230" y="2500313"/>
            <a:ext cx="4159058" cy="4632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sz="1944"/>
            </a:lvl1pPr>
            <a:lvl2pPr indent="-2286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701"/>
              <a:buNone/>
              <a:defRPr sz="1701"/>
            </a:lvl2pPr>
            <a:lvl3pPr indent="-2286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458"/>
              <a:buNone/>
              <a:defRPr sz="1458"/>
            </a:lvl3pPr>
            <a:lvl4pPr indent="-2286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4pPr>
            <a:lvl5pPr indent="-2286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5pPr>
            <a:lvl6pPr indent="-2286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6pPr>
            <a:lvl7pPr indent="-2286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7pPr>
            <a:lvl8pPr indent="-2286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8pPr>
            <a:lvl9pPr indent="-2286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993829" y="3859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88230" y="555625"/>
            <a:ext cx="415905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0"/>
              <a:buFont typeface="Calibri"/>
              <a:buNone/>
              <a:defRPr sz="38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482166" y="1199999"/>
            <a:ext cx="6528228" cy="5922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3890"/>
              <a:buFont typeface="Arial"/>
              <a:buNone/>
              <a:defRPr b="0" i="0" sz="3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403"/>
              <a:buFont typeface="Arial"/>
              <a:buNone/>
              <a:defRPr b="0" i="0" sz="34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917"/>
              <a:buFont typeface="Arial"/>
              <a:buNone/>
              <a:defRPr b="0" i="0" sz="29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Font typeface="Arial"/>
              <a:buNone/>
              <a:defRPr b="0" i="0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Font typeface="Arial"/>
              <a:buNone/>
              <a:defRPr b="0" i="0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Font typeface="Arial"/>
              <a:buNone/>
              <a:defRPr b="0" i="0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Font typeface="Arial"/>
              <a:buNone/>
              <a:defRPr b="0" i="0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Font typeface="Arial"/>
              <a:buNone/>
              <a:defRPr b="0" i="0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Font typeface="Arial"/>
              <a:buNone/>
              <a:defRPr b="0" i="0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88230" y="2500313"/>
            <a:ext cx="4159058" cy="4632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944"/>
              <a:buNone/>
              <a:defRPr sz="1944"/>
            </a:lvl1pPr>
            <a:lvl2pPr indent="-228600" lvl="1" marL="914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701"/>
              <a:buNone/>
              <a:defRPr sz="1701"/>
            </a:lvl2pPr>
            <a:lvl3pPr indent="-228600" lvl="2" marL="1371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458"/>
              <a:buNone/>
              <a:defRPr sz="1458"/>
            </a:lvl3pPr>
            <a:lvl4pPr indent="-228600" lvl="3" marL="1828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4pPr>
            <a:lvl5pPr indent="-228600" lvl="4" marL="22860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5pPr>
            <a:lvl6pPr indent="-228600" lvl="5" marL="27432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6pPr>
            <a:lvl7pPr indent="-228600" lvl="6" marL="32004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7pPr>
            <a:lvl8pPr indent="-228600" lvl="7" marL="36576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8pPr>
            <a:lvl9pPr indent="-228600" lvl="8" marL="411480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215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9993829" y="3859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86551" y="443731"/>
            <a:ext cx="11122164" cy="1610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8"/>
              <a:buFont typeface="Calibri"/>
              <a:buNone/>
              <a:defRPr b="0" i="0" sz="5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86551" y="2218642"/>
            <a:ext cx="11122164" cy="5288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4690" lvl="0" marL="457200" marR="0" rtl="0" algn="l">
              <a:lnSpc>
                <a:spcPct val="9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3403"/>
              <a:buFont typeface="Arial"/>
              <a:buChar char="•"/>
              <a:defRPr b="0" i="0" sz="34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3829" lvl="1" marL="914400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917"/>
              <a:buFont typeface="Arial"/>
              <a:buChar char="•"/>
              <a:defRPr b="0" i="0" sz="29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2905" lvl="2" marL="1371600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430"/>
              <a:buFont typeface="Arial"/>
              <a:buChar char="•"/>
              <a:defRPr b="0" i="0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7538" lvl="3" marL="1828800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Font typeface="Arial"/>
              <a:buChar char="•"/>
              <a:defRPr b="0" i="0" sz="21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7538" lvl="4" marL="2286000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Font typeface="Arial"/>
              <a:buChar char="•"/>
              <a:defRPr b="0" i="0" sz="21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7538" lvl="5" marL="2743200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Font typeface="Arial"/>
              <a:buChar char="•"/>
              <a:defRPr b="0" i="0" sz="21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7538" lvl="6" marL="3200400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Font typeface="Arial"/>
              <a:buChar char="•"/>
              <a:defRPr b="0" i="0" sz="21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7538" lvl="7" marL="3657600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Font typeface="Arial"/>
              <a:buChar char="•"/>
              <a:defRPr b="0" i="0" sz="21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7538" lvl="8" marL="4114800" marR="0" rtl="0" algn="l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2188"/>
              <a:buFont typeface="Arial"/>
              <a:buChar char="•"/>
              <a:defRPr b="0" i="0" sz="21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6549" y="7724734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271557" y="7724734"/>
            <a:ext cx="4352151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993829" y="3859"/>
            <a:ext cx="2901434" cy="443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korcosin@gmail.com" TargetMode="External"/><Relationship Id="rId4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slideshare.net/junseokjung1/hot-trend-lambda-expressions-compare-c-with-java" TargetMode="External"/><Relationship Id="rId4" Type="http://schemas.openxmlformats.org/officeDocument/2006/relationships/hyperlink" Target="https://www.youtube.com/watch?v=ETV91yH8sZ4&amp;feature=youtu.be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mailto:korcosin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1" y="-4913"/>
            <a:ext cx="12895200" cy="8334300"/>
          </a:xfrm>
          <a:prstGeom prst="rect">
            <a:avLst/>
          </a:prstGeom>
          <a:solidFill>
            <a:srgbClr val="0A9E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2">
              <a:solidFill>
                <a:srgbClr val="62CD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5850" y="2310300"/>
            <a:ext cx="11342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300">
                <a:solidFill>
                  <a:srgbClr val="FFFFFF"/>
                </a:solidFill>
              </a:rPr>
              <a:t>파킹클라우드 개발자를 위한 C# 속성 강의</a:t>
            </a:r>
            <a:endParaRPr b="1"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55838" y="7214950"/>
            <a:ext cx="1094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서울시 강남구 테헤란로 507 위워크빌딩 7F 잡플래닛 </a:t>
            </a:r>
            <a:r>
              <a:rPr lang="ko-KR" sz="1200">
                <a:solidFill>
                  <a:schemeClr val="lt1"/>
                </a:solidFill>
              </a:rPr>
              <a:t>| </a:t>
            </a: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>
                <a:solidFill>
                  <a:schemeClr val="lt1"/>
                </a:solidFill>
              </a:rPr>
              <a:t>jung.junseok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ko-KR" sz="1200">
                <a:solidFill>
                  <a:schemeClr val="lt1"/>
                </a:solidFill>
              </a:rPr>
              <a:t>braincommerce.com | </a:t>
            </a: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www.jobplanet.co.kr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74381" y="7632495"/>
            <a:ext cx="268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 JOBPLANET  All Rights Reserved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217" y="0"/>
            <a:ext cx="5569045" cy="83599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55850" y="6661275"/>
            <a:ext cx="1141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FFFF"/>
                </a:solidFill>
              </a:rPr>
              <a:t>잡플래닛 개발자, 정준석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JAVA도 빡샌데 왜 C#을 알아야 하는데?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지금은 Polyglot 시대입니다. 여러가지 언어를 습득함으로써 얻는 것이 많습니다.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우리나라는 JAVA 공화국 아니야?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JAVA가 대세지만… 한</a:t>
            </a:r>
            <a:r>
              <a:rPr lang="ko-KR" sz="2400">
                <a:solidFill>
                  <a:srgbClr val="6AA84F"/>
                </a:solidFill>
              </a:rPr>
              <a:t>가지 더 배우는 것이 좋지 않을까요?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그럼 수많은 언어중에 왜 C#을 배우는게 좋아?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JAVA 할 줄 아는 사람은 C# 일주일이면 적응 할 수 있어요! 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( 반대로 C# 할 줄 아는 사람은 JAVA 일주일이면 적응 할 수 있어요! )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400">
                <a:solidFill>
                  <a:srgbClr val="FF0000"/>
                </a:solidFill>
              </a:rPr>
              <a:t>필살</a:t>
            </a:r>
            <a:r>
              <a:rPr i="1" lang="ko-KR" sz="2400">
                <a:solidFill>
                  <a:srgbClr val="FF0000"/>
                </a:solidFill>
              </a:rPr>
              <a:t>기 하나 장착하고, 노멀한 스킬 하나 더 습득하는 것은 여러분의 능력치 향상에 필요합니다.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그</a:t>
            </a:r>
            <a:r>
              <a:rPr lang="ko-KR" sz="2400">
                <a:solidFill>
                  <a:srgbClr val="3F3F3F"/>
                </a:solidFill>
              </a:rPr>
              <a:t>럼 이 슬라이드에 최적화된 대상자는 누구?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신입 소프트웨어 공학도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그럼 이 슬라이드에 최적화된 대상자는 누구?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신입 소프트웨어 공학도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지금까지 개발은 많이 해봤지만, C#은 처음인 분 </a:t>
            </a:r>
            <a:r>
              <a:rPr lang="ko-KR" sz="1200">
                <a:solidFill>
                  <a:srgbClr val="6AA84F"/>
                </a:solidFill>
              </a:rPr>
              <a:t>( 그 중에서 웹개발자라면 더 환영 )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그럼 이 슬라이드에 최적화된 대상자는 누구?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신입 소프트웨어 공학도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지금까지 개발은 많이 해봤지만, C#은 처음인 분 </a:t>
            </a:r>
            <a:r>
              <a:rPr lang="ko-KR" sz="1200">
                <a:solidFill>
                  <a:srgbClr val="6AA84F"/>
                </a:solidFill>
              </a:rPr>
              <a:t>( 그 중에서 웹개발자라면 더 환영 )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이번</a:t>
            </a:r>
            <a:r>
              <a:rPr lang="ko-KR" sz="2400">
                <a:solidFill>
                  <a:srgbClr val="6AA84F"/>
                </a:solidFill>
              </a:rPr>
              <a:t>에 뭔가 C#을 이용해서 프로젝트를 해야하는데, 처음부터 공부하기 싫은분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그럼 이 슬라이드에 최적화된 대상자는 누구?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신입 소프트웨어 공학도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지금까지 개발은 많이 해봤지만, C#은 처음인 분 </a:t>
            </a:r>
            <a:r>
              <a:rPr lang="ko-KR" sz="1200">
                <a:solidFill>
                  <a:srgbClr val="6AA84F"/>
                </a:solidFill>
              </a:rPr>
              <a:t>( 그 중에서 웹개발자라면 더 환영 )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이번에 뭔가 C#을 이용해서 프로젝트를 해야하는데, 처음부터 공부하기 싫은분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사실</a:t>
            </a:r>
            <a:r>
              <a:rPr lang="ko-KR" sz="2400">
                <a:solidFill>
                  <a:srgbClr val="6AA84F"/>
                </a:solidFill>
              </a:rPr>
              <a:t>은 개발자라면 전부 다 </a:t>
            </a:r>
            <a:r>
              <a:rPr lang="ko-KR" sz="1200">
                <a:solidFill>
                  <a:srgbClr val="6AA84F"/>
                </a:solidFill>
              </a:rPr>
              <a:t>( C# 마스터 분이 보시면 싱거울수도 있습니다. )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</a:t>
            </a:r>
            <a:r>
              <a:rPr lang="ko-KR"/>
              <a:t>만 알면 나도 .NET 개발자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namespace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using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Dictionary&lt;Tkey, Tvalue&gt;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SqlConnection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SqlCommand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SqlDataReader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DataTable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------------------------------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Repeater Control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ListView Control</a:t>
            </a:r>
            <a:br>
              <a:rPr lang="ko-KR" sz="2400">
                <a:solidFill>
                  <a:srgbClr val="3F3F3F"/>
                </a:solidFill>
              </a:rPr>
            </a:b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0000"/>
                </a:solidFill>
              </a:rPr>
              <a:t>namespace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using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Dictionary&lt;Tkey, Tvalue&gt;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SqlConnection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SqlCommand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SqlDataReader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DataTable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------------------------------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Repeater Control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ListView Control</a:t>
            </a:r>
            <a:br>
              <a:rPr lang="ko-KR" sz="2400">
                <a:solidFill>
                  <a:srgbClr val="3F3F3F"/>
                </a:solidFill>
              </a:rPr>
            </a:b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45" y="1823317"/>
            <a:ext cx="7560839" cy="466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namespace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Java의 package 개념</a:t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namespace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3F3F3F"/>
                </a:solidFill>
              </a:rPr>
              <a:t>기본적으로 namespace 이름을 나열한다.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45" y="1823317"/>
            <a:ext cx="7560839" cy="466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354345" y="1823317"/>
            <a:ext cx="4248600" cy="244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namespace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3F3F3F"/>
                </a:solidFill>
              </a:rPr>
              <a:t>namespace 영역 안에 다중 namespace를 나눌 수 있다.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45" y="1823317"/>
            <a:ext cx="7560839" cy="466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858401" y="3911549"/>
            <a:ext cx="4248600" cy="244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54345" y="1823317"/>
            <a:ext cx="4248600" cy="244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Introduce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54275" y="1071560"/>
            <a:ext cx="7200900" cy="54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3F3F3F"/>
                </a:solidFill>
              </a:rPr>
              <a:t>정준석 ( </a:t>
            </a:r>
            <a:r>
              <a:rPr lang="ko-KR" sz="3000" u="sng">
                <a:solidFill>
                  <a:srgbClr val="0000FF"/>
                </a:solidFill>
                <a:hlinkClick r:id="rId3"/>
              </a:rPr>
              <a:t>korcosin@gmail.com</a:t>
            </a:r>
            <a:r>
              <a:rPr lang="ko-KR" sz="3000">
                <a:solidFill>
                  <a:srgbClr val="7F7F7F"/>
                </a:solidFill>
              </a:rPr>
              <a:t> )</a:t>
            </a:r>
            <a:r>
              <a:rPr lang="ko-KR" sz="2400">
                <a:solidFill>
                  <a:srgbClr val="7F7F7F"/>
                </a:solidFill>
              </a:rPr>
              <a:t> 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2400">
                <a:solidFill>
                  <a:srgbClr val="7F7F7F"/>
                </a:solidFill>
              </a:rPr>
            </a:br>
            <a:r>
              <a:rPr lang="ko-KR" sz="1600">
                <a:solidFill>
                  <a:srgbClr val="3F3F3F"/>
                </a:solidFill>
              </a:rPr>
              <a:t>2011.01 ~ 2011.10 : LG전자 R&amp;D연구소 </a:t>
            </a:r>
            <a:r>
              <a:rPr lang="ko-KR" sz="1100">
                <a:solidFill>
                  <a:srgbClr val="3F3F3F"/>
                </a:solidFill>
              </a:rPr>
              <a:t>( </a:t>
            </a:r>
            <a:r>
              <a:rPr lang="ko-KR" sz="1100">
                <a:solidFill>
                  <a:srgbClr val="3F3F3F"/>
                </a:solidFill>
              </a:rPr>
              <a:t>웹 개발 </a:t>
            </a:r>
            <a:r>
              <a:rPr lang="ko-KR" sz="1100">
                <a:solidFill>
                  <a:srgbClr val="3F3F3F"/>
                </a:solidFill>
              </a:rPr>
              <a:t>)</a:t>
            </a:r>
            <a:br>
              <a:rPr lang="ko-KR" sz="1100">
                <a:solidFill>
                  <a:srgbClr val="3F3F3F"/>
                </a:solidFill>
              </a:rPr>
            </a:br>
            <a:r>
              <a:rPr lang="ko-KR" sz="1600">
                <a:solidFill>
                  <a:srgbClr val="3F3F3F"/>
                </a:solidFill>
              </a:rPr>
              <a:t>2011.11 ~ 2015.05 : WISEnut</a:t>
            </a:r>
            <a:r>
              <a:rPr lang="ko-KR" sz="1100">
                <a:solidFill>
                  <a:srgbClr val="3F3F3F"/>
                </a:solidFill>
              </a:rPr>
              <a:t>( Search-Tech 팀에</a:t>
            </a:r>
            <a:r>
              <a:rPr lang="ko-KR" sz="1100">
                <a:solidFill>
                  <a:srgbClr val="3F3F3F"/>
                </a:solidFill>
              </a:rPr>
              <a:t>서 크롤링 전담</a:t>
            </a:r>
            <a:r>
              <a:rPr lang="ko-KR" sz="1100">
                <a:solidFill>
                  <a:srgbClr val="3F3F3F"/>
                </a:solidFill>
              </a:rPr>
              <a:t> ) </a:t>
            </a:r>
            <a:br>
              <a:rPr lang="ko-KR" sz="1100">
                <a:solidFill>
                  <a:srgbClr val="3F3F3F"/>
                </a:solidFill>
              </a:rPr>
            </a:br>
            <a:r>
              <a:rPr lang="ko-KR" sz="1600">
                <a:solidFill>
                  <a:srgbClr val="3F3F3F"/>
                </a:solidFill>
              </a:rPr>
              <a:t>2015.05 ~ 2016.07 : 에듀윌 </a:t>
            </a:r>
            <a:r>
              <a:rPr lang="ko-KR" sz="1100">
                <a:solidFill>
                  <a:srgbClr val="3F3F3F"/>
                </a:solidFill>
              </a:rPr>
              <a:t>( 웹 개발 )</a:t>
            </a:r>
            <a:br>
              <a:rPr lang="ko-KR" sz="1100">
                <a:solidFill>
                  <a:srgbClr val="3F3F3F"/>
                </a:solidFill>
              </a:rPr>
            </a:br>
            <a:r>
              <a:rPr lang="ko-KR" sz="1600">
                <a:solidFill>
                  <a:srgbClr val="3F3F3F"/>
                </a:solidFill>
              </a:rPr>
              <a:t>2016.07 ~ 2018.01 : 중앙일보 </a:t>
            </a:r>
            <a:r>
              <a:rPr lang="ko-KR" sz="1100">
                <a:solidFill>
                  <a:srgbClr val="3F3F3F"/>
                </a:solidFill>
              </a:rPr>
              <a:t>( </a:t>
            </a:r>
            <a:r>
              <a:rPr lang="ko-KR" sz="1100">
                <a:solidFill>
                  <a:srgbClr val="3F3F3F"/>
                </a:solidFill>
              </a:rPr>
              <a:t>웹 개발</a:t>
            </a:r>
            <a:r>
              <a:rPr lang="ko-KR" sz="1100">
                <a:solidFill>
                  <a:srgbClr val="3F3F3F"/>
                </a:solidFill>
              </a:rPr>
              <a:t> )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</a:rPr>
              <a:t>2018.02 ~ ING : 브레인커머스 </a:t>
            </a:r>
            <a:r>
              <a:rPr lang="ko-KR" sz="1100">
                <a:solidFill>
                  <a:srgbClr val="3F3F3F"/>
                </a:solidFill>
              </a:rPr>
              <a:t>( 웹 개발 )</a:t>
            </a:r>
            <a:br>
              <a:rPr lang="ko-KR" sz="1100">
                <a:solidFill>
                  <a:srgbClr val="3F3F3F"/>
                </a:solidFill>
              </a:rPr>
            </a:br>
            <a:br>
              <a:rPr lang="ko-KR" sz="1600">
                <a:solidFill>
                  <a:srgbClr val="3F3F3F"/>
                </a:solidFill>
              </a:rPr>
            </a:br>
            <a:r>
              <a:rPr lang="ko-KR" sz="1600">
                <a:solidFill>
                  <a:srgbClr val="3F3F3F"/>
                </a:solidFill>
              </a:rPr>
              <a:t>- Crawling Technical Specialist</a:t>
            </a:r>
            <a:br>
              <a:rPr lang="ko-KR" sz="1600">
                <a:solidFill>
                  <a:srgbClr val="3F3F3F"/>
                </a:solidFill>
              </a:rPr>
            </a:br>
            <a:r>
              <a:rPr lang="ko-KR" sz="1600">
                <a:solidFill>
                  <a:srgbClr val="3F3F3F"/>
                </a:solidFill>
              </a:rPr>
              <a:t>- Web Developer</a:t>
            </a:r>
            <a:br>
              <a:rPr lang="ko-KR" sz="1600">
                <a:solidFill>
                  <a:srgbClr val="3F3F3F"/>
                </a:solidFill>
              </a:rPr>
            </a:br>
            <a:r>
              <a:rPr lang="ko-KR" sz="1600">
                <a:solidFill>
                  <a:srgbClr val="3F3F3F"/>
                </a:solidFill>
              </a:rPr>
              <a:t>- Polyglot Programmer</a:t>
            </a:r>
            <a:br>
              <a:rPr lang="ko-KR" sz="1600">
                <a:solidFill>
                  <a:srgbClr val="3F3F3F"/>
                </a:solidFill>
              </a:rPr>
            </a:br>
            <a:r>
              <a:rPr lang="ko-KR" sz="1600">
                <a:solidFill>
                  <a:srgbClr val="3F3F3F"/>
                </a:solidFill>
              </a:rPr>
              <a:t>- .NET</a:t>
            </a:r>
            <a:r>
              <a:rPr lang="ko-KR" sz="1600">
                <a:solidFill>
                  <a:srgbClr val="3F3F3F"/>
                </a:solidFill>
              </a:rPr>
              <a:t>을 사랑하지만, 현재는 루비 개발자.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575" y="3051175"/>
            <a:ext cx="3678175" cy="50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namespace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namespace 영역 안에 Class를 만든다.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45" y="1823317"/>
            <a:ext cx="7560839" cy="466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858401" y="2183356"/>
            <a:ext cx="21243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namespace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namespace 영역 안에 Interface를 만든다.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45" y="1823317"/>
            <a:ext cx="7560839" cy="466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/>
          <p:nvPr/>
        </p:nvSpPr>
        <p:spPr>
          <a:xfrm>
            <a:off x="1239400" y="4316950"/>
            <a:ext cx="29361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namespace</a:t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이 밖에도 enum, delegate, struct 를 만들 수 있다.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45" y="1823317"/>
            <a:ext cx="7560839" cy="466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858400" y="5536150"/>
            <a:ext cx="1216500" cy="722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namespace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FF0000"/>
                </a:solidFill>
              </a:rPr>
              <a:t>using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Dictionary&lt;Tkey, Tvalue&gt;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SqlConnection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SqlCommand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SqlDataReader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DataTable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------------------------------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Repeater Control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ListView Control</a:t>
            </a:r>
            <a:br>
              <a:rPr lang="ko-KR" sz="2400">
                <a:solidFill>
                  <a:srgbClr val="3F3F3F"/>
                </a:solidFill>
              </a:rPr>
            </a:b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using</a:t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Java의 import 기능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b="7612" l="0" r="16984" t="0"/>
          <a:stretch/>
        </p:blipFill>
        <p:spPr>
          <a:xfrm>
            <a:off x="354345" y="1772816"/>
            <a:ext cx="4562475" cy="186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using</a:t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사용자가 정의해 놓은 namespace를 참조 할 수 있다.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13666" l="0" r="31473" t="0"/>
          <a:stretch/>
        </p:blipFill>
        <p:spPr>
          <a:xfrm>
            <a:off x="354345" y="1772817"/>
            <a:ext cx="4562474" cy="115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using</a:t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자동 자원해제 기능 : IDisposable 기능 ( Auto Close )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b="11746" l="0" r="20961" t="0"/>
          <a:stretch/>
        </p:blipFill>
        <p:spPr>
          <a:xfrm>
            <a:off x="354345" y="1772817"/>
            <a:ext cx="7920208" cy="29757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/>
          <p:nvPr/>
        </p:nvSpPr>
        <p:spPr>
          <a:xfrm>
            <a:off x="354345" y="4352578"/>
            <a:ext cx="3672300" cy="396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354350" y="5128375"/>
            <a:ext cx="11906400" cy="29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[TIP]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자원해제</a:t>
            </a:r>
            <a:r>
              <a:rPr lang="ko-KR" sz="2000">
                <a:solidFill>
                  <a:srgbClr val="3F3F3F"/>
                </a:solidFill>
              </a:rPr>
              <a:t>의 경우 해당 클래스가 IDisposal Interface를 구현하는 경우에만 사용 가능함.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IDisposable 기능 뿐만 아니라,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try-catch-finally를 해줌으로써 커넥션 해제, 자원 해제 등등이 오류로 인해 이루어지지 않기 때문에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메모리 누수가 발생하지 않도록 처리를 해줌</a:t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</a:t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namespace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using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FF0000"/>
                </a:solidFill>
              </a:rPr>
              <a:t>Dictionary&lt;Tkey, Tvalue&gt;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SqlConnection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SqlCommand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SqlDataReader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DataTable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------------------------------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Repeater Control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ListView Control</a:t>
            </a:r>
            <a:br>
              <a:rPr lang="ko-KR" sz="2400">
                <a:solidFill>
                  <a:srgbClr val="3F3F3F"/>
                </a:solidFill>
              </a:rPr>
            </a:b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Dictionary&lt;Tkey, Tvalue&gt;</a:t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Java의 HashMap과 비슷한 기능 ( key-value Collection )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 rotWithShape="1">
          <a:blip r:embed="rId3">
            <a:alphaModFix/>
          </a:blip>
          <a:srcRect b="6907" l="0" r="21079" t="0"/>
          <a:stretch/>
        </p:blipFill>
        <p:spPr>
          <a:xfrm>
            <a:off x="354345" y="1772816"/>
            <a:ext cx="7156277" cy="47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354345" y="1844824"/>
            <a:ext cx="24483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</a:t>
            </a:r>
            <a:endParaRPr/>
          </a:p>
        </p:txBody>
      </p:sp>
      <p:sp>
        <p:nvSpPr>
          <p:cNvPr id="310" name="Google Shape;310;p41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namespace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using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Dictionary&lt;Tkey, Tvalue&gt;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FF0000"/>
                </a:solidFill>
              </a:rPr>
              <a:t>SqlConnection</a:t>
            </a:r>
            <a:br>
              <a:rPr lang="ko-KR" sz="2400">
                <a:solidFill>
                  <a:srgbClr val="FF0000"/>
                </a:solidFill>
              </a:rPr>
            </a:br>
            <a:r>
              <a:rPr lang="ko-KR" sz="2400">
                <a:solidFill>
                  <a:srgbClr val="FF0000"/>
                </a:solidFill>
              </a:rPr>
              <a:t>SqlCommand</a:t>
            </a:r>
            <a:br>
              <a:rPr lang="ko-KR" sz="2400">
                <a:solidFill>
                  <a:srgbClr val="FF0000"/>
                </a:solidFill>
              </a:rPr>
            </a:br>
            <a:r>
              <a:rPr lang="ko-KR" sz="2400"/>
              <a:t>SqlDataReader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DataTable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------------------------------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Repeater Control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ListView Control</a:t>
            </a:r>
            <a:br>
              <a:rPr lang="ko-KR" sz="2400">
                <a:solidFill>
                  <a:srgbClr val="3F3F3F"/>
                </a:solidFill>
              </a:rPr>
            </a:br>
            <a:endParaRPr sz="2400">
              <a:solidFill>
                <a:srgbClr val="3F3F3F"/>
              </a:solidFill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354350" y="2387275"/>
            <a:ext cx="3135300" cy="842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2" name="Google Shape;312;p41"/>
          <p:cNvCxnSpPr>
            <a:stCxn id="311" idx="3"/>
            <a:endCxn id="313" idx="1"/>
          </p:cNvCxnSpPr>
          <p:nvPr/>
        </p:nvCxnSpPr>
        <p:spPr>
          <a:xfrm>
            <a:off x="3489650" y="2808475"/>
            <a:ext cx="17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3" name="Google Shape;313;p41"/>
          <p:cNvSpPr txBox="1"/>
          <p:nvPr/>
        </p:nvSpPr>
        <p:spPr>
          <a:xfrm>
            <a:off x="5217362" y="2633575"/>
            <a:ext cx="2997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 Connection</a:t>
            </a:r>
            <a:endParaRPr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Agenda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54274" y="1071553"/>
            <a:ext cx="11975100" cy="7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1"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</a:t>
            </a:r>
            <a:endParaRPr sz="2400"/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1"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이것만 알면 나도 .NET 개발자</a:t>
            </a:r>
            <a:endParaRPr b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1"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고급 개발자가 되기 위한 LINQ</a:t>
            </a:r>
            <a:endParaRPr sz="2400"/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1"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C# 시장의 미래 예측</a:t>
            </a:r>
            <a:endParaRPr sz="2400"/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1" lang="ko-KR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DBConnection</a:t>
            </a:r>
            <a:endParaRPr/>
          </a:p>
        </p:txBody>
      </p:sp>
      <p:sp>
        <p:nvSpPr>
          <p:cNvPr id="320" name="Google Shape;320;p42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Database Connection String 설정후에,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 rotWithShape="1">
          <a:blip r:embed="rId3">
            <a:alphaModFix/>
          </a:blip>
          <a:srcRect b="754" l="0" r="10289" t="0"/>
          <a:stretch/>
        </p:blipFill>
        <p:spPr>
          <a:xfrm>
            <a:off x="354346" y="1772816"/>
            <a:ext cx="6840759" cy="467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SqlConnection ( DBConnection )</a:t>
            </a:r>
            <a:endParaRPr/>
          </a:p>
        </p:txBody>
      </p:sp>
      <p:sp>
        <p:nvSpPr>
          <p:cNvPr id="328" name="Google Shape;328;p43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SqlConnection 객체를 이용하여 Database에 접근한다.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 rotWithShape="1">
          <a:blip r:embed="rId3">
            <a:alphaModFix/>
          </a:blip>
          <a:srcRect b="0" l="0" r="7037" t="0"/>
          <a:stretch/>
        </p:blipFill>
        <p:spPr>
          <a:xfrm>
            <a:off x="354346" y="1772817"/>
            <a:ext cx="6840759" cy="83518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/>
          <p:nvPr/>
        </p:nvSpPr>
        <p:spPr>
          <a:xfrm>
            <a:off x="2802617" y="1772816"/>
            <a:ext cx="41046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SqlCommand ( DBConnection )</a:t>
            </a:r>
            <a:endParaRPr/>
          </a:p>
        </p:txBody>
      </p:sp>
      <p:sp>
        <p:nvSpPr>
          <p:cNvPr id="337" name="Google Shape;337;p44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SqlCommand를 이용하여 Query Set 한다.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 b="0" l="0" r="3063" t="0"/>
          <a:stretch/>
        </p:blipFill>
        <p:spPr>
          <a:xfrm>
            <a:off x="354345" y="1772816"/>
            <a:ext cx="6840760" cy="141677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4"/>
          <p:cNvSpPr/>
          <p:nvPr/>
        </p:nvSpPr>
        <p:spPr>
          <a:xfrm>
            <a:off x="2946633" y="2708920"/>
            <a:ext cx="36723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</a:t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namespace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using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Dictionary&lt;Tkey, Tvalue&gt;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SqlConnection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SqlCommand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FF0000"/>
                </a:solidFill>
              </a:rPr>
              <a:t>SqlDataReader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0000"/>
                </a:solidFill>
              </a:rPr>
              <a:t>DataTable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------------------------------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Repeater Control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ListView Control</a:t>
            </a:r>
            <a:br>
              <a:rPr lang="ko-KR" sz="2400">
                <a:solidFill>
                  <a:srgbClr val="3F3F3F"/>
                </a:solidFill>
              </a:rPr>
            </a:br>
            <a:endParaRPr sz="2400">
              <a:solidFill>
                <a:srgbClr val="3F3F3F"/>
              </a:solidFill>
            </a:endParaRPr>
          </a:p>
        </p:txBody>
      </p:sp>
      <p:sp>
        <p:nvSpPr>
          <p:cNvPr id="347" name="Google Shape;347;p45"/>
          <p:cNvSpPr/>
          <p:nvPr/>
        </p:nvSpPr>
        <p:spPr>
          <a:xfrm>
            <a:off x="354350" y="3149275"/>
            <a:ext cx="3135300" cy="842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8" name="Google Shape;348;p45"/>
          <p:cNvCxnSpPr>
            <a:stCxn id="347" idx="3"/>
            <a:endCxn id="349" idx="1"/>
          </p:cNvCxnSpPr>
          <p:nvPr/>
        </p:nvCxnSpPr>
        <p:spPr>
          <a:xfrm>
            <a:off x="3489650" y="3570475"/>
            <a:ext cx="17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49" name="Google Shape;349;p45"/>
          <p:cNvSpPr txBox="1"/>
          <p:nvPr/>
        </p:nvSpPr>
        <p:spPr>
          <a:xfrm>
            <a:off x="5217362" y="3395575"/>
            <a:ext cx="2997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SqlDataReader ( Data processing )</a:t>
            </a:r>
            <a:endParaRPr/>
          </a:p>
        </p:txBody>
      </p:sp>
      <p:sp>
        <p:nvSpPr>
          <p:cNvPr id="356" name="Google Shape;356;p46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SqlCommand의 ExcuteReader()는 Select 기능 ( 하나의 Row를 스캔한다 )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57" name="Google Shape;357;p46"/>
          <p:cNvPicPr preferRelativeResize="0"/>
          <p:nvPr/>
        </p:nvPicPr>
        <p:blipFill rotWithShape="1">
          <a:blip r:embed="rId3">
            <a:alphaModFix/>
          </a:blip>
          <a:srcRect b="0" l="0" r="4997" t="0"/>
          <a:stretch/>
        </p:blipFill>
        <p:spPr>
          <a:xfrm>
            <a:off x="354345" y="1772816"/>
            <a:ext cx="6840760" cy="27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/>
          <p:nvPr/>
        </p:nvSpPr>
        <p:spPr>
          <a:xfrm>
            <a:off x="1938521" y="3153370"/>
            <a:ext cx="41766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354350" y="5128403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[TIP] Insert, Update, Delete의 경우 ExecuteNonQuery()를 사용한다.</a:t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DataTable ( Data processing )</a:t>
            </a:r>
            <a:endParaRPr/>
          </a:p>
        </p:txBody>
      </p:sp>
      <p:sp>
        <p:nvSpPr>
          <p:cNvPr id="366" name="Google Shape;366;p47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Table 형태의 데이터 처리 ( 마치 Database Table과 비슷한 구조 )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367" name="Google Shape;367;p47"/>
          <p:cNvPicPr preferRelativeResize="0"/>
          <p:nvPr/>
        </p:nvPicPr>
        <p:blipFill rotWithShape="1">
          <a:blip r:embed="rId3">
            <a:alphaModFix/>
          </a:blip>
          <a:srcRect b="1400" l="0" r="8650" t="0"/>
          <a:stretch/>
        </p:blipFill>
        <p:spPr>
          <a:xfrm>
            <a:off x="354345" y="1772816"/>
            <a:ext cx="6840760" cy="4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/>
          <p:nvPr/>
        </p:nvSpPr>
        <p:spPr>
          <a:xfrm>
            <a:off x="354351" y="1760275"/>
            <a:ext cx="4995900" cy="434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47"/>
          <p:cNvSpPr/>
          <p:nvPr/>
        </p:nvSpPr>
        <p:spPr>
          <a:xfrm>
            <a:off x="354350" y="2300450"/>
            <a:ext cx="4995900" cy="750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47"/>
          <p:cNvSpPr/>
          <p:nvPr/>
        </p:nvSpPr>
        <p:spPr>
          <a:xfrm>
            <a:off x="354350" y="3149275"/>
            <a:ext cx="4995900" cy="1720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1" name="Google Shape;371;p47"/>
          <p:cNvCxnSpPr>
            <a:stCxn id="368" idx="3"/>
            <a:endCxn id="372" idx="1"/>
          </p:cNvCxnSpPr>
          <p:nvPr/>
        </p:nvCxnSpPr>
        <p:spPr>
          <a:xfrm>
            <a:off x="5350251" y="1977625"/>
            <a:ext cx="29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2" name="Google Shape;372;p47"/>
          <p:cNvSpPr txBox="1"/>
          <p:nvPr/>
        </p:nvSpPr>
        <p:spPr>
          <a:xfrm>
            <a:off x="8265362" y="1802725"/>
            <a:ext cx="2997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47"/>
          <p:cNvCxnSpPr>
            <a:stCxn id="370" idx="3"/>
            <a:endCxn id="374" idx="1"/>
          </p:cNvCxnSpPr>
          <p:nvPr/>
        </p:nvCxnSpPr>
        <p:spPr>
          <a:xfrm>
            <a:off x="5350250" y="4009675"/>
            <a:ext cx="29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4" name="Google Shape;374;p47"/>
          <p:cNvSpPr txBox="1"/>
          <p:nvPr/>
        </p:nvSpPr>
        <p:spPr>
          <a:xfrm>
            <a:off x="8265362" y="3834775"/>
            <a:ext cx="2997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Insert Row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47"/>
          <p:cNvCxnSpPr>
            <a:stCxn id="369" idx="3"/>
            <a:endCxn id="376" idx="1"/>
          </p:cNvCxnSpPr>
          <p:nvPr/>
        </p:nvCxnSpPr>
        <p:spPr>
          <a:xfrm>
            <a:off x="5350250" y="2675750"/>
            <a:ext cx="29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6" name="Google Shape;376;p47"/>
          <p:cNvSpPr txBox="1"/>
          <p:nvPr/>
        </p:nvSpPr>
        <p:spPr>
          <a:xfrm>
            <a:off x="8265362" y="2500850"/>
            <a:ext cx="2997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Add Columns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DataTable vs DataReader</a:t>
            </a:r>
            <a:br>
              <a:rPr lang="ko-KR" sz="2000">
                <a:solidFill>
                  <a:srgbClr val="3F3F3F"/>
                </a:solidFill>
              </a:rPr>
            </a:br>
            <a:br>
              <a:rPr lang="ko-KR" sz="20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둘 </a:t>
            </a:r>
            <a:r>
              <a:rPr lang="ko-KR" sz="1800">
                <a:solidFill>
                  <a:srgbClr val="3F3F3F"/>
                </a:solidFill>
              </a:rPr>
              <a:t>다 데이터를 다루는 객체이지만,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DataTable은,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스키마 정보까지 보유하고 있어서 메모리를 상대적으로 더 차지하고 더 무겁습니다.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대신 데이터 테이블끼리 조인 등등의 쿼리 작업이 가능하고,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오랜 작업을 해야하는 경우( 커넥션을 물고 있을 경우 )의 서비스에 영향이 있을 만한 작업시 적합합니다.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DataReader는 스키마 정보가 없으므로, 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항상 커넥션이 유지되고 있는 상태에서만 데이터 접근이 가능합니다.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대신 가볍고 빠르고, 단시간 내에 처리하고 끝내는 용도로 적합합니다.</a:t>
            </a:r>
            <a:endParaRPr sz="1800">
              <a:solidFill>
                <a:srgbClr val="3F3F3F"/>
              </a:solidFill>
            </a:endParaRPr>
          </a:p>
        </p:txBody>
      </p:sp>
      <p:sp>
        <p:nvSpPr>
          <p:cNvPr id="383" name="Google Shape;383;p48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Data processing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DBConnection + Data Processing</a:t>
            </a:r>
            <a:endParaRPr/>
          </a:p>
        </p:txBody>
      </p:sp>
      <p:sp>
        <p:nvSpPr>
          <p:cNvPr id="390" name="Google Shape;390;p49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전체 응용 예제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91" name="Google Shape;391;p49"/>
          <p:cNvPicPr preferRelativeResize="0"/>
          <p:nvPr/>
        </p:nvPicPr>
        <p:blipFill rotWithShape="1">
          <a:blip r:embed="rId3">
            <a:alphaModFix/>
          </a:blip>
          <a:srcRect b="0" l="0" r="5997" t="0"/>
          <a:stretch/>
        </p:blipFill>
        <p:spPr>
          <a:xfrm>
            <a:off x="354345" y="1772816"/>
            <a:ext cx="6840761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DataTable + DBConnection</a:t>
            </a:r>
            <a:endParaRPr/>
          </a:p>
        </p:txBody>
      </p:sp>
      <p:sp>
        <p:nvSpPr>
          <p:cNvPr id="398" name="Google Shape;398;p50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전체 응용 예제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99" name="Google Shape;399;p50"/>
          <p:cNvPicPr preferRelativeResize="0"/>
          <p:nvPr/>
        </p:nvPicPr>
        <p:blipFill rotWithShape="1">
          <a:blip r:embed="rId3">
            <a:alphaModFix/>
          </a:blip>
          <a:srcRect b="0" l="0" r="7885" t="0"/>
          <a:stretch/>
        </p:blipFill>
        <p:spPr>
          <a:xfrm>
            <a:off x="354345" y="1772829"/>
            <a:ext cx="6840760" cy="478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</a:t>
            </a:r>
            <a:endParaRPr/>
          </a:p>
        </p:txBody>
      </p:sp>
      <p:sp>
        <p:nvSpPr>
          <p:cNvPr id="406" name="Google Shape;406;p51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namespace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using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Dictionary&lt;Tkey, Tvalue&gt;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DataTable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SqlConnection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SqlCommand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SqlDataReader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------------------------------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FF0000"/>
                </a:solidFill>
              </a:rPr>
              <a:t>Repeater Control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ListView Control</a:t>
            </a:r>
            <a:br>
              <a:rPr lang="ko-KR" sz="2400">
                <a:solidFill>
                  <a:srgbClr val="3F3F3F"/>
                </a:solidFill>
              </a:rPr>
            </a:b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54277" y="1071550"/>
            <a:ext cx="11841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JAVA도 빡샌데 왜 C#을 알아야 하는데?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Repeater</a:t>
            </a:r>
            <a:endParaRPr/>
          </a:p>
        </p:txBody>
      </p:sp>
      <p:sp>
        <p:nvSpPr>
          <p:cNvPr id="413" name="Google Shape;413;p52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웹 개발할 때, Data Binding을 편하게 하는 .NET Control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414" name="Google Shape;414;p52"/>
          <p:cNvPicPr preferRelativeResize="0"/>
          <p:nvPr/>
        </p:nvPicPr>
        <p:blipFill rotWithShape="1">
          <a:blip r:embed="rId3">
            <a:alphaModFix/>
          </a:blip>
          <a:srcRect b="58315" l="0" r="11024" t="0"/>
          <a:stretch/>
        </p:blipFill>
        <p:spPr>
          <a:xfrm>
            <a:off x="354350" y="1772820"/>
            <a:ext cx="6847776" cy="15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Repeater</a:t>
            </a:r>
            <a:endParaRPr/>
          </a:p>
        </p:txBody>
      </p:sp>
      <p:sp>
        <p:nvSpPr>
          <p:cNvPr id="421" name="Google Shape;421;p53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3F3F3F"/>
                </a:solidFill>
              </a:rPr>
              <a:t>Repeater Frontend Code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422" name="Google Shape;422;p53"/>
          <p:cNvPicPr preferRelativeResize="0"/>
          <p:nvPr/>
        </p:nvPicPr>
        <p:blipFill rotWithShape="1">
          <a:blip r:embed="rId3">
            <a:alphaModFix/>
          </a:blip>
          <a:srcRect b="0" l="0" r="8742" t="0"/>
          <a:stretch/>
        </p:blipFill>
        <p:spPr>
          <a:xfrm>
            <a:off x="354346" y="1772816"/>
            <a:ext cx="6840759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3"/>
          <p:cNvSpPr/>
          <p:nvPr/>
        </p:nvSpPr>
        <p:spPr>
          <a:xfrm>
            <a:off x="2010529" y="4293095"/>
            <a:ext cx="3096300" cy="100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Repeater</a:t>
            </a:r>
            <a:endParaRPr/>
          </a:p>
        </p:txBody>
      </p:sp>
      <p:sp>
        <p:nvSpPr>
          <p:cNvPr id="430" name="Google Shape;430;p54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Repeater Backend Code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431" name="Google Shape;431;p54"/>
          <p:cNvPicPr preferRelativeResize="0"/>
          <p:nvPr/>
        </p:nvPicPr>
        <p:blipFill rotWithShape="1">
          <a:blip r:embed="rId3">
            <a:alphaModFix/>
          </a:blip>
          <a:srcRect b="0" l="0" r="7766" t="0"/>
          <a:stretch/>
        </p:blipFill>
        <p:spPr>
          <a:xfrm>
            <a:off x="354346" y="1772816"/>
            <a:ext cx="6840758" cy="365454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4"/>
          <p:cNvSpPr/>
          <p:nvPr/>
        </p:nvSpPr>
        <p:spPr>
          <a:xfrm>
            <a:off x="1100325" y="2619975"/>
            <a:ext cx="6041700" cy="685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3" name="Google Shape;433;p54"/>
          <p:cNvCxnSpPr>
            <a:stCxn id="432" idx="3"/>
            <a:endCxn id="434" idx="1"/>
          </p:cNvCxnSpPr>
          <p:nvPr/>
        </p:nvCxnSpPr>
        <p:spPr>
          <a:xfrm>
            <a:off x="7142025" y="2962875"/>
            <a:ext cx="7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34" name="Google Shape;434;p54"/>
          <p:cNvSpPr txBox="1"/>
          <p:nvPr/>
        </p:nvSpPr>
        <p:spPr>
          <a:xfrm>
            <a:off x="7895100" y="2221875"/>
            <a:ext cx="4339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SqlConnection, SqlCommand등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DBConnection에 필요한 기능을 클래스로 묶었다는 가정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</a:t>
            </a:r>
            <a:endParaRPr/>
          </a:p>
        </p:txBody>
      </p:sp>
      <p:sp>
        <p:nvSpPr>
          <p:cNvPr id="441" name="Google Shape;441;p55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namespace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using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Dictionary&lt;Tkey, Tvalue&gt;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DataTable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SqlConnection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SqlCommand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SqlDataReader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------------------------------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Repeater Control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FF0000"/>
                </a:solidFill>
              </a:rPr>
              <a:t>ListView Control</a:t>
            </a:r>
            <a:br>
              <a:rPr lang="ko-KR" sz="2400">
                <a:solidFill>
                  <a:srgbClr val="3F3F3F"/>
                </a:solidFill>
              </a:rPr>
            </a:b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Listview</a:t>
            </a:r>
            <a:endParaRPr/>
          </a:p>
        </p:txBody>
      </p:sp>
      <p:sp>
        <p:nvSpPr>
          <p:cNvPr id="448" name="Google Shape;448;p56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3F3F3F"/>
                </a:solidFill>
              </a:rPr>
              <a:t>웹 개발할 때, Data Binding을 편하게 하는 .NET Control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 b="22038" l="0" r="11024" t="46359"/>
          <a:stretch/>
        </p:blipFill>
        <p:spPr>
          <a:xfrm>
            <a:off x="354350" y="1772825"/>
            <a:ext cx="6847776" cy="12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ListView</a:t>
            </a:r>
            <a:endParaRPr/>
          </a:p>
        </p:txBody>
      </p:sp>
      <p:sp>
        <p:nvSpPr>
          <p:cNvPr id="456" name="Google Shape;456;p57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ListView Frontend Code ( Insert/Edit/EmptyData Template 기능도 지원 )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457" name="Google Shape;457;p57"/>
          <p:cNvPicPr preferRelativeResize="0"/>
          <p:nvPr/>
        </p:nvPicPr>
        <p:blipFill rotWithShape="1">
          <a:blip r:embed="rId3">
            <a:alphaModFix/>
          </a:blip>
          <a:srcRect b="0" l="0" r="15175" t="0"/>
          <a:stretch/>
        </p:blipFill>
        <p:spPr>
          <a:xfrm>
            <a:off x="354345" y="1744629"/>
            <a:ext cx="6840761" cy="484512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7"/>
          <p:cNvSpPr/>
          <p:nvPr/>
        </p:nvSpPr>
        <p:spPr>
          <a:xfrm>
            <a:off x="1290449" y="4408925"/>
            <a:ext cx="3024300" cy="79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57"/>
          <p:cNvSpPr/>
          <p:nvPr/>
        </p:nvSpPr>
        <p:spPr>
          <a:xfrm>
            <a:off x="1290449" y="3472820"/>
            <a:ext cx="39603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 - ListView</a:t>
            </a:r>
            <a:endParaRPr/>
          </a:p>
        </p:txBody>
      </p:sp>
      <p:sp>
        <p:nvSpPr>
          <p:cNvPr id="466" name="Google Shape;466;p58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ListView Backend Code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467" name="Google Shape;467;p58"/>
          <p:cNvPicPr preferRelativeResize="0"/>
          <p:nvPr/>
        </p:nvPicPr>
        <p:blipFill rotWithShape="1">
          <a:blip r:embed="rId3">
            <a:alphaModFix/>
          </a:blip>
          <a:srcRect b="0" l="0" r="1912" t="0"/>
          <a:stretch/>
        </p:blipFill>
        <p:spPr>
          <a:xfrm>
            <a:off x="354345" y="1744616"/>
            <a:ext cx="6840761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이것만 알면 나도 .NET 개발자</a:t>
            </a:r>
            <a:endParaRPr/>
          </a:p>
        </p:txBody>
      </p:sp>
      <p:sp>
        <p:nvSpPr>
          <p:cNvPr id="474" name="Google Shape;474;p59"/>
          <p:cNvSpPr txBox="1"/>
          <p:nvPr/>
        </p:nvSpPr>
        <p:spPr>
          <a:xfrm>
            <a:off x="354352" y="1071546"/>
            <a:ext cx="11992200" cy="6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namespace</a:t>
            </a:r>
            <a:br>
              <a:rPr lang="ko-KR" sz="2400"/>
            </a:br>
            <a:r>
              <a:rPr lang="ko-KR" sz="2400"/>
              <a:t>using</a:t>
            </a:r>
            <a:br>
              <a:rPr lang="ko-KR" sz="2400"/>
            </a:br>
            <a:r>
              <a:rPr lang="ko-KR" sz="2400"/>
              <a:t>Dictionary&lt;Tkey, Tvalue&gt;</a:t>
            </a:r>
            <a:br>
              <a:rPr lang="ko-KR" sz="2400"/>
            </a:br>
            <a:r>
              <a:rPr lang="ko-KR" sz="2400"/>
              <a:t>DataTable</a:t>
            </a:r>
            <a:br>
              <a:rPr lang="ko-KR" sz="2400"/>
            </a:br>
            <a:r>
              <a:rPr lang="ko-KR" sz="2400"/>
              <a:t>SqlConnection</a:t>
            </a:r>
            <a:br>
              <a:rPr lang="ko-KR" sz="2400"/>
            </a:br>
            <a:r>
              <a:rPr lang="ko-KR" sz="2400"/>
              <a:t>SqlCommand</a:t>
            </a:r>
            <a:br>
              <a:rPr lang="ko-KR" sz="2400"/>
            </a:br>
            <a:r>
              <a:rPr lang="ko-KR" sz="2400"/>
              <a:t>SqlDataReader</a:t>
            </a:r>
            <a:br>
              <a:rPr lang="ko-KR" sz="2400"/>
            </a:br>
            <a:r>
              <a:rPr lang="ko-KR" sz="2400"/>
              <a:t>------------------------------</a:t>
            </a:r>
            <a:br>
              <a:rPr lang="ko-KR" sz="2400"/>
            </a:br>
            <a:r>
              <a:rPr lang="ko-KR" sz="2400"/>
              <a:t>Repeater Control</a:t>
            </a:r>
            <a:br>
              <a:rPr lang="ko-KR" sz="2400"/>
            </a:br>
            <a:r>
              <a:rPr lang="ko-KR" sz="2400"/>
              <a:t>ListView Control</a:t>
            </a:r>
            <a:br>
              <a:rPr lang="ko-KR" sz="2400"/>
            </a:br>
            <a:endParaRPr sz="2400"/>
          </a:p>
        </p:txBody>
      </p:sp>
      <p:sp>
        <p:nvSpPr>
          <p:cNvPr id="475" name="Google Shape;475;p59"/>
          <p:cNvSpPr/>
          <p:nvPr/>
        </p:nvSpPr>
        <p:spPr>
          <a:xfrm>
            <a:off x="376050" y="1136575"/>
            <a:ext cx="3773700" cy="4173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59"/>
          <p:cNvSpPr txBox="1"/>
          <p:nvPr/>
        </p:nvSpPr>
        <p:spPr>
          <a:xfrm>
            <a:off x="5979343" y="3048475"/>
            <a:ext cx="4712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기본 개념 정복!! 다음 Stage로~</a:t>
            </a:r>
            <a:endParaRPr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59"/>
          <p:cNvCxnSpPr>
            <a:stCxn id="475" idx="3"/>
            <a:endCxn id="476" idx="1"/>
          </p:cNvCxnSpPr>
          <p:nvPr/>
        </p:nvCxnSpPr>
        <p:spPr>
          <a:xfrm>
            <a:off x="4149750" y="3223375"/>
            <a:ext cx="18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고</a:t>
            </a:r>
            <a:r>
              <a:rPr lang="ko-KR"/>
              <a:t>급 개발자가 되기 위한 LINQ</a:t>
            </a:r>
            <a:endParaRPr/>
          </a:p>
        </p:txBody>
      </p:sp>
      <p:sp>
        <p:nvSpPr>
          <p:cNvPr id="484" name="Google Shape;484;p60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LINQ란?</a:t>
            </a:r>
            <a:br>
              <a:rPr lang="ko-KR" sz="2000">
                <a:solidFill>
                  <a:srgbClr val="3F3F3F"/>
                </a:solidFill>
              </a:rPr>
            </a:br>
            <a:br>
              <a:rPr lang="ko-KR" sz="20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- </a:t>
            </a:r>
            <a:r>
              <a:rPr lang="ko-KR" sz="1800">
                <a:solidFill>
                  <a:srgbClr val="FF0000"/>
                </a:solidFill>
              </a:rPr>
              <a:t>L</a:t>
            </a:r>
            <a:r>
              <a:rPr lang="ko-KR" sz="1800">
                <a:solidFill>
                  <a:srgbClr val="3F3F3F"/>
                </a:solidFill>
              </a:rPr>
              <a:t>anguage </a:t>
            </a:r>
            <a:r>
              <a:rPr lang="ko-KR" sz="1800">
                <a:solidFill>
                  <a:srgbClr val="FF0000"/>
                </a:solidFill>
              </a:rPr>
              <a:t>In</a:t>
            </a:r>
            <a:r>
              <a:rPr lang="ko-KR" sz="1800">
                <a:solidFill>
                  <a:srgbClr val="3F3F3F"/>
                </a:solidFill>
              </a:rPr>
              <a:t>tegrate </a:t>
            </a:r>
            <a:r>
              <a:rPr lang="ko-KR" sz="1800">
                <a:solidFill>
                  <a:srgbClr val="FF0000"/>
                </a:solidFill>
              </a:rPr>
              <a:t>Q</a:t>
            </a:r>
            <a:r>
              <a:rPr lang="ko-KR" sz="1800">
                <a:solidFill>
                  <a:srgbClr val="3F3F3F"/>
                </a:solidFill>
              </a:rPr>
              <a:t>uery</a:t>
            </a:r>
            <a:br>
              <a:rPr lang="ko-KR" sz="1800">
                <a:solidFill>
                  <a:srgbClr val="3F3F3F"/>
                </a:solidFill>
              </a:rPr>
            </a:br>
            <a:br>
              <a:rPr lang="ko-KR" sz="18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- Extend Method</a:t>
            </a:r>
            <a:br>
              <a:rPr lang="ko-KR" sz="1800">
                <a:solidFill>
                  <a:srgbClr val="3F3F3F"/>
                </a:solidFill>
              </a:rPr>
            </a:br>
            <a:br>
              <a:rPr lang="ko-KR" sz="18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- Query Syntax</a:t>
            </a:r>
            <a:br>
              <a:rPr lang="ko-KR" sz="1800">
                <a:solidFill>
                  <a:srgbClr val="3F3F3F"/>
                </a:solidFill>
              </a:rPr>
            </a:br>
            <a:br>
              <a:rPr lang="ko-KR" sz="18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- Anonymous Type</a:t>
            </a:r>
            <a:br>
              <a:rPr lang="ko-KR" sz="1800">
                <a:solidFill>
                  <a:srgbClr val="3F3F3F"/>
                </a:solidFill>
              </a:rPr>
            </a:br>
            <a:br>
              <a:rPr lang="ko-KR" sz="18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- Lambda Expression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고급 개발자가 되기 위한 LINQ</a:t>
            </a:r>
            <a:endParaRPr/>
          </a:p>
        </p:txBody>
      </p:sp>
      <p:sp>
        <p:nvSpPr>
          <p:cNvPr id="491" name="Google Shape;491;p61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Lambda Expression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492" name="Google Shape;492;p61"/>
          <p:cNvPicPr preferRelativeResize="0"/>
          <p:nvPr/>
        </p:nvPicPr>
        <p:blipFill rotWithShape="1">
          <a:blip r:embed="rId3">
            <a:alphaModFix/>
          </a:blip>
          <a:srcRect b="11024" l="0" r="11111" t="0"/>
          <a:stretch/>
        </p:blipFill>
        <p:spPr>
          <a:xfrm>
            <a:off x="354321" y="1744628"/>
            <a:ext cx="8640958" cy="418834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1"/>
          <p:cNvSpPr/>
          <p:nvPr/>
        </p:nvSpPr>
        <p:spPr>
          <a:xfrm>
            <a:off x="3522672" y="4636830"/>
            <a:ext cx="51126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JAVA도 빡샌데 왜 C#을 알아야 하는데?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지금은 Polyglot 시대입니다. 여러가지 언어를 습득함으로써 얻는 것이 많습니다.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2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고급 개발자가 되기 위한 LINQ</a:t>
            </a:r>
            <a:endParaRPr/>
          </a:p>
        </p:txBody>
      </p:sp>
      <p:sp>
        <p:nvSpPr>
          <p:cNvPr id="500" name="Google Shape;500;p62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Lambda Expression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501" name="Google Shape;501;p62"/>
          <p:cNvPicPr preferRelativeResize="0"/>
          <p:nvPr/>
        </p:nvPicPr>
        <p:blipFill rotWithShape="1">
          <a:blip r:embed="rId3">
            <a:alphaModFix/>
          </a:blip>
          <a:srcRect b="22857" l="0" r="9901" t="0"/>
          <a:stretch/>
        </p:blipFill>
        <p:spPr>
          <a:xfrm>
            <a:off x="358061" y="1744622"/>
            <a:ext cx="8633493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2"/>
          <p:cNvSpPr/>
          <p:nvPr/>
        </p:nvSpPr>
        <p:spPr>
          <a:xfrm>
            <a:off x="2942883" y="2392695"/>
            <a:ext cx="2808300" cy="1224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고급 개발자가 되기 위한 LINQ</a:t>
            </a:r>
            <a:endParaRPr/>
          </a:p>
        </p:txBody>
      </p:sp>
      <p:sp>
        <p:nvSpPr>
          <p:cNvPr id="509" name="Google Shape;509;p63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LINQ TO SQL 클래스 설정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510" name="Google Shape;51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45" y="1744635"/>
            <a:ext cx="6408711" cy="3430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895" y="3636135"/>
            <a:ext cx="6237362" cy="360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고급 개발자가 되기 위한 LINQ</a:t>
            </a:r>
            <a:endParaRPr/>
          </a:p>
        </p:txBody>
      </p:sp>
      <p:sp>
        <p:nvSpPr>
          <p:cNvPr id="518" name="Google Shape;518;p64"/>
          <p:cNvSpPr txBox="1"/>
          <p:nvPr/>
        </p:nvSpPr>
        <p:spPr>
          <a:xfrm>
            <a:off x="354350" y="1107228"/>
            <a:ext cx="8640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LINQ TO SQL 을 이용한 Database 질의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519" name="Google Shape;519;p64"/>
          <p:cNvPicPr preferRelativeResize="0"/>
          <p:nvPr/>
        </p:nvPicPr>
        <p:blipFill rotWithShape="1">
          <a:blip r:embed="rId3">
            <a:alphaModFix/>
          </a:blip>
          <a:srcRect b="14221" l="0" r="7689" t="0"/>
          <a:stretch/>
        </p:blipFill>
        <p:spPr>
          <a:xfrm>
            <a:off x="358045" y="1594735"/>
            <a:ext cx="864096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4"/>
          <p:cNvSpPr/>
          <p:nvPr/>
        </p:nvSpPr>
        <p:spPr>
          <a:xfrm>
            <a:off x="1222141" y="1666743"/>
            <a:ext cx="77769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고급 개발자가 되기 위한 LINQ</a:t>
            </a:r>
            <a:endParaRPr/>
          </a:p>
        </p:txBody>
      </p:sp>
      <p:sp>
        <p:nvSpPr>
          <p:cNvPr id="527" name="Google Shape;527;p65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더 알고 싶다면 아래 URL에서…</a:t>
            </a:r>
            <a:br>
              <a:rPr lang="ko-KR" sz="2400">
                <a:solidFill>
                  <a:srgbClr val="3F3F3F"/>
                </a:solidFill>
              </a:rPr>
            </a:br>
            <a:br>
              <a:rPr lang="ko-KR" sz="2400">
                <a:solidFill>
                  <a:srgbClr val="3F3F3F"/>
                </a:solidFill>
              </a:rPr>
            </a:br>
            <a:br>
              <a:rPr lang="ko-KR" sz="24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C#과 Java의 Lambda Expression</a:t>
            </a:r>
            <a:br>
              <a:rPr lang="ko-KR" sz="18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C#의 LINQ / Java의 Stream API</a:t>
            </a:r>
            <a:br>
              <a:rPr lang="ko-KR" sz="18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C#의 PLINQ / Java의 Parallel Stream API</a:t>
            </a:r>
            <a:br>
              <a:rPr lang="ko-KR" sz="1800">
                <a:solidFill>
                  <a:srgbClr val="3F3F3F"/>
                </a:solidFill>
              </a:rPr>
            </a:br>
            <a:br>
              <a:rPr lang="ko-KR" sz="1800">
                <a:solidFill>
                  <a:srgbClr val="3F3F3F"/>
                </a:solidFill>
              </a:rPr>
            </a:br>
            <a:r>
              <a:rPr lang="ko-KR" sz="1800">
                <a:solidFill>
                  <a:srgbClr val="3F3F3F"/>
                </a:solidFill>
              </a:rPr>
              <a:t>를 정리한 Slide Share &amp; 동영상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〃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1800" u="sng">
                <a:solidFill>
                  <a:srgbClr val="0000FF"/>
                </a:solidFill>
                <a:hlinkClick r:id="rId3"/>
              </a:rPr>
              <a:t>http://www.slideshare.net/junseokjung1/hot-trend-lambda-expressions-compare-c-with-java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〃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〃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1800" u="sng">
                <a:solidFill>
                  <a:srgbClr val="0000FF"/>
                </a:solidFill>
                <a:hlinkClick r:id="rId4"/>
              </a:rPr>
              <a:t>https://www.youtube.com/watch?v=ETV91yH8sZ4&amp;feature=youtu.be</a:t>
            </a:r>
            <a:br>
              <a:rPr lang="ko-KR" sz="2400">
                <a:solidFill>
                  <a:srgbClr val="3F3F3F"/>
                </a:solidFill>
              </a:rPr>
            </a:br>
            <a:r>
              <a:rPr lang="ko-KR" sz="2400">
                <a:solidFill>
                  <a:srgbClr val="3F3F3F"/>
                </a:solidFill>
              </a:rPr>
              <a:t>〃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C# 시장</a:t>
            </a:r>
            <a:r>
              <a:rPr lang="ko-KR"/>
              <a:t>의 미래 예측</a:t>
            </a:r>
            <a:endParaRPr/>
          </a:p>
        </p:txBody>
      </p:sp>
      <p:sp>
        <p:nvSpPr>
          <p:cNvPr id="534" name="Google Shape;534;p66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제품 기술에 대해 전혀 모르는, Super Sales 출신 스티브 발머가 떠난지 꽤 되어가고 있습니다.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( M$라는 비난을 제대로 받았을 때의 장본인)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C# 시장의 미래 예측</a:t>
            </a:r>
            <a:endParaRPr/>
          </a:p>
        </p:txBody>
      </p:sp>
      <p:sp>
        <p:nvSpPr>
          <p:cNvPr id="541" name="Google Shape;541;p67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제품 기술에 대해 전혀 모르는, Super Sales 출신 스티브 발머가 떠난지 꽤 되어가고 있습니다.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( M$라는 비난을 제대로 받았을 때의 장본인)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Super Developer 출신 사티아 나델라의 새로운 MS의 움직임이 매우 기대 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Open Source의 증가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Linux Platform Runnable ( .NET CORE )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빠른 Version Up ( 기술시장의 선구자가 되어가는 중 )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8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C# 시장의 미래 예측</a:t>
            </a:r>
            <a:endParaRPr/>
          </a:p>
        </p:txBody>
      </p:sp>
      <p:sp>
        <p:nvSpPr>
          <p:cNvPr id="548" name="Google Shape;548;p68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제품 기술에 대해 전혀 모르는, Super Sales 출신 스티브 발머가 떠난지 꽤 되어가고 있습니다.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( M$라는 비난을 제대로 받았을 때의 장본인)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Super Developer 출신 사티아 나델라의 새로운 MS의 움직임이 매우 기대 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Open Source의 증가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Linux Platform Runnable ( .NET CORE )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빠른 Version Up ( 기술시장의 선구자가 되어가는 중 )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00">
                <a:solidFill>
                  <a:srgbClr val="3F3F3F"/>
                </a:solidFill>
              </a:rPr>
              <a:t>더이상</a:t>
            </a:r>
            <a:r>
              <a:rPr i="1" lang="ko-KR" sz="1800">
                <a:solidFill>
                  <a:srgbClr val="3F3F3F"/>
                </a:solidFill>
              </a:rPr>
              <a:t>의 돈S ( M$ )의 오명은 STOP!! 기술중심적인 MS가 더 어울립니다.</a:t>
            </a:r>
            <a:endParaRPr i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9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C# 시장의 미래 예측</a:t>
            </a:r>
            <a:endParaRPr/>
          </a:p>
        </p:txBody>
      </p:sp>
      <p:sp>
        <p:nvSpPr>
          <p:cNvPr id="555" name="Google Shape;555;p69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LINQ TO SQL</a:t>
            </a:r>
            <a:r>
              <a:rPr lang="ko-KR" sz="1800">
                <a:solidFill>
                  <a:srgbClr val="3F3F3F"/>
                </a:solidFill>
              </a:rPr>
              <a:t>은 가볍게 나온 DB Provider입니다.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만약 사용하고 있는 Database가 SQL SERVER( MS-SQL ) 라면,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rgbClr val="3F3F3F"/>
                </a:solidFill>
              </a:rPr>
              <a:t>LINQ TO SQL을 사용하는 것이 편리합니다.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0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C# 시장의 미래 예측</a:t>
            </a:r>
            <a:endParaRPr/>
          </a:p>
        </p:txBody>
      </p:sp>
      <p:sp>
        <p:nvSpPr>
          <p:cNvPr id="562" name="Google Shape;562;p70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rgbClr val="3F3F3F"/>
                </a:solidFill>
              </a:rPr>
              <a:t>LINQ TO SQL은 가볍게 나온 DB Provider입니다.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rgbClr val="3F3F3F"/>
                </a:solidFill>
              </a:rPr>
              <a:t>만약 사용하고 있는 Database가 SQL SERVER( MS-SQL ) 라면,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rgbClr val="3F3F3F"/>
                </a:solidFill>
              </a:rPr>
              <a:t>LINQ TO SQL을 사용하는 것이 편리합니다.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여러개의 Database를 지원하는 Enterprise한 이슈에 대해서는 Entity Framework를 사용해야 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Microsoft에</a:t>
            </a:r>
            <a:r>
              <a:rPr lang="ko-KR" sz="1800">
                <a:solidFill>
                  <a:srgbClr val="3F3F3F"/>
                </a:solidFill>
              </a:rPr>
              <a:t>서 직접 구현한 Entity Framework에는,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NHibernate, Dapper, Spring.NET, Mybatis.NET 등등 오픈소스도 존재합니다.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C# 시장의 미래 예측</a:t>
            </a:r>
            <a:endParaRPr/>
          </a:p>
        </p:txBody>
      </p:sp>
      <p:sp>
        <p:nvSpPr>
          <p:cNvPr id="569" name="Google Shape;569;p71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LINQ TO SQL은 가볍게 나온 DB Provider입니다.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만약 사용하고 있는 Database가 SQL SERVER( MS-SQL ) 라면,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LINQ TO SQL을 사용하는 것이 편리합니다.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여러개의 Database를 지원하는 Enterprise한 이슈에 대해서는 Entity Framework를 사용해야 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Microsoft에서 직접 구현한 Entity Framework에는,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NHibernate, Dapper, Spring.NET, Mybatis.NET 등등 오픈소스도 존재합니다.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LINQ TO SQL, Entity Framework는 모두 ORM(Object Relational Mapping) 기반의 프레임워크입니다.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JAVA개발자</a:t>
            </a:r>
            <a:r>
              <a:rPr lang="ko-KR" sz="1800">
                <a:solidFill>
                  <a:srgbClr val="3F3F3F"/>
                </a:solidFill>
              </a:rPr>
              <a:t>중 JPA를 사용해보신분이 있다면, 충분히 빠르게 적응할 수 있을 것입니다.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JAVA도 빡샌데 왜 C#을 알아야 하는데?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지금은 Polyglot 시대입니다. 여러가지 언어를 습득함으로써 얻는 것이 많습니다.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우리나라는 JAVA 공화국 아니야?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C# 시장의 미래 예측</a:t>
            </a:r>
            <a:endParaRPr/>
          </a:p>
        </p:txBody>
      </p:sp>
      <p:sp>
        <p:nvSpPr>
          <p:cNvPr id="576" name="Google Shape;576;p72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LINQ TO SQL은 가볍게 나온 DB Provider입니다.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만약 사용하고 있는 Database가 SQL SERVER( MS-SQL ) 라면,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LINQ TO SQL을 사용하는 것이 편리합니다.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여러개의 Database를 지원하는 Enterprise한 이슈에 대해서는 Entity Framework를 사용해야 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Microsoft에서 직접 구현한 Entity Framework에는,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NHibernate, Dapper, Spring.NET, Mybatis.NET 등등 오픈소스도 존재합니다.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LINQ TO SQL, Entity Framework는 모두 ORM(Object Relational Mapping) 기반의 프레임워크입니다.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JAVA개발자중 JPA를 사용해보신분이 있다면, 충분히 빠르게 적응할 수 있을 것입니다.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하지</a:t>
            </a:r>
            <a:r>
              <a:rPr lang="ko-KR" sz="1800">
                <a:solidFill>
                  <a:srgbClr val="3F3F3F"/>
                </a:solidFill>
              </a:rPr>
              <a:t>만 늘 그렇듯, 가장 큰 진입장벽은 초반 세팅이 가로막고 있습니다.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SpringBoot와 같이 EntityFramework의 경량형 버전이 나타난다면 조금 더 좋을 것 같습니다.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3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Q&amp;A</a:t>
            </a:r>
            <a:endParaRPr/>
          </a:p>
        </p:txBody>
      </p:sp>
      <p:sp>
        <p:nvSpPr>
          <p:cNvPr id="583" name="Google Shape;583;p73"/>
          <p:cNvSpPr txBox="1"/>
          <p:nvPr/>
        </p:nvSpPr>
        <p:spPr>
          <a:xfrm>
            <a:off x="354350" y="1107182"/>
            <a:ext cx="12223800" cy="6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3F3F3F"/>
                </a:solidFill>
              </a:rPr>
              <a:t>감사합니다. </a:t>
            </a:r>
            <a:endParaRPr sz="30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3F3F3F"/>
                </a:solidFill>
              </a:rPr>
              <a:t>( </a:t>
            </a:r>
            <a:r>
              <a:rPr lang="ko-KR" sz="3000" u="sng">
                <a:solidFill>
                  <a:schemeClr val="hlink"/>
                </a:solidFill>
                <a:hlinkClick r:id="rId3"/>
              </a:rPr>
              <a:t>korcosin@gmail.com</a:t>
            </a:r>
            <a:r>
              <a:rPr lang="ko-KR" sz="3000">
                <a:solidFill>
                  <a:srgbClr val="3F3F3F"/>
                </a:solidFill>
              </a:rPr>
              <a:t> )</a:t>
            </a:r>
            <a:endParaRPr sz="3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JAVA도 빡샌데 왜 C#을 알아야 하는데?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지금은 Polyglot 시대입니다. 여러가지 언어를 습득함으로써 얻는 것이 많습니다.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우리나라는 JAVA 공화국 아니야?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JAVA가 대세지만… 한가지 더 배우는 것이 좋지 않을까요?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JAVA도 빡샌데 왜 C#을 알아야 하는데?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지금은 Polyglot 시대입니다. 여러가</a:t>
            </a:r>
            <a:r>
              <a:rPr lang="ko-KR" sz="2400">
                <a:solidFill>
                  <a:srgbClr val="6AA84F"/>
                </a:solidFill>
              </a:rPr>
              <a:t>지 언어를 습득함으로써 얻는 것이 많습니다.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우리나라는 JAVA 공화국 아니야?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JAVA가 대세지만… 한가지 더 배우는 것이 좋지 않을까요?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3F3F3F"/>
                </a:solidFill>
              </a:rPr>
              <a:t>Q: 그럼 수많은 언어중에 왜 C#을 배우는게 좋아?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354350" y="1071550"/>
            <a:ext cx="11841300" cy="6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JAVA도 빡샌데 왜 C#을 알아야 하는데?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지금은 Polyglot 시대입니다. 여러가지 언어를 습득함으로써 얻는 것이 많습니다.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우리나라는 JAVA 공화국 아니야?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6AA84F"/>
                </a:solidFill>
              </a:rPr>
              <a:t>A: JAVA가 대세지만… 한가지 더 배우는 것이 좋지 않을까요?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</a:rPr>
              <a:t>Q: 그럼 수많은 언어중에 왜 C#을 배우는게 좋아?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A: JAVA 할 줄 아는 사람은 C# 일주일이면 적응 할 수 있어요! 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6AA84F"/>
                </a:solidFill>
              </a:rPr>
              <a:t>( 반대로 C# 할 줄 아는 사람은 JAVA 일주일이면 적응 할 수 있어요! )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01747" y="326984"/>
            <a:ext cx="11493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Intro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