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3" roundtripDataSignature="AMtx7miiHCvpg2N4nReaO4mY/NZKf5g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 name="Google Shape;9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0" name="Google Shape;39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69" name="Shape 69"/>
        <p:cNvGrpSpPr/>
        <p:nvPr/>
      </p:nvGrpSpPr>
      <p:grpSpPr>
        <a:xfrm>
          <a:off x="0" y="0"/>
          <a:ext cx="0" cy="0"/>
          <a:chOff x="0" y="0"/>
          <a:chExt cx="0" cy="0"/>
        </a:xfrm>
      </p:grpSpPr>
      <p:sp>
        <p:nvSpPr>
          <p:cNvPr id="70" name="Google Shape;70;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Malgun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72" name="Google Shape;72;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76" name="Shape 76"/>
        <p:cNvGrpSpPr/>
        <p:nvPr/>
      </p:nvGrpSpPr>
      <p:grpSpPr>
        <a:xfrm>
          <a:off x="0" y="0"/>
          <a:ext cx="0" cy="0"/>
          <a:chOff x="0" y="0"/>
          <a:chExt cx="0" cy="0"/>
        </a:xfrm>
      </p:grpSpPr>
      <p:sp>
        <p:nvSpPr>
          <p:cNvPr id="77" name="Google Shape;7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82" name="Shape 82"/>
        <p:cNvGrpSpPr/>
        <p:nvPr/>
      </p:nvGrpSpPr>
      <p:grpSpPr>
        <a:xfrm>
          <a:off x="0" y="0"/>
          <a:ext cx="0" cy="0"/>
          <a:chOff x="0" y="0"/>
          <a:chExt cx="0" cy="0"/>
        </a:xfrm>
      </p:grpSpPr>
      <p:sp>
        <p:nvSpPr>
          <p:cNvPr id="83" name="Google Shape;83;p4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화면">
  <p:cSld name="빈화면">
    <p:spTree>
      <p:nvGrpSpPr>
        <p:cNvPr id="21" name="Shape 21"/>
        <p:cNvGrpSpPr/>
        <p:nvPr/>
      </p:nvGrpSpPr>
      <p:grpSpPr>
        <a:xfrm>
          <a:off x="0" y="0"/>
          <a:ext cx="0" cy="0"/>
          <a:chOff x="0" y="0"/>
          <a:chExt cx="0" cy="0"/>
        </a:xfrm>
      </p:grpSpPr>
      <p:sp>
        <p:nvSpPr>
          <p:cNvPr id="22" name="Google Shape;2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25" name="Shape 25"/>
        <p:cNvGrpSpPr/>
        <p:nvPr/>
      </p:nvGrpSpPr>
      <p:grpSpPr>
        <a:xfrm>
          <a:off x="0" y="0"/>
          <a:ext cx="0" cy="0"/>
          <a:chOff x="0" y="0"/>
          <a:chExt cx="0" cy="0"/>
        </a:xfrm>
      </p:grpSpPr>
      <p:sp>
        <p:nvSpPr>
          <p:cNvPr id="26" name="Google Shape;2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31" name="Shape 31"/>
        <p:cNvGrpSpPr/>
        <p:nvPr/>
      </p:nvGrpSpPr>
      <p:grpSpPr>
        <a:xfrm>
          <a:off x="0" y="0"/>
          <a:ext cx="0" cy="0"/>
          <a:chOff x="0" y="0"/>
          <a:chExt cx="0" cy="0"/>
        </a:xfrm>
      </p:grpSpPr>
      <p:sp>
        <p:nvSpPr>
          <p:cNvPr id="32" name="Google Shape;32;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Malgun Gothic"/>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44" name="Shape 44"/>
        <p:cNvGrpSpPr/>
        <p:nvPr/>
      </p:nvGrpSpPr>
      <p:grpSpPr>
        <a:xfrm>
          <a:off x="0" y="0"/>
          <a:ext cx="0" cy="0"/>
          <a:chOff x="0" y="0"/>
          <a:chExt cx="0" cy="0"/>
        </a:xfrm>
      </p:grpSpPr>
      <p:sp>
        <p:nvSpPr>
          <p:cNvPr id="45" name="Google Shape;4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58" name="Shape 58"/>
        <p:cNvGrpSpPr/>
        <p:nvPr/>
      </p:nvGrpSpPr>
      <p:grpSpPr>
        <a:xfrm>
          <a:off x="0" y="0"/>
          <a:ext cx="0" cy="0"/>
          <a:chOff x="0" y="0"/>
          <a:chExt cx="0" cy="0"/>
        </a:xfrm>
      </p:grpSpPr>
      <p:sp>
        <p:nvSpPr>
          <p:cNvPr id="59" name="Google Shape;5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62" name="Shape 62"/>
        <p:cNvGrpSpPr/>
        <p:nvPr/>
      </p:nvGrpSpPr>
      <p:grpSpPr>
        <a:xfrm>
          <a:off x="0" y="0"/>
          <a:ext cx="0" cy="0"/>
          <a:chOff x="0" y="0"/>
          <a:chExt cx="0" cy="0"/>
        </a:xfrm>
      </p:grpSpPr>
      <p:sp>
        <p:nvSpPr>
          <p:cNvPr id="63" name="Google Shape;63;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Malgun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orcosin/BOOKS" TargetMode="External"/><Relationship Id="rId4" Type="http://schemas.openxmlformats.org/officeDocument/2006/relationships/hyperlink" Target="https://cafe.naver.com/codefirst" TargetMode="External"/><Relationship Id="rId5"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
          <p:cNvSpPr txBox="1"/>
          <p:nvPr>
            <p:ph type="ctrTitle"/>
          </p:nvPr>
        </p:nvSpPr>
        <p:spPr>
          <a:xfrm>
            <a:off x="231054" y="253649"/>
            <a:ext cx="7772400" cy="288731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151"/>
              </a:buClr>
              <a:buSzPts val="5400"/>
              <a:buFont typeface="Malgun Gothic"/>
              <a:buNone/>
            </a:pPr>
            <a:r>
              <a:rPr b="1" lang="ko-KR" sz="5400">
                <a:solidFill>
                  <a:srgbClr val="3F3151"/>
                </a:solidFill>
              </a:rPr>
              <a:t>百見不如一打 </a:t>
            </a:r>
            <a:br>
              <a:rPr b="1" lang="ko-KR" sz="5400">
                <a:solidFill>
                  <a:srgbClr val="3F3151"/>
                </a:solidFill>
              </a:rPr>
            </a:br>
            <a:r>
              <a:rPr b="1" lang="ko-KR" sz="5400">
                <a:solidFill>
                  <a:srgbClr val="3F3151"/>
                </a:solidFill>
              </a:rPr>
              <a:t>C# 입문</a:t>
            </a:r>
            <a:br>
              <a:rPr b="1" lang="ko-KR" sz="5400">
                <a:solidFill>
                  <a:srgbClr val="3F3151"/>
                </a:solidFill>
              </a:rPr>
            </a:br>
            <a:r>
              <a:rPr b="1" lang="ko-KR" sz="4800">
                <a:solidFill>
                  <a:srgbClr val="0070C0"/>
                </a:solidFill>
              </a:rPr>
              <a:t>강의자료</a:t>
            </a:r>
            <a:endParaRPr b="1" sz="5400">
              <a:solidFill>
                <a:srgbClr val="0070C0"/>
              </a:solidFill>
              <a:latin typeface="Arial"/>
              <a:ea typeface="Arial"/>
              <a:cs typeface="Arial"/>
              <a:sym typeface="Arial"/>
            </a:endParaRPr>
          </a:p>
        </p:txBody>
      </p:sp>
      <p:sp>
        <p:nvSpPr>
          <p:cNvPr id="94" name="Google Shape;94;p1"/>
          <p:cNvSpPr txBox="1"/>
          <p:nvPr>
            <p:ph idx="1" type="subTitle"/>
          </p:nvPr>
        </p:nvSpPr>
        <p:spPr>
          <a:xfrm>
            <a:off x="260714" y="4071942"/>
            <a:ext cx="6097236" cy="105180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600"/>
              <a:buNone/>
            </a:pPr>
            <a:r>
              <a:rPr b="1" lang="ko-KR" sz="1600">
                <a:solidFill>
                  <a:srgbClr val="3F3F3F"/>
                </a:solidFill>
              </a:rPr>
              <a:t>예제소스 다운로드: </a:t>
            </a:r>
            <a:r>
              <a:rPr b="1" lang="ko-KR" sz="1600" u="sng">
                <a:solidFill>
                  <a:srgbClr val="3F3F3F"/>
                </a:solidFill>
                <a:hlinkClick r:id="rId3"/>
              </a:rPr>
              <a:t>https://github.com/korcosin/BOOKS</a:t>
            </a:r>
            <a:endParaRPr b="1" sz="1600">
              <a:solidFill>
                <a:srgbClr val="3F3F3F"/>
              </a:solidFill>
            </a:endParaRPr>
          </a:p>
          <a:p>
            <a:pPr indent="0" lvl="0" marL="0" rtl="0" algn="l">
              <a:lnSpc>
                <a:spcPct val="150000"/>
              </a:lnSpc>
              <a:spcBef>
                <a:spcPts val="320"/>
              </a:spcBef>
              <a:spcAft>
                <a:spcPts val="0"/>
              </a:spcAft>
              <a:buClr>
                <a:srgbClr val="3F3F3F"/>
              </a:buClr>
              <a:buSzPts val="1600"/>
              <a:buNone/>
            </a:pPr>
            <a:r>
              <a:rPr b="1" lang="ko-KR" sz="1600">
                <a:solidFill>
                  <a:srgbClr val="3F3F3F"/>
                </a:solidFill>
              </a:rPr>
              <a:t>커뮤니티 카페: </a:t>
            </a:r>
            <a:r>
              <a:rPr b="1" lang="ko-KR" sz="1600" u="sng">
                <a:solidFill>
                  <a:schemeClr val="hlink"/>
                </a:solidFill>
                <a:hlinkClick r:id="rId4"/>
              </a:rPr>
              <a:t>https://cafe.naver.com/codefirst</a:t>
            </a:r>
            <a:endParaRPr b="1" sz="1600">
              <a:solidFill>
                <a:srgbClr val="3F3F3F"/>
              </a:solidFill>
            </a:endParaRPr>
          </a:p>
          <a:p>
            <a:pPr indent="0" lvl="0" marL="0" rtl="0" algn="l">
              <a:lnSpc>
                <a:spcPct val="150000"/>
              </a:lnSpc>
              <a:spcBef>
                <a:spcPts val="320"/>
              </a:spcBef>
              <a:spcAft>
                <a:spcPts val="0"/>
              </a:spcAft>
              <a:buClr>
                <a:srgbClr val="888888"/>
              </a:buClr>
              <a:buSzPts val="1600"/>
              <a:buNone/>
            </a:pPr>
            <a:r>
              <a:t/>
            </a:r>
            <a:endParaRPr b="1" sz="1600">
              <a:solidFill>
                <a:srgbClr val="3F3F3F"/>
              </a:solidFill>
            </a:endParaRPr>
          </a:p>
          <a:p>
            <a:pPr indent="0" lvl="0" marL="0" rtl="0" algn="l">
              <a:lnSpc>
                <a:spcPct val="150000"/>
              </a:lnSpc>
              <a:spcBef>
                <a:spcPts val="320"/>
              </a:spcBef>
              <a:spcAft>
                <a:spcPts val="0"/>
              </a:spcAft>
              <a:buClr>
                <a:srgbClr val="888888"/>
              </a:buClr>
              <a:buSzPts val="1600"/>
              <a:buNone/>
            </a:pPr>
            <a:r>
              <a:t/>
            </a:r>
            <a:endParaRPr b="1" sz="1600">
              <a:solidFill>
                <a:srgbClr val="3F3F3F"/>
              </a:solidFill>
            </a:endParaRPr>
          </a:p>
          <a:p>
            <a:pPr indent="0" lvl="0" marL="0" rtl="0" algn="l">
              <a:lnSpc>
                <a:spcPct val="150000"/>
              </a:lnSpc>
              <a:spcBef>
                <a:spcPts val="320"/>
              </a:spcBef>
              <a:spcAft>
                <a:spcPts val="0"/>
              </a:spcAft>
              <a:buClr>
                <a:srgbClr val="888888"/>
              </a:buClr>
              <a:buSzPts val="1600"/>
              <a:buNone/>
            </a:pPr>
            <a:r>
              <a:t/>
            </a:r>
            <a:endParaRPr b="1" sz="1600">
              <a:solidFill>
                <a:srgbClr val="3F3F3F"/>
              </a:solidFill>
            </a:endParaRPr>
          </a:p>
          <a:p>
            <a:pPr indent="0" lvl="0" marL="0" rtl="0" algn="l">
              <a:lnSpc>
                <a:spcPct val="150000"/>
              </a:lnSpc>
              <a:spcBef>
                <a:spcPts val="320"/>
              </a:spcBef>
              <a:spcAft>
                <a:spcPts val="0"/>
              </a:spcAft>
              <a:buClr>
                <a:srgbClr val="888888"/>
              </a:buClr>
              <a:buSzPts val="1600"/>
              <a:buNone/>
            </a:pPr>
            <a:r>
              <a:t/>
            </a:r>
            <a:endParaRPr b="1" sz="1600">
              <a:solidFill>
                <a:srgbClr val="3F3F3F"/>
              </a:solidFill>
            </a:endParaRPr>
          </a:p>
        </p:txBody>
      </p:sp>
      <p:cxnSp>
        <p:nvCxnSpPr>
          <p:cNvPr id="95" name="Google Shape;95;p1"/>
          <p:cNvCxnSpPr/>
          <p:nvPr/>
        </p:nvCxnSpPr>
        <p:spPr>
          <a:xfrm>
            <a:off x="364803" y="3434686"/>
            <a:ext cx="8406000" cy="0"/>
          </a:xfrm>
          <a:prstGeom prst="straightConnector1">
            <a:avLst/>
          </a:prstGeom>
          <a:noFill/>
          <a:ln cap="flat" cmpd="sng" w="12700">
            <a:solidFill>
              <a:srgbClr val="3F3151"/>
            </a:solidFill>
            <a:prstDash val="solid"/>
            <a:round/>
            <a:headEnd len="sm" w="sm" type="none"/>
            <a:tailEnd len="sm" w="sm" type="none"/>
          </a:ln>
        </p:spPr>
      </p:cxnSp>
      <p:sp>
        <p:nvSpPr>
          <p:cNvPr id="96" name="Google Shape;96;p1"/>
          <p:cNvSpPr txBox="1"/>
          <p:nvPr/>
        </p:nvSpPr>
        <p:spPr>
          <a:xfrm>
            <a:off x="264462" y="6387291"/>
            <a:ext cx="4991613" cy="45645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7F7F7F"/>
              </a:buClr>
              <a:buSzPts val="800"/>
              <a:buFont typeface="Arial"/>
              <a:buNone/>
            </a:pPr>
            <a:r>
              <a:rPr b="0" i="0" lang="ko-KR" sz="800" u="none" cap="none" strike="noStrike">
                <a:solidFill>
                  <a:srgbClr val="7F7F7F"/>
                </a:solidFill>
                <a:latin typeface="Arial"/>
                <a:ea typeface="Arial"/>
                <a:cs typeface="Arial"/>
                <a:sym typeface="Arial"/>
              </a:rPr>
              <a:t>본 문서의 저작권은 저자에게 있습니다.   </a:t>
            </a:r>
            <a:endParaRPr b="0" i="0" sz="800" u="sng" cap="none" strike="noStrike">
              <a:solidFill>
                <a:srgbClr val="4495D2"/>
              </a:solidFill>
              <a:latin typeface="Arial"/>
              <a:ea typeface="Arial"/>
              <a:cs typeface="Arial"/>
              <a:sym typeface="Arial"/>
            </a:endParaRPr>
          </a:p>
        </p:txBody>
      </p:sp>
      <p:grpSp>
        <p:nvGrpSpPr>
          <p:cNvPr id="97" name="Google Shape;97;p1"/>
          <p:cNvGrpSpPr/>
          <p:nvPr/>
        </p:nvGrpSpPr>
        <p:grpSpPr>
          <a:xfrm>
            <a:off x="323528" y="3897052"/>
            <a:ext cx="4428492" cy="1440160"/>
            <a:chOff x="323528" y="3897052"/>
            <a:chExt cx="3420380" cy="1440160"/>
          </a:xfrm>
        </p:grpSpPr>
        <p:cxnSp>
          <p:nvCxnSpPr>
            <p:cNvPr id="98" name="Google Shape;98;p1"/>
            <p:cNvCxnSpPr/>
            <p:nvPr/>
          </p:nvCxnSpPr>
          <p:spPr>
            <a:xfrm>
              <a:off x="323528" y="5337212"/>
              <a:ext cx="3420380" cy="0"/>
            </a:xfrm>
            <a:prstGeom prst="straightConnector1">
              <a:avLst/>
            </a:prstGeom>
            <a:noFill/>
            <a:ln cap="flat" cmpd="sng" w="9525">
              <a:solidFill>
                <a:srgbClr val="3F3F3F"/>
              </a:solidFill>
              <a:prstDash val="solid"/>
              <a:round/>
              <a:headEnd len="sm" w="sm" type="none"/>
              <a:tailEnd len="sm" w="sm" type="none"/>
            </a:ln>
          </p:spPr>
        </p:cxnSp>
        <p:cxnSp>
          <p:nvCxnSpPr>
            <p:cNvPr id="99" name="Google Shape;99;p1"/>
            <p:cNvCxnSpPr/>
            <p:nvPr/>
          </p:nvCxnSpPr>
          <p:spPr>
            <a:xfrm>
              <a:off x="323528" y="3897052"/>
              <a:ext cx="3420380" cy="0"/>
            </a:xfrm>
            <a:prstGeom prst="straightConnector1">
              <a:avLst/>
            </a:prstGeom>
            <a:noFill/>
            <a:ln cap="flat" cmpd="sng" w="9525">
              <a:solidFill>
                <a:srgbClr val="3F3F3F"/>
              </a:solidFill>
              <a:prstDash val="solid"/>
              <a:round/>
              <a:headEnd len="sm" w="sm" type="none"/>
              <a:tailEnd len="sm" w="sm" type="none"/>
            </a:ln>
          </p:spPr>
        </p:cxnSp>
      </p:grpSp>
      <p:sp>
        <p:nvSpPr>
          <p:cNvPr id="100" name="Google Shape;100;p1"/>
          <p:cNvSpPr txBox="1"/>
          <p:nvPr/>
        </p:nvSpPr>
        <p:spPr>
          <a:xfrm>
            <a:off x="5939122" y="6401544"/>
            <a:ext cx="3204878" cy="45645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7F7F7F"/>
              </a:buClr>
              <a:buSzPts val="800"/>
              <a:buFont typeface="Arial"/>
              <a:buNone/>
            </a:pPr>
            <a:r>
              <a:rPr b="0" i="0" lang="ko-KR" sz="800" u="none" cap="none" strike="noStrike">
                <a:solidFill>
                  <a:srgbClr val="7F7F7F"/>
                </a:solidFill>
                <a:latin typeface="Arial"/>
                <a:ea typeface="Arial"/>
                <a:cs typeface="Arial"/>
                <a:sym typeface="Arial"/>
              </a:rPr>
              <a:t>본 문서는 나눔 고딕과 Consolas 체에 최적화 되어 있습니다.   </a:t>
            </a:r>
            <a:endParaRPr b="0" i="0" sz="800" u="sng" cap="none" strike="noStrike">
              <a:solidFill>
                <a:srgbClr val="4495D2"/>
              </a:solidFill>
              <a:latin typeface="Arial"/>
              <a:ea typeface="Arial"/>
              <a:cs typeface="Arial"/>
              <a:sym typeface="Arial"/>
            </a:endParaRPr>
          </a:p>
        </p:txBody>
      </p:sp>
      <p:sp>
        <p:nvSpPr>
          <p:cNvPr id="101" name="Google Shape;101;p1"/>
          <p:cNvSpPr txBox="1"/>
          <p:nvPr/>
        </p:nvSpPr>
        <p:spPr>
          <a:xfrm>
            <a:off x="7380312" y="5949280"/>
            <a:ext cx="14948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ko-KR" sz="1800" u="none" cap="none" strike="noStrike">
                <a:solidFill>
                  <a:schemeClr val="dk1"/>
                </a:solidFill>
                <a:latin typeface="Malgun Gothic"/>
                <a:ea typeface="Malgun Gothic"/>
                <a:cs typeface="Malgun Gothic"/>
                <a:sym typeface="Malgun Gothic"/>
              </a:rPr>
              <a:t>Ver. 2019.11.</a:t>
            </a:r>
            <a:endParaRPr sz="1800">
              <a:solidFill>
                <a:schemeClr val="dk1"/>
              </a:solidFill>
              <a:latin typeface="Malgun Gothic"/>
              <a:ea typeface="Malgun Gothic"/>
              <a:cs typeface="Malgun Gothic"/>
              <a:sym typeface="Malgun Gothic"/>
            </a:endParaRPr>
          </a:p>
        </p:txBody>
      </p:sp>
      <p:pic>
        <p:nvPicPr>
          <p:cNvPr id="102" name="Google Shape;102;p1"/>
          <p:cNvPicPr preferRelativeResize="0"/>
          <p:nvPr/>
        </p:nvPicPr>
        <p:blipFill>
          <a:blip r:embed="rId5">
            <a:alphaModFix/>
          </a:blip>
          <a:stretch>
            <a:fillRect/>
          </a:stretch>
        </p:blipFill>
        <p:spPr>
          <a:xfrm>
            <a:off x="5939125" y="364300"/>
            <a:ext cx="2096975" cy="2959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cxnSp>
        <p:nvCxnSpPr>
          <p:cNvPr id="191" name="Google Shape;191;p10"/>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92" name="Google Shape;192;p10"/>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193" name="Google Shape;193;p10"/>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94" name="Google Shape;194;p10"/>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95" name="Google Shape;195;p10"/>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설치 전, 선택 메뉴 화면</a:t>
            </a:r>
            <a:endParaRPr sz="1800">
              <a:solidFill>
                <a:srgbClr val="000000"/>
              </a:solidFill>
              <a:latin typeface="Malgun Gothic"/>
              <a:ea typeface="Malgun Gothic"/>
              <a:cs typeface="Malgun Gothic"/>
              <a:sym typeface="Malgun Gothic"/>
            </a:endParaRPr>
          </a:p>
        </p:txBody>
      </p:sp>
      <p:pic>
        <p:nvPicPr>
          <p:cNvPr id="196" name="Google Shape;196;p10"/>
          <p:cNvPicPr preferRelativeResize="0"/>
          <p:nvPr/>
        </p:nvPicPr>
        <p:blipFill rotWithShape="1">
          <a:blip r:embed="rId3">
            <a:alphaModFix/>
          </a:blip>
          <a:srcRect b="0" l="0" r="0" t="0"/>
          <a:stretch/>
        </p:blipFill>
        <p:spPr>
          <a:xfrm>
            <a:off x="899591" y="2268830"/>
            <a:ext cx="8074503" cy="447253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cxnSp>
        <p:nvCxnSpPr>
          <p:cNvPr id="202" name="Google Shape;202;p11"/>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03" name="Google Shape;203;p11"/>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04" name="Google Shape;204;p11"/>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05" name="Google Shape;205;p11"/>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06" name="Google Shape;206;p11"/>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개발 기능 선택 화면</a:t>
            </a:r>
            <a:endParaRPr sz="1800">
              <a:solidFill>
                <a:srgbClr val="000000"/>
              </a:solidFill>
              <a:latin typeface="Malgun Gothic"/>
              <a:ea typeface="Malgun Gothic"/>
              <a:cs typeface="Malgun Gothic"/>
              <a:sym typeface="Malgun Gothic"/>
            </a:endParaRPr>
          </a:p>
        </p:txBody>
      </p:sp>
      <p:pic>
        <p:nvPicPr>
          <p:cNvPr id="207" name="Google Shape;207;p11"/>
          <p:cNvPicPr preferRelativeResize="0"/>
          <p:nvPr/>
        </p:nvPicPr>
        <p:blipFill rotWithShape="1">
          <a:blip r:embed="rId3">
            <a:alphaModFix/>
          </a:blip>
          <a:srcRect b="0" l="0" r="0" t="0"/>
          <a:stretch/>
        </p:blipFill>
        <p:spPr>
          <a:xfrm>
            <a:off x="2123728" y="2704751"/>
            <a:ext cx="4086225" cy="29718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cxnSp>
        <p:nvCxnSpPr>
          <p:cNvPr id="213" name="Google Shape;213;p12"/>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14" name="Google Shape;214;p12"/>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15" name="Google Shape;215;p12"/>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16" name="Google Shape;216;p12"/>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17" name="Google Shape;217;p12"/>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언어 팩을 한국어로 맞추기</a:t>
            </a:r>
            <a:endParaRPr sz="1800">
              <a:solidFill>
                <a:srgbClr val="000000"/>
              </a:solidFill>
              <a:latin typeface="Malgun Gothic"/>
              <a:ea typeface="Malgun Gothic"/>
              <a:cs typeface="Malgun Gothic"/>
              <a:sym typeface="Malgun Gothic"/>
            </a:endParaRPr>
          </a:p>
        </p:txBody>
      </p:sp>
      <p:pic>
        <p:nvPicPr>
          <p:cNvPr id="218" name="Google Shape;218;p12"/>
          <p:cNvPicPr preferRelativeResize="0"/>
          <p:nvPr/>
        </p:nvPicPr>
        <p:blipFill rotWithShape="1">
          <a:blip r:embed="rId3">
            <a:alphaModFix/>
          </a:blip>
          <a:srcRect b="0" l="0" r="0" t="0"/>
          <a:stretch/>
        </p:blipFill>
        <p:spPr>
          <a:xfrm>
            <a:off x="2432905" y="2268830"/>
            <a:ext cx="4124325" cy="43529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cxnSp>
        <p:nvCxnSpPr>
          <p:cNvPr id="224" name="Google Shape;224;p13"/>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25" name="Google Shape;225;p13"/>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26" name="Google Shape;226;p13"/>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27" name="Google Shape;227;p13"/>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28" name="Google Shape;228;p13"/>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설치 정보 리스트</a:t>
            </a:r>
            <a:endParaRPr sz="1800">
              <a:solidFill>
                <a:schemeClr val="dk1"/>
              </a:solidFill>
              <a:latin typeface="Malgun Gothic"/>
              <a:ea typeface="Malgun Gothic"/>
              <a:cs typeface="Malgun Gothic"/>
              <a:sym typeface="Malgun Gothic"/>
            </a:endParaRPr>
          </a:p>
        </p:txBody>
      </p:sp>
      <p:pic>
        <p:nvPicPr>
          <p:cNvPr id="229" name="Google Shape;229;p13"/>
          <p:cNvPicPr preferRelativeResize="0"/>
          <p:nvPr/>
        </p:nvPicPr>
        <p:blipFill rotWithShape="1">
          <a:blip r:embed="rId3">
            <a:alphaModFix/>
          </a:blip>
          <a:srcRect b="717" l="79957" r="380" t="5491"/>
          <a:stretch/>
        </p:blipFill>
        <p:spPr>
          <a:xfrm>
            <a:off x="5580112" y="1851116"/>
            <a:ext cx="1768475" cy="468757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cxnSp>
        <p:nvCxnSpPr>
          <p:cNvPr id="235" name="Google Shape;235;p14"/>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36" name="Google Shape;236;p14"/>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37" name="Google Shape;237;p14"/>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38" name="Google Shape;238;p14"/>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39" name="Google Shape;239;p14"/>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설치 프로세스 화면</a:t>
            </a:r>
            <a:endParaRPr sz="1800">
              <a:solidFill>
                <a:schemeClr val="dk1"/>
              </a:solidFill>
              <a:latin typeface="Malgun Gothic"/>
              <a:ea typeface="Malgun Gothic"/>
              <a:cs typeface="Malgun Gothic"/>
              <a:sym typeface="Malgun Gothic"/>
            </a:endParaRPr>
          </a:p>
        </p:txBody>
      </p:sp>
      <p:pic>
        <p:nvPicPr>
          <p:cNvPr id="240" name="Google Shape;240;p14"/>
          <p:cNvPicPr preferRelativeResize="0"/>
          <p:nvPr/>
        </p:nvPicPr>
        <p:blipFill rotWithShape="1">
          <a:blip r:embed="rId3">
            <a:alphaModFix/>
          </a:blip>
          <a:srcRect b="0" l="0" r="0" t="0"/>
          <a:stretch/>
        </p:blipFill>
        <p:spPr>
          <a:xfrm>
            <a:off x="1547664" y="2420888"/>
            <a:ext cx="5731510" cy="338391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cxnSp>
        <p:nvCxnSpPr>
          <p:cNvPr id="246" name="Google Shape;246;p15"/>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47" name="Google Shape;247;p15"/>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48" name="Google Shape;248;p15"/>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49" name="Google Shape;249;p15"/>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50" name="Google Shape;250;p15"/>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설치 완료 화면</a:t>
            </a:r>
            <a:endParaRPr sz="1800">
              <a:solidFill>
                <a:srgbClr val="000000"/>
              </a:solidFill>
              <a:latin typeface="Malgun Gothic"/>
              <a:ea typeface="Malgun Gothic"/>
              <a:cs typeface="Malgun Gothic"/>
              <a:sym typeface="Malgun Gothic"/>
            </a:endParaRPr>
          </a:p>
        </p:txBody>
      </p:sp>
      <p:pic>
        <p:nvPicPr>
          <p:cNvPr id="251" name="Google Shape;251;p15"/>
          <p:cNvPicPr preferRelativeResize="0"/>
          <p:nvPr/>
        </p:nvPicPr>
        <p:blipFill rotWithShape="1">
          <a:blip r:embed="rId3">
            <a:alphaModFix/>
          </a:blip>
          <a:srcRect b="0" l="0" r="0" t="0"/>
          <a:stretch/>
        </p:blipFill>
        <p:spPr>
          <a:xfrm>
            <a:off x="1629313" y="2492896"/>
            <a:ext cx="5731510" cy="338201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cxnSp>
        <p:nvCxnSpPr>
          <p:cNvPr id="257" name="Google Shape;257;p16"/>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58" name="Google Shape;258;p16"/>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259" name="Google Shape;259;p16"/>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60" name="Google Shape;260;p16"/>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61" name="Google Shape;261;p16"/>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로그인 화면</a:t>
            </a:r>
            <a:endParaRPr sz="1800">
              <a:solidFill>
                <a:srgbClr val="000000"/>
              </a:solidFill>
              <a:latin typeface="Malgun Gothic"/>
              <a:ea typeface="Malgun Gothic"/>
              <a:cs typeface="Malgun Gothic"/>
              <a:sym typeface="Malgun Gothic"/>
            </a:endParaRPr>
          </a:p>
        </p:txBody>
      </p:sp>
      <p:pic>
        <p:nvPicPr>
          <p:cNvPr id="262" name="Google Shape;262;p16"/>
          <p:cNvPicPr preferRelativeResize="0"/>
          <p:nvPr/>
        </p:nvPicPr>
        <p:blipFill rotWithShape="1">
          <a:blip r:embed="rId3">
            <a:alphaModFix/>
          </a:blip>
          <a:srcRect b="0" l="0" r="0" t="0"/>
          <a:stretch/>
        </p:blipFill>
        <p:spPr>
          <a:xfrm>
            <a:off x="2699792" y="2530761"/>
            <a:ext cx="2560320" cy="3145790"/>
          </a:xfrm>
          <a:prstGeom prst="rect">
            <a:avLst/>
          </a:prstGeom>
          <a:noFill/>
          <a:ln cap="flat" cmpd="sng" w="9525">
            <a:solidFill>
              <a:schemeClr val="dk1"/>
            </a:solidFill>
            <a:prstDash val="solid"/>
            <a:round/>
            <a:headEnd len="sm" w="sm" type="none"/>
            <a:tailEnd len="sm" w="sm" type="none"/>
          </a:ln>
        </p:spPr>
      </p:pic>
      <p:sp>
        <p:nvSpPr>
          <p:cNvPr id="263" name="Google Shape;263;p16"/>
          <p:cNvSpPr txBox="1"/>
          <p:nvPr/>
        </p:nvSpPr>
        <p:spPr>
          <a:xfrm>
            <a:off x="5508105" y="2852936"/>
            <a:ext cx="346599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Malgun Gothic"/>
                <a:ea typeface="Malgun Gothic"/>
                <a:cs typeface="Malgun Gothic"/>
                <a:sym typeface="Malgun Gothic"/>
              </a:rPr>
              <a:t>현재는 팀 프로젝트 용도가 아닌 개인 스터디 목적이기 때문에 굳이 로그인을 할 필요는 없으므로 나중에 로그인을 클릭</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cxnSp>
        <p:nvCxnSpPr>
          <p:cNvPr id="269" name="Google Shape;269;p17"/>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70" name="Google Shape;270;p17"/>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1.5 내가 만드는 첫 번째 프로그램</a:t>
            </a:r>
            <a:endParaRPr sz="4000"/>
          </a:p>
        </p:txBody>
      </p:sp>
      <p:sp>
        <p:nvSpPr>
          <p:cNvPr id="271" name="Google Shape;271;p17"/>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72" name="Google Shape;272;p17"/>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73" name="Google Shape;273;p17"/>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프로젝트 메뉴 선택</a:t>
            </a:r>
            <a:endParaRPr sz="1800">
              <a:solidFill>
                <a:schemeClr val="dk1"/>
              </a:solidFill>
              <a:latin typeface="Malgun Gothic"/>
              <a:ea typeface="Malgun Gothic"/>
              <a:cs typeface="Malgun Gothic"/>
              <a:sym typeface="Malgun Gothic"/>
            </a:endParaRPr>
          </a:p>
        </p:txBody>
      </p:sp>
      <p:pic>
        <p:nvPicPr>
          <p:cNvPr id="274" name="Google Shape;274;p17"/>
          <p:cNvPicPr preferRelativeResize="0"/>
          <p:nvPr/>
        </p:nvPicPr>
        <p:blipFill rotWithShape="1">
          <a:blip r:embed="rId3">
            <a:alphaModFix/>
          </a:blip>
          <a:srcRect b="0" l="0" r="0" t="0"/>
          <a:stretch/>
        </p:blipFill>
        <p:spPr>
          <a:xfrm>
            <a:off x="1702048" y="2283297"/>
            <a:ext cx="5731510" cy="40608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cxnSp>
        <p:nvCxnSpPr>
          <p:cNvPr id="280" name="Google Shape;280;p18"/>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81" name="Google Shape;281;p18"/>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1.5 내가 만드는 첫 번째 프로그램</a:t>
            </a:r>
            <a:endParaRPr sz="4000"/>
          </a:p>
        </p:txBody>
      </p:sp>
      <p:sp>
        <p:nvSpPr>
          <p:cNvPr id="282" name="Google Shape;282;p18"/>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83" name="Google Shape;283;p18"/>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84" name="Google Shape;284;p18"/>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프로젝트 선택 창</a:t>
            </a:r>
            <a:endParaRPr sz="1800">
              <a:solidFill>
                <a:schemeClr val="dk1"/>
              </a:solidFill>
              <a:latin typeface="Malgun Gothic"/>
              <a:ea typeface="Malgun Gothic"/>
              <a:cs typeface="Malgun Gothic"/>
              <a:sym typeface="Malgun Gothic"/>
            </a:endParaRPr>
          </a:p>
        </p:txBody>
      </p:sp>
      <p:pic>
        <p:nvPicPr>
          <p:cNvPr id="285" name="Google Shape;285;p18"/>
          <p:cNvPicPr preferRelativeResize="0"/>
          <p:nvPr/>
        </p:nvPicPr>
        <p:blipFill rotWithShape="1">
          <a:blip r:embed="rId3">
            <a:alphaModFix/>
          </a:blip>
          <a:srcRect b="0" l="0" r="0" t="0"/>
          <a:stretch/>
        </p:blipFill>
        <p:spPr>
          <a:xfrm>
            <a:off x="1174425" y="2268830"/>
            <a:ext cx="7128792" cy="4392488"/>
          </a:xfrm>
          <a:prstGeom prst="rect">
            <a:avLst/>
          </a:prstGeom>
          <a:noFill/>
          <a:ln cap="flat" cmpd="sng" w="9525">
            <a:solidFill>
              <a:schemeClr val="dk1"/>
            </a:solidFill>
            <a:prstDash val="solid"/>
            <a:round/>
            <a:headEnd len="sm" w="sm" type="none"/>
            <a:tailEnd len="sm" w="sm" type="none"/>
          </a:ln>
        </p:spPr>
      </p:pic>
      <p:cxnSp>
        <p:nvCxnSpPr>
          <p:cNvPr id="286" name="Google Shape;286;p18"/>
          <p:cNvCxnSpPr/>
          <p:nvPr/>
        </p:nvCxnSpPr>
        <p:spPr>
          <a:xfrm flipH="1" rot="10800000">
            <a:off x="1926755" y="3627059"/>
            <a:ext cx="1008112" cy="504056"/>
          </a:xfrm>
          <a:prstGeom prst="straightConnector1">
            <a:avLst/>
          </a:prstGeom>
          <a:noFill/>
          <a:ln cap="flat" cmpd="sng" w="9525">
            <a:solidFill>
              <a:srgbClr val="4A7DBA"/>
            </a:solidFill>
            <a:prstDash val="solid"/>
            <a:round/>
            <a:headEnd len="sm" w="sm" type="none"/>
            <a:tailEnd len="med" w="med" type="stealth"/>
          </a:ln>
        </p:spPr>
      </p:cxnSp>
      <p:sp>
        <p:nvSpPr>
          <p:cNvPr id="287" name="Google Shape;287;p18"/>
          <p:cNvSpPr/>
          <p:nvPr/>
        </p:nvSpPr>
        <p:spPr>
          <a:xfrm>
            <a:off x="1847631" y="5517232"/>
            <a:ext cx="1716257" cy="1224136"/>
          </a:xfrm>
          <a:prstGeom prst="ellipse">
            <a:avLst/>
          </a:prstGeom>
          <a:solidFill>
            <a:schemeClr val="accent1">
              <a:alpha val="14901"/>
            </a:scheme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cxnSp>
        <p:nvCxnSpPr>
          <p:cNvPr id="293" name="Google Shape;293;p19"/>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294" name="Google Shape;294;p19"/>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1.5 내가 만드는 첫 번째 프로그램</a:t>
            </a:r>
            <a:endParaRPr sz="4000"/>
          </a:p>
        </p:txBody>
      </p:sp>
      <p:sp>
        <p:nvSpPr>
          <p:cNvPr id="295" name="Google Shape;295;p19"/>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296" name="Google Shape;296;p19"/>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297" name="Google Shape;297;p19"/>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프로젝트 생성 완료</a:t>
            </a:r>
            <a:endParaRPr sz="1800">
              <a:solidFill>
                <a:srgbClr val="000000"/>
              </a:solidFill>
              <a:latin typeface="Malgun Gothic"/>
              <a:ea typeface="Malgun Gothic"/>
              <a:cs typeface="Malgun Gothic"/>
              <a:sym typeface="Malgun Gothic"/>
            </a:endParaRPr>
          </a:p>
        </p:txBody>
      </p:sp>
      <p:pic>
        <p:nvPicPr>
          <p:cNvPr id="298" name="Google Shape;298;p19"/>
          <p:cNvPicPr preferRelativeResize="0"/>
          <p:nvPr/>
        </p:nvPicPr>
        <p:blipFill rotWithShape="1">
          <a:blip r:embed="rId3">
            <a:alphaModFix/>
          </a:blip>
          <a:srcRect b="0" l="0" r="0" t="0"/>
          <a:stretch/>
        </p:blipFill>
        <p:spPr>
          <a:xfrm>
            <a:off x="375263" y="2268830"/>
            <a:ext cx="5731510" cy="4119245"/>
          </a:xfrm>
          <a:prstGeom prst="rect">
            <a:avLst/>
          </a:prstGeom>
          <a:noFill/>
          <a:ln cap="flat" cmpd="sng" w="9525">
            <a:solidFill>
              <a:schemeClr val="dk1"/>
            </a:solidFill>
            <a:prstDash val="solid"/>
            <a:round/>
            <a:headEnd len="sm" w="sm" type="none"/>
            <a:tailEnd len="sm" w="sm" type="none"/>
          </a:ln>
        </p:spPr>
      </p:pic>
      <p:sp>
        <p:nvSpPr>
          <p:cNvPr id="299" name="Google Shape;299;p19"/>
          <p:cNvSpPr/>
          <p:nvPr/>
        </p:nvSpPr>
        <p:spPr>
          <a:xfrm>
            <a:off x="1475656" y="4077072"/>
            <a:ext cx="1584176" cy="360040"/>
          </a:xfrm>
          <a:prstGeom prst="rect">
            <a:avLst/>
          </a:prstGeom>
          <a:solidFill>
            <a:schemeClr val="accent1">
              <a:alpha val="43921"/>
            </a:scheme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cxnSp>
        <p:nvCxnSpPr>
          <p:cNvPr id="300" name="Google Shape;300;p19"/>
          <p:cNvCxnSpPr>
            <a:endCxn id="299" idx="3"/>
          </p:cNvCxnSpPr>
          <p:nvPr/>
        </p:nvCxnSpPr>
        <p:spPr>
          <a:xfrm flipH="1">
            <a:off x="3059832" y="2997092"/>
            <a:ext cx="3312300" cy="1260000"/>
          </a:xfrm>
          <a:prstGeom prst="straightConnector1">
            <a:avLst/>
          </a:prstGeom>
          <a:noFill/>
          <a:ln cap="flat" cmpd="sng" w="9525">
            <a:solidFill>
              <a:srgbClr val="4A7DBA"/>
            </a:solidFill>
            <a:prstDash val="solid"/>
            <a:round/>
            <a:headEnd len="sm" w="sm" type="none"/>
            <a:tailEnd len="med" w="med" type="stealth"/>
          </a:ln>
        </p:spPr>
      </p:cxnSp>
      <p:sp>
        <p:nvSpPr>
          <p:cNvPr id="301" name="Google Shape;301;p19"/>
          <p:cNvSpPr txBox="1"/>
          <p:nvPr/>
        </p:nvSpPr>
        <p:spPr>
          <a:xfrm>
            <a:off x="6228184" y="2420888"/>
            <a:ext cx="2915816"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내가 만드는 첫 번째 코드 / Program.cs</a:t>
            </a:r>
            <a:endParaRPr b="1"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using System;</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using System.Collections.Generic;</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using System.Linq;</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using System.Text;</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using System.Threading.Tasks;</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namespace MyFirstApp</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class Program</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static void Main(string[] args)</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r>
              <a:rPr b="1" lang="ko-KR" sz="1200">
                <a:solidFill>
                  <a:srgbClr val="FF0000"/>
                </a:solidFill>
                <a:latin typeface="Malgun Gothic"/>
                <a:ea typeface="Malgun Gothic"/>
                <a:cs typeface="Malgun Gothic"/>
                <a:sym typeface="Malgun Gothic"/>
              </a:rPr>
              <a:t>Console.WriteLine("Hello World");</a:t>
            </a:r>
            <a:endParaRPr sz="1200">
              <a:solidFill>
                <a:srgbClr val="FF0000"/>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a:t>
            </a:r>
            <a:endParaRPr sz="12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descr="그림1.jpg" id="107" name="Google Shape;107;p2"/>
          <p:cNvPicPr preferRelativeResize="0"/>
          <p:nvPr/>
        </p:nvPicPr>
        <p:blipFill rotWithShape="1">
          <a:blip r:embed="rId3">
            <a:alphaModFix/>
          </a:blip>
          <a:srcRect b="0" l="0" r="0" t="0"/>
          <a:stretch/>
        </p:blipFill>
        <p:spPr>
          <a:xfrm>
            <a:off x="-1" y="0"/>
            <a:ext cx="9144001" cy="5145727"/>
          </a:xfrm>
          <a:prstGeom prst="rect">
            <a:avLst/>
          </a:prstGeom>
          <a:noFill/>
          <a:ln>
            <a:noFill/>
          </a:ln>
        </p:spPr>
      </p:pic>
      <p:sp>
        <p:nvSpPr>
          <p:cNvPr id="108" name="Google Shape;108;p2"/>
          <p:cNvSpPr/>
          <p:nvPr/>
        </p:nvSpPr>
        <p:spPr>
          <a:xfrm>
            <a:off x="0" y="3176972"/>
            <a:ext cx="9144000" cy="1981200"/>
          </a:xfrm>
          <a:prstGeom prst="rect">
            <a:avLst/>
          </a:prstGeom>
          <a:gradFill>
            <a:gsLst>
              <a:gs pos="0">
                <a:srgbClr val="FFFFFF">
                  <a:alpha val="0"/>
                </a:srgbClr>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9" name="Google Shape;109;p2"/>
          <p:cNvSpPr txBox="1"/>
          <p:nvPr/>
        </p:nvSpPr>
        <p:spPr>
          <a:xfrm>
            <a:off x="228600" y="4800985"/>
            <a:ext cx="8686800" cy="136207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i="0" lang="ko-KR" sz="4000" u="none" cap="none" strike="noStrike">
                <a:solidFill>
                  <a:srgbClr val="000000"/>
                </a:solidFill>
                <a:latin typeface="Arial"/>
                <a:ea typeface="Arial"/>
                <a:cs typeface="Arial"/>
                <a:sym typeface="Arial"/>
              </a:rPr>
              <a:t>1장 </a:t>
            </a:r>
            <a:r>
              <a:rPr b="1" lang="ko-KR" sz="4000">
                <a:solidFill>
                  <a:schemeClr val="dk1"/>
                </a:solidFill>
                <a:latin typeface="Malgun Gothic"/>
                <a:ea typeface="Malgun Gothic"/>
                <a:cs typeface="Malgun Gothic"/>
                <a:sym typeface="Malgun Gothic"/>
              </a:rPr>
              <a:t>첫 만남, 프로그래밍을 말하다.</a:t>
            </a:r>
            <a:endParaRPr b="1" sz="4000">
              <a:solidFill>
                <a:schemeClr val="dk1"/>
              </a:solidFill>
              <a:latin typeface="Malgun Gothic"/>
              <a:ea typeface="Malgun Gothic"/>
              <a:cs typeface="Malgun Gothic"/>
              <a:sym typeface="Malgun Gothic"/>
            </a:endParaRPr>
          </a:p>
        </p:txBody>
      </p:sp>
      <p:pic>
        <p:nvPicPr>
          <p:cNvPr id="110" name="Google Shape;110;p2"/>
          <p:cNvPicPr preferRelativeResize="0"/>
          <p:nvPr/>
        </p:nvPicPr>
        <p:blipFill>
          <a:blip r:embed="rId4">
            <a:alphaModFix/>
          </a:blip>
          <a:stretch>
            <a:fillRect/>
          </a:stretch>
        </p:blipFill>
        <p:spPr>
          <a:xfrm>
            <a:off x="5548450" y="949175"/>
            <a:ext cx="2783574" cy="38010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cxnSp>
        <p:nvCxnSpPr>
          <p:cNvPr id="307" name="Google Shape;307;p20"/>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08" name="Google Shape;308;p20"/>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1.5 내가 만드는 첫 번째 프로그램</a:t>
            </a:r>
            <a:endParaRPr sz="4000"/>
          </a:p>
        </p:txBody>
      </p:sp>
      <p:sp>
        <p:nvSpPr>
          <p:cNvPr id="309" name="Google Shape;309;p20"/>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10" name="Google Shape;310;p20"/>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11" name="Google Shape;311;p20"/>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프로그램 실행 하기</a:t>
            </a:r>
            <a:endParaRPr sz="1800">
              <a:solidFill>
                <a:schemeClr val="dk1"/>
              </a:solidFill>
              <a:latin typeface="Malgun Gothic"/>
              <a:ea typeface="Malgun Gothic"/>
              <a:cs typeface="Malgun Gothic"/>
              <a:sym typeface="Malgun Gothic"/>
            </a:endParaRPr>
          </a:p>
        </p:txBody>
      </p:sp>
      <p:pic>
        <p:nvPicPr>
          <p:cNvPr id="312" name="Google Shape;312;p20"/>
          <p:cNvPicPr preferRelativeResize="0"/>
          <p:nvPr/>
        </p:nvPicPr>
        <p:blipFill rotWithShape="1">
          <a:blip r:embed="rId3">
            <a:alphaModFix/>
          </a:blip>
          <a:srcRect b="0" l="0" r="0" t="0"/>
          <a:stretch/>
        </p:blipFill>
        <p:spPr>
          <a:xfrm>
            <a:off x="755576" y="2207288"/>
            <a:ext cx="5731510" cy="3496310"/>
          </a:xfrm>
          <a:prstGeom prst="rect">
            <a:avLst/>
          </a:prstGeom>
          <a:noFill/>
          <a:ln cap="flat" cmpd="sng" w="9525">
            <a:solidFill>
              <a:schemeClr val="dk1"/>
            </a:solidFill>
            <a:prstDash val="solid"/>
            <a:round/>
            <a:headEnd len="sm" w="sm" type="none"/>
            <a:tailEnd len="sm" w="sm" type="none"/>
          </a:ln>
        </p:spPr>
      </p:pic>
      <p:pic>
        <p:nvPicPr>
          <p:cNvPr id="313" name="Google Shape;313;p20"/>
          <p:cNvPicPr preferRelativeResize="0"/>
          <p:nvPr/>
        </p:nvPicPr>
        <p:blipFill rotWithShape="1">
          <a:blip r:embed="rId4">
            <a:alphaModFix/>
          </a:blip>
          <a:srcRect b="0" l="0" r="0" t="0"/>
          <a:stretch/>
        </p:blipFill>
        <p:spPr>
          <a:xfrm>
            <a:off x="1881020" y="5764365"/>
            <a:ext cx="5743575" cy="600075"/>
          </a:xfrm>
          <a:prstGeom prst="rect">
            <a:avLst/>
          </a:prstGeom>
          <a:noFill/>
          <a:ln>
            <a:noFill/>
          </a:ln>
        </p:spPr>
      </p:pic>
      <p:cxnSp>
        <p:nvCxnSpPr>
          <p:cNvPr id="314" name="Google Shape;314;p20"/>
          <p:cNvCxnSpPr/>
          <p:nvPr/>
        </p:nvCxnSpPr>
        <p:spPr>
          <a:xfrm>
            <a:off x="3851920" y="5157192"/>
            <a:ext cx="1368152" cy="720080"/>
          </a:xfrm>
          <a:prstGeom prst="straightConnector1">
            <a:avLst/>
          </a:prstGeom>
          <a:noFill/>
          <a:ln cap="flat" cmpd="sng" w="9525">
            <a:solidFill>
              <a:srgbClr val="4A7DBA"/>
            </a:solidFill>
            <a:prstDash val="solid"/>
            <a:round/>
            <a:headEnd len="sm" w="sm" type="none"/>
            <a:tailEnd len="med" w="med" type="stealth"/>
          </a:ln>
        </p:spPr>
      </p:cxnSp>
      <p:sp>
        <p:nvSpPr>
          <p:cNvPr id="315" name="Google Shape;315;p20"/>
          <p:cNvSpPr txBox="1"/>
          <p:nvPr/>
        </p:nvSpPr>
        <p:spPr>
          <a:xfrm>
            <a:off x="4738821" y="5301208"/>
            <a:ext cx="11293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FF0000"/>
                </a:solidFill>
                <a:latin typeface="Malgun Gothic"/>
                <a:ea typeface="Malgun Gothic"/>
                <a:cs typeface="Malgun Gothic"/>
                <a:sym typeface="Malgun Gothic"/>
              </a:rPr>
              <a:t>결과화면</a:t>
            </a:r>
            <a:endParaRPr sz="1800">
              <a:solidFill>
                <a:srgbClr val="FF0000"/>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cxnSp>
        <p:nvCxnSpPr>
          <p:cNvPr id="321" name="Google Shape;321;p21"/>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22" name="Google Shape;322;p21"/>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1.6 프로그램 배포하기</a:t>
            </a:r>
            <a:endParaRPr sz="4000"/>
          </a:p>
        </p:txBody>
      </p:sp>
      <p:sp>
        <p:nvSpPr>
          <p:cNvPr id="323" name="Google Shape;323;p21"/>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24" name="Google Shape;324;p21"/>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25" name="Google Shape;325;p21"/>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프로그램 빌드 하기</a:t>
            </a:r>
            <a:endParaRPr sz="1800">
              <a:solidFill>
                <a:schemeClr val="dk1"/>
              </a:solidFill>
              <a:latin typeface="Malgun Gothic"/>
              <a:ea typeface="Malgun Gothic"/>
              <a:cs typeface="Malgun Gothic"/>
              <a:sym typeface="Malgun Gothic"/>
            </a:endParaRPr>
          </a:p>
        </p:txBody>
      </p:sp>
      <p:pic>
        <p:nvPicPr>
          <p:cNvPr id="326" name="Google Shape;326;p21"/>
          <p:cNvPicPr preferRelativeResize="0"/>
          <p:nvPr/>
        </p:nvPicPr>
        <p:blipFill rotWithShape="1">
          <a:blip r:embed="rId3">
            <a:alphaModFix/>
          </a:blip>
          <a:srcRect b="0" l="0" r="0" t="0"/>
          <a:stretch/>
        </p:blipFill>
        <p:spPr>
          <a:xfrm>
            <a:off x="259795" y="2204864"/>
            <a:ext cx="5731510" cy="3366770"/>
          </a:xfrm>
          <a:prstGeom prst="rect">
            <a:avLst/>
          </a:prstGeom>
          <a:noFill/>
          <a:ln cap="flat" cmpd="sng" w="9525">
            <a:solidFill>
              <a:schemeClr val="dk1"/>
            </a:solidFill>
            <a:prstDash val="solid"/>
            <a:round/>
            <a:headEnd len="sm" w="sm" type="none"/>
            <a:tailEnd len="sm" w="sm" type="none"/>
          </a:ln>
        </p:spPr>
      </p:pic>
      <p:pic>
        <p:nvPicPr>
          <p:cNvPr id="327" name="Google Shape;327;p21"/>
          <p:cNvPicPr preferRelativeResize="0"/>
          <p:nvPr/>
        </p:nvPicPr>
        <p:blipFill rotWithShape="1">
          <a:blip r:embed="rId4">
            <a:alphaModFix/>
          </a:blip>
          <a:srcRect b="0" l="0" r="0" t="0"/>
          <a:stretch/>
        </p:blipFill>
        <p:spPr>
          <a:xfrm>
            <a:off x="3412490" y="3140968"/>
            <a:ext cx="5731510" cy="3314065"/>
          </a:xfrm>
          <a:prstGeom prst="rect">
            <a:avLst/>
          </a:prstGeom>
          <a:noFill/>
          <a:ln cap="flat" cmpd="sng" w="9525">
            <a:solidFill>
              <a:schemeClr val="dk1"/>
            </a:solidFill>
            <a:prstDash val="solid"/>
            <a:round/>
            <a:headEnd len="sm" w="sm" type="none"/>
            <a:tailEnd len="sm" w="sm" type="none"/>
          </a:ln>
        </p:spPr>
      </p:pic>
      <p:cxnSp>
        <p:nvCxnSpPr>
          <p:cNvPr id="328" name="Google Shape;328;p21"/>
          <p:cNvCxnSpPr/>
          <p:nvPr/>
        </p:nvCxnSpPr>
        <p:spPr>
          <a:xfrm flipH="1" rot="10800000">
            <a:off x="2512253" y="3780237"/>
            <a:ext cx="1671956" cy="216024"/>
          </a:xfrm>
          <a:prstGeom prst="straightConnector1">
            <a:avLst/>
          </a:prstGeom>
          <a:noFill/>
          <a:ln cap="flat" cmpd="sng" w="9525">
            <a:solidFill>
              <a:srgbClr val="4A7DBA"/>
            </a:solidFill>
            <a:prstDash val="solid"/>
            <a:round/>
            <a:headEnd len="sm" w="sm" type="none"/>
            <a:tailEnd len="med" w="med" type="stealth"/>
          </a:ln>
        </p:spPr>
      </p:cxnSp>
      <p:pic>
        <p:nvPicPr>
          <p:cNvPr id="329" name="Google Shape;329;p21"/>
          <p:cNvPicPr preferRelativeResize="0"/>
          <p:nvPr/>
        </p:nvPicPr>
        <p:blipFill rotWithShape="1">
          <a:blip r:embed="rId5">
            <a:alphaModFix/>
          </a:blip>
          <a:srcRect b="0" l="0" r="0" t="0"/>
          <a:stretch/>
        </p:blipFill>
        <p:spPr>
          <a:xfrm>
            <a:off x="1055543" y="4869783"/>
            <a:ext cx="5731510" cy="1613535"/>
          </a:xfrm>
          <a:prstGeom prst="rect">
            <a:avLst/>
          </a:prstGeom>
          <a:noFill/>
          <a:ln cap="flat" cmpd="sng" w="9525">
            <a:solidFill>
              <a:schemeClr val="dk1"/>
            </a:solidFill>
            <a:prstDash val="solid"/>
            <a:round/>
            <a:headEnd len="sm" w="sm" type="none"/>
            <a:tailEnd len="sm" w="sm" type="none"/>
          </a:ln>
        </p:spPr>
      </p:pic>
      <p:cxnSp>
        <p:nvCxnSpPr>
          <p:cNvPr id="330" name="Google Shape;330;p21"/>
          <p:cNvCxnSpPr/>
          <p:nvPr/>
        </p:nvCxnSpPr>
        <p:spPr>
          <a:xfrm flipH="1">
            <a:off x="4738821" y="3766957"/>
            <a:ext cx="3649603" cy="1804677"/>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cxnSp>
        <p:nvCxnSpPr>
          <p:cNvPr id="336" name="Google Shape;336;p22"/>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37" name="Google Shape;337;p22"/>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1.6 프로그램 배포하기</a:t>
            </a:r>
            <a:endParaRPr sz="4000"/>
          </a:p>
        </p:txBody>
      </p:sp>
      <p:sp>
        <p:nvSpPr>
          <p:cNvPr id="338" name="Google Shape;338;p22"/>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39" name="Google Shape;339;p22"/>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40" name="Google Shape;340;p22"/>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800"/>
              <a:buFont typeface="Arial"/>
              <a:buChar char="•"/>
            </a:pPr>
            <a:r>
              <a:rPr b="1" lang="ko-KR" sz="1800">
                <a:solidFill>
                  <a:srgbClr val="000000"/>
                </a:solidFill>
                <a:latin typeface="Malgun Gothic"/>
                <a:ea typeface="Malgun Gothic"/>
                <a:cs typeface="Malgun Gothic"/>
                <a:sym typeface="Malgun Gothic"/>
              </a:rPr>
              <a:t>프로그램 생성 루트</a:t>
            </a:r>
            <a:endParaRPr sz="1800">
              <a:solidFill>
                <a:srgbClr val="000000"/>
              </a:solidFill>
              <a:latin typeface="Malgun Gothic"/>
              <a:ea typeface="Malgun Gothic"/>
              <a:cs typeface="Malgun Gothic"/>
              <a:sym typeface="Malgun Gothic"/>
            </a:endParaRPr>
          </a:p>
        </p:txBody>
      </p:sp>
      <p:pic>
        <p:nvPicPr>
          <p:cNvPr id="341" name="Google Shape;341;p22"/>
          <p:cNvPicPr preferRelativeResize="0"/>
          <p:nvPr/>
        </p:nvPicPr>
        <p:blipFill rotWithShape="1">
          <a:blip r:embed="rId3">
            <a:alphaModFix/>
          </a:blip>
          <a:srcRect b="0" l="0" r="0" t="0"/>
          <a:stretch/>
        </p:blipFill>
        <p:spPr>
          <a:xfrm>
            <a:off x="1629313" y="2268830"/>
            <a:ext cx="5731510" cy="3948430"/>
          </a:xfrm>
          <a:prstGeom prst="rect">
            <a:avLst/>
          </a:prstGeom>
          <a:noFill/>
          <a:ln cap="flat" cmpd="sng" w="9525">
            <a:solidFill>
              <a:schemeClr val="dk1"/>
            </a:solidFill>
            <a:prstDash val="solid"/>
            <a:round/>
            <a:headEnd len="sm" w="sm" type="none"/>
            <a:tailEnd len="sm" w="sm" type="none"/>
          </a:ln>
        </p:spPr>
      </p:pic>
      <p:pic>
        <p:nvPicPr>
          <p:cNvPr id="342" name="Google Shape;342;p22"/>
          <p:cNvPicPr preferRelativeResize="0"/>
          <p:nvPr/>
        </p:nvPicPr>
        <p:blipFill rotWithShape="1">
          <a:blip r:embed="rId4">
            <a:alphaModFix/>
          </a:blip>
          <a:srcRect b="0" l="0" r="0" t="0"/>
          <a:stretch/>
        </p:blipFill>
        <p:spPr>
          <a:xfrm>
            <a:off x="3527376" y="1720867"/>
            <a:ext cx="5616624" cy="547963"/>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cxnSp>
        <p:nvCxnSpPr>
          <p:cNvPr id="343" name="Google Shape;343;p22"/>
          <p:cNvCxnSpPr/>
          <p:nvPr/>
        </p:nvCxnSpPr>
        <p:spPr>
          <a:xfrm flipH="1" rot="10800000">
            <a:off x="4054745" y="2204864"/>
            <a:ext cx="684076" cy="504056"/>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cxnSp>
        <p:nvCxnSpPr>
          <p:cNvPr id="349" name="Google Shape;349;p23"/>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50" name="Google Shape;350;p23"/>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1.7 C# 개발자의 원조 선생님. MSDN</a:t>
            </a:r>
            <a:endParaRPr sz="4000"/>
          </a:p>
        </p:txBody>
      </p:sp>
      <p:sp>
        <p:nvSpPr>
          <p:cNvPr id="351" name="Google Shape;351;p23"/>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52" name="Google Shape;352;p23"/>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53" name="Google Shape;353;p23"/>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800"/>
              <a:buFont typeface="Arial"/>
              <a:buChar char="•"/>
            </a:pPr>
            <a:r>
              <a:rPr b="1" lang="ko-KR" sz="1800">
                <a:solidFill>
                  <a:srgbClr val="000000"/>
                </a:solidFill>
                <a:latin typeface="Malgun Gothic"/>
                <a:ea typeface="Malgun Gothic"/>
                <a:cs typeface="Malgun Gothic"/>
                <a:sym typeface="Malgun Gothic"/>
              </a:rPr>
              <a:t>MSDN 메인 화면</a:t>
            </a:r>
            <a:endParaRPr sz="1800">
              <a:solidFill>
                <a:srgbClr val="000000"/>
              </a:solidFill>
              <a:latin typeface="Malgun Gothic"/>
              <a:ea typeface="Malgun Gothic"/>
              <a:cs typeface="Malgun Gothic"/>
              <a:sym typeface="Malgun Gothic"/>
            </a:endParaRPr>
          </a:p>
        </p:txBody>
      </p:sp>
      <p:pic>
        <p:nvPicPr>
          <p:cNvPr id="354" name="Google Shape;354;p23"/>
          <p:cNvPicPr preferRelativeResize="0"/>
          <p:nvPr/>
        </p:nvPicPr>
        <p:blipFill rotWithShape="1">
          <a:blip r:embed="rId3">
            <a:alphaModFix/>
          </a:blip>
          <a:srcRect b="0" l="0" r="0" t="0"/>
          <a:stretch/>
        </p:blipFill>
        <p:spPr>
          <a:xfrm>
            <a:off x="683568" y="2324237"/>
            <a:ext cx="5731510" cy="2885440"/>
          </a:xfrm>
          <a:prstGeom prst="rect">
            <a:avLst/>
          </a:prstGeom>
          <a:noFill/>
          <a:ln cap="flat" cmpd="sng" w="9525">
            <a:solidFill>
              <a:schemeClr val="dk1"/>
            </a:solidFill>
            <a:prstDash val="solid"/>
            <a:round/>
            <a:headEnd len="sm" w="sm" type="none"/>
            <a:tailEnd len="sm" w="sm" type="none"/>
          </a:ln>
        </p:spPr>
      </p:pic>
      <p:pic>
        <p:nvPicPr>
          <p:cNvPr id="355" name="Google Shape;355;p23"/>
          <p:cNvPicPr preferRelativeResize="0"/>
          <p:nvPr/>
        </p:nvPicPr>
        <p:blipFill rotWithShape="1">
          <a:blip r:embed="rId4">
            <a:alphaModFix/>
          </a:blip>
          <a:srcRect b="0" l="0" r="0" t="0"/>
          <a:stretch/>
        </p:blipFill>
        <p:spPr>
          <a:xfrm>
            <a:off x="2998832" y="4000954"/>
            <a:ext cx="5731510" cy="241744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cxnSp>
        <p:nvCxnSpPr>
          <p:cNvPr id="361" name="Google Shape;361;p24"/>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62" name="Google Shape;362;p24"/>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1.8 이 책의 코드 구성</a:t>
            </a:r>
            <a:endParaRPr sz="4000"/>
          </a:p>
        </p:txBody>
      </p:sp>
      <p:sp>
        <p:nvSpPr>
          <p:cNvPr id="363" name="Google Shape;363;p24"/>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64" name="Google Shape;364;p24"/>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65" name="Google Shape;365;p24"/>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lang="ko-KR" sz="1800">
                <a:solidFill>
                  <a:schemeClr val="dk1"/>
                </a:solidFill>
                <a:latin typeface="Malgun Gothic"/>
                <a:ea typeface="Malgun Gothic"/>
                <a:cs typeface="Malgun Gothic"/>
                <a:sym typeface="Malgun Gothic"/>
              </a:rPr>
              <a:t>https://github.com/korcosin/BOOKS</a:t>
            </a:r>
            <a:endParaRPr sz="1800">
              <a:solidFill>
                <a:schemeClr val="dk1"/>
              </a:solidFill>
              <a:latin typeface="Malgun Gothic"/>
              <a:ea typeface="Malgun Gothic"/>
              <a:cs typeface="Malgun Gothic"/>
              <a:sym typeface="Malgun Gothic"/>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Malgun Gothic"/>
              <a:ea typeface="Malgun Gothic"/>
              <a:cs typeface="Malgun Gothic"/>
              <a:sym typeface="Malgun Gothic"/>
            </a:endParaRPr>
          </a:p>
        </p:txBody>
      </p:sp>
      <p:pic>
        <p:nvPicPr>
          <p:cNvPr id="366" name="Google Shape;366;p24"/>
          <p:cNvPicPr preferRelativeResize="0"/>
          <p:nvPr/>
        </p:nvPicPr>
        <p:blipFill rotWithShape="1">
          <a:blip r:embed="rId3">
            <a:alphaModFix/>
          </a:blip>
          <a:srcRect b="0" l="0" r="0" t="0"/>
          <a:stretch/>
        </p:blipFill>
        <p:spPr>
          <a:xfrm>
            <a:off x="1598680" y="2268830"/>
            <a:ext cx="5731510" cy="441388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cxnSp>
        <p:nvCxnSpPr>
          <p:cNvPr id="372" name="Google Shape;372;p25"/>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73" name="Google Shape;373;p25"/>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lang="ko-KR" sz="4000"/>
              <a:t>최종 정리</a:t>
            </a:r>
            <a:endParaRPr sz="4000"/>
          </a:p>
        </p:txBody>
      </p:sp>
      <p:sp>
        <p:nvSpPr>
          <p:cNvPr id="374" name="Google Shape;374;p25"/>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75" name="Google Shape;375;p25"/>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76" name="Google Shape;376;p25"/>
          <p:cNvSpPr txBox="1"/>
          <p:nvPr/>
        </p:nvSpPr>
        <p:spPr>
          <a:xfrm>
            <a:off x="683568" y="1988840"/>
            <a:ext cx="8136904"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Malgun Gothic"/>
              <a:buAutoNum type="arabicPeriod"/>
            </a:pPr>
            <a:r>
              <a:rPr lang="ko-KR" sz="1800">
                <a:solidFill>
                  <a:schemeClr val="dk1"/>
                </a:solidFill>
                <a:latin typeface="Malgun Gothic"/>
                <a:ea typeface="Malgun Gothic"/>
                <a:cs typeface="Malgun Gothic"/>
                <a:sym typeface="Malgun Gothic"/>
              </a:rPr>
              <a:t>프로그래밍이란 인간과 기계가 의사소통을 할 수 있는 기술을 말합니다.</a:t>
            </a:r>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2. 기계와 의사소통을 하기 위한 프로그래밍 언어는 샐 수 없을 정도로 다양합니다. 하지만 어떤 언어든 한 가지만 잘 숙지하고 있으면 또 다른 언어를 사용 하는 데에는 크게 문제가 되지 않습니다. 우선은 C# 입문서를 선택하신 만큼 C#언어의 기본기를 탄탄히 다듬을 수 있도록 합시다.</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3. C#은 강력한 라이벌이자 세계를 바꾸어 나가고 있는 자바 언어를 모태로 발전을 했으나, 점차 자기만의 개성을 살려 무궁무진한 기능을 제공하는 거대 언어로 발전 했습니다. 그리고 마이크로소프트의 IT시장에 대한 인식이 바뀜에 따라 개발자들과 소통하는 오픈지향적인 언어로 발전을 하며 성장 가능성을 더욱 더 높이고 있습니다.</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4. C#을 개발 하기 위한 도구로는 Visual Studio가 있는데, 이 도구 자체가 바로 C#의 장점이라 불릴 만큼, 개발자들의 편의성을 자랑하는 완성도 높은 도구입니다..</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cxnSp>
        <p:nvCxnSpPr>
          <p:cNvPr id="382" name="Google Shape;382;p26"/>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383" name="Google Shape;383;p26"/>
          <p:cNvSpPr txBox="1"/>
          <p:nvPr>
            <p:ph type="title"/>
          </p:nvPr>
        </p:nvSpPr>
        <p:spPr>
          <a:xfrm>
            <a:off x="256543" y="903858"/>
            <a:ext cx="8717551"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lang="ko-KR" sz="4000"/>
              <a:t>최종 정리</a:t>
            </a:r>
            <a:endParaRPr sz="4000"/>
          </a:p>
        </p:txBody>
      </p:sp>
      <p:sp>
        <p:nvSpPr>
          <p:cNvPr id="384" name="Google Shape;384;p26"/>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385" name="Google Shape;385;p26"/>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386" name="Google Shape;386;p26"/>
          <p:cNvSpPr txBox="1"/>
          <p:nvPr/>
        </p:nvSpPr>
        <p:spPr>
          <a:xfrm>
            <a:off x="683568" y="1988840"/>
            <a:ext cx="813690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5. Visual Studio는 손쉽게 마이크로소프트 공식 사이트에서 무료 버전인 커뮤니티 버전으로 다운로드 받아 설치 할 수 있습니다.</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6. MSDN은 마이크로소프트에서 제공하는 개발 가이드 문서이며, 이 곳에서 .NET Framework 내장 된 문법과 C# 가이드 문서를 조회 하고 확인 할 수 있습니다. 이 MSDN은 여러분들이 개발자가 되면 가장 유용하게 사용 할 동반자 와도 같은 문서가 될 것 입니다.</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7. 이 책의 예제는 GitHub 에서 제공 됩니다. GIT은 개발 문서들의 변경과 삭제 내역을 기록 하는 코드 형상 관리 툴이며, 이 툴을 이용하여 웹에서 확인 할 수 있는 페이지를 GitHub이라고 합니다.</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7"/>
          <p:cNvSpPr txBox="1"/>
          <p:nvPr>
            <p:ph type="ctrTitle"/>
          </p:nvPr>
        </p:nvSpPr>
        <p:spPr>
          <a:xfrm>
            <a:off x="231054" y="2425349"/>
            <a:ext cx="3474171" cy="10417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151"/>
              </a:buClr>
              <a:buSzPts val="4000"/>
              <a:buFont typeface="Arial"/>
              <a:buNone/>
            </a:pPr>
            <a:r>
              <a:rPr b="1" lang="ko-KR" sz="4000">
                <a:solidFill>
                  <a:srgbClr val="3F3151"/>
                </a:solidFill>
                <a:latin typeface="Arial"/>
                <a:ea typeface="Arial"/>
                <a:cs typeface="Arial"/>
                <a:sym typeface="Arial"/>
              </a:rPr>
              <a:t>감사합니다</a:t>
            </a:r>
            <a:endParaRPr b="1" sz="4000">
              <a:solidFill>
                <a:srgbClr val="3F3151"/>
              </a:solidFill>
              <a:latin typeface="Arial"/>
              <a:ea typeface="Arial"/>
              <a:cs typeface="Arial"/>
              <a:sym typeface="Arial"/>
            </a:endParaRPr>
          </a:p>
        </p:txBody>
      </p:sp>
      <p:cxnSp>
        <p:nvCxnSpPr>
          <p:cNvPr id="393" name="Google Shape;393;p27"/>
          <p:cNvCxnSpPr/>
          <p:nvPr/>
        </p:nvCxnSpPr>
        <p:spPr>
          <a:xfrm>
            <a:off x="364803" y="3434686"/>
            <a:ext cx="8406000" cy="0"/>
          </a:xfrm>
          <a:prstGeom prst="straightConnector1">
            <a:avLst/>
          </a:prstGeom>
          <a:noFill/>
          <a:ln cap="flat" cmpd="sng" w="12700">
            <a:solidFill>
              <a:srgbClr val="3F315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cxnSp>
        <p:nvCxnSpPr>
          <p:cNvPr id="116" name="Google Shape;116;p3"/>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17" name="Google Shape;117;p3"/>
          <p:cNvSpPr txBox="1"/>
          <p:nvPr>
            <p:ph type="title"/>
          </p:nvPr>
        </p:nvSpPr>
        <p:spPr>
          <a:xfrm>
            <a:off x="256544" y="700126"/>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1장에서 만나볼 내용은?</a:t>
            </a:r>
            <a:endParaRPr sz="4000"/>
          </a:p>
        </p:txBody>
      </p:sp>
      <p:sp>
        <p:nvSpPr>
          <p:cNvPr id="118" name="Google Shape;118;p3"/>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19" name="Google Shape;119;p3"/>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20" name="Google Shape;120;p3"/>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지금 이 책을 보는 여러분도 분명 마음 한구석 어딘가에 기분 좋은 떨림을 가지고 첫 장을 펼칠 것이라고 생각합니다. </a:t>
            </a:r>
            <a:endParaRPr sz="1800">
              <a:solidFill>
                <a:schemeClr val="dk1"/>
              </a:solidFill>
              <a:latin typeface="Malgun Gothic"/>
              <a:ea typeface="Malgun Gothic"/>
              <a:cs typeface="Malgun Gothic"/>
              <a:sym typeface="Malgun Gothic"/>
            </a:endParaRPr>
          </a:p>
          <a:p>
            <a:pPr indent="0" lvl="0" marL="0" marR="0" rtl="0" algn="l">
              <a:spcBef>
                <a:spcPts val="36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그리고 이러한 긍정적인 기대감이 곧 성취감으로 발전하여 이 책을 모두 다 읽었을 때,</a:t>
            </a:r>
            <a:endParaRPr sz="1800">
              <a:solidFill>
                <a:schemeClr val="dk1"/>
              </a:solidFill>
              <a:latin typeface="Malgun Gothic"/>
              <a:ea typeface="Malgun Gothic"/>
              <a:cs typeface="Malgun Gothic"/>
              <a:sym typeface="Malgun Gothic"/>
            </a:endParaRPr>
          </a:p>
          <a:p>
            <a:pPr indent="0" lvl="0" marL="0" marR="0" rtl="0" algn="l">
              <a:spcBef>
                <a:spcPts val="36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대한민국 IT를 이끌어 가는 개발자로 성장하길 간절히 바랍니다.</a:t>
            </a:r>
            <a:endParaRPr sz="1800">
              <a:solidFill>
                <a:schemeClr val="dk1"/>
              </a:solidFill>
              <a:latin typeface="Malgun Gothic"/>
              <a:ea typeface="Malgun Gothic"/>
              <a:cs typeface="Malgun Gothic"/>
              <a:sym typeface="Malgun Gothic"/>
            </a:endParaRPr>
          </a:p>
          <a:p>
            <a:pPr indent="0" lvl="0" marL="0" marR="0" rtl="0" algn="l">
              <a:spcBef>
                <a:spcPts val="36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 </a:t>
            </a:r>
            <a:endParaRPr sz="1800">
              <a:solidFill>
                <a:schemeClr val="dk1"/>
              </a:solidFill>
              <a:latin typeface="Malgun Gothic"/>
              <a:ea typeface="Malgun Gothic"/>
              <a:cs typeface="Malgun Gothic"/>
              <a:sym typeface="Malgun Gothic"/>
            </a:endParaRPr>
          </a:p>
          <a:p>
            <a:pPr indent="0" lvl="0" marL="0" marR="0" rtl="0" algn="l">
              <a:spcBef>
                <a:spcPts val="36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이 장에서는 C#의 탄생을 비롯한 프로그래밍의 정의에 대해 알아볼 것입니다.</a:t>
            </a:r>
            <a:endParaRPr sz="1800">
              <a:solidFill>
                <a:schemeClr val="dk1"/>
              </a:solidFill>
              <a:latin typeface="Malgun Gothic"/>
              <a:ea typeface="Malgun Gothic"/>
              <a:cs typeface="Malgun Gothic"/>
              <a:sym typeface="Malgun Gothic"/>
            </a:endParaRPr>
          </a:p>
          <a:p>
            <a:pPr indent="0" lvl="0" marL="0" marR="0" rtl="0" algn="l">
              <a:spcBef>
                <a:spcPts val="36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그리고 무(蕪)에서 유(有)를 창조해나가기 위해 많은 도움을 줄 프로그램 설치와 환경 설정을 살펴 볼 것입니다.</a:t>
            </a:r>
            <a:endParaRPr sz="1800">
              <a:solidFill>
                <a:schemeClr val="dk1"/>
              </a:solidFill>
              <a:latin typeface="Malgun Gothic"/>
              <a:ea typeface="Malgun Gothic"/>
              <a:cs typeface="Malgun Gothic"/>
              <a:sym typeface="Malgun Gothic"/>
            </a:endParaRPr>
          </a:p>
          <a:p>
            <a:pPr indent="0" lvl="0" marL="0" marR="0" rtl="0" algn="l">
              <a:spcBef>
                <a:spcPts val="560"/>
              </a:spcBef>
              <a:spcAft>
                <a:spcPts val="0"/>
              </a:spcAft>
              <a:buClr>
                <a:schemeClr val="dk1"/>
              </a:buClr>
              <a:buSzPts val="2800"/>
              <a:buFont typeface="Arial"/>
              <a:buNone/>
            </a:pPr>
            <a:r>
              <a:rPr lang="ko-KR" sz="2800">
                <a:solidFill>
                  <a:schemeClr val="dk1"/>
                </a:solidFill>
                <a:latin typeface="Malgun Gothic"/>
                <a:ea typeface="Malgun Gothic"/>
                <a:cs typeface="Malgun Gothic"/>
                <a:sym typeface="Malgun Gothic"/>
              </a:rPr>
              <a:t> </a:t>
            </a:r>
            <a:endParaRPr sz="2800">
              <a:solidFill>
                <a:schemeClr val="dk1"/>
              </a:solidFill>
              <a:latin typeface="Malgun Gothic"/>
              <a:ea typeface="Malgun Gothic"/>
              <a:cs typeface="Malgun Gothic"/>
              <a:sym typeface="Malgun Gothic"/>
            </a:endParaRPr>
          </a:p>
          <a:p>
            <a:pPr indent="0" lvl="0" marL="0" marR="0" rtl="0" algn="l">
              <a:spcBef>
                <a:spcPts val="560"/>
              </a:spcBef>
              <a:spcAft>
                <a:spcPts val="0"/>
              </a:spcAft>
              <a:buClr>
                <a:schemeClr val="dk1"/>
              </a:buClr>
              <a:buSzPts val="2800"/>
              <a:buFont typeface="Arial"/>
              <a:buNone/>
            </a:pPr>
            <a:r>
              <a:rPr b="1" lang="ko-KR" sz="2800">
                <a:solidFill>
                  <a:schemeClr val="dk1"/>
                </a:solidFill>
                <a:latin typeface="Malgun Gothic"/>
                <a:ea typeface="Malgun Gothic"/>
                <a:cs typeface="Malgun Gothic"/>
                <a:sym typeface="Malgun Gothic"/>
              </a:rPr>
              <a:t>#핵심_키워드</a:t>
            </a:r>
            <a:endParaRPr sz="2800">
              <a:solidFill>
                <a:schemeClr val="dk1"/>
              </a:solidFill>
              <a:latin typeface="Malgun Gothic"/>
              <a:ea typeface="Malgun Gothic"/>
              <a:cs typeface="Malgun Gothic"/>
              <a:sym typeface="Malgun Gothic"/>
            </a:endParaRPr>
          </a:p>
          <a:p>
            <a:pPr indent="0" lvl="0" marL="0" marR="0" rtl="0" algn="l">
              <a:spcBef>
                <a:spcPts val="560"/>
              </a:spcBef>
              <a:spcAft>
                <a:spcPts val="0"/>
              </a:spcAft>
              <a:buClr>
                <a:schemeClr val="dk1"/>
              </a:buClr>
              <a:buSzPts val="2800"/>
              <a:buFont typeface="Arial"/>
              <a:buNone/>
            </a:pPr>
            <a:r>
              <a:rPr b="1" lang="ko-KR" sz="2800">
                <a:solidFill>
                  <a:schemeClr val="dk1"/>
                </a:solidFill>
                <a:latin typeface="Malgun Gothic"/>
                <a:ea typeface="Malgun Gothic"/>
                <a:cs typeface="Malgun Gothic"/>
                <a:sym typeface="Malgun Gothic"/>
              </a:rPr>
              <a:t>#프로그래밍_언어 #씨샵 #Visual_Studio #Git</a:t>
            </a:r>
            <a:endParaRPr sz="2800">
              <a:solidFill>
                <a:srgbClr val="3D3C3E"/>
              </a:solidFill>
              <a:latin typeface="Arial"/>
              <a:ea typeface="Arial"/>
              <a:cs typeface="Arial"/>
              <a:sym typeface="Arial"/>
            </a:endParaRPr>
          </a:p>
          <a:p>
            <a:pPr indent="0" lvl="0" marL="0" marR="0" rtl="0" algn="l">
              <a:spcBef>
                <a:spcPts val="560"/>
              </a:spcBef>
              <a:spcAft>
                <a:spcPts val="0"/>
              </a:spcAft>
              <a:buClr>
                <a:schemeClr val="dk1"/>
              </a:buClr>
              <a:buSzPts val="2800"/>
              <a:buFont typeface="Arial"/>
              <a:buNone/>
            </a:pPr>
            <a:r>
              <a:t/>
            </a:r>
            <a:endParaRPr sz="2800">
              <a:solidFill>
                <a:srgbClr val="3D3C3E"/>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cxnSp>
        <p:nvCxnSpPr>
          <p:cNvPr id="126" name="Google Shape;126;p4"/>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27" name="Google Shape;127;p4"/>
          <p:cNvSpPr txBox="1"/>
          <p:nvPr>
            <p:ph type="title"/>
          </p:nvPr>
        </p:nvSpPr>
        <p:spPr>
          <a:xfrm>
            <a:off x="256544" y="700126"/>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1.1 프로그래밍이란 무엇인가</a:t>
            </a:r>
            <a:endParaRPr sz="4000"/>
          </a:p>
        </p:txBody>
      </p:sp>
      <p:sp>
        <p:nvSpPr>
          <p:cNvPr id="128" name="Google Shape;128;p4"/>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29" name="Google Shape;129;p4"/>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30" name="Google Shape;130;p4"/>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ko-KR" sz="1800">
                <a:solidFill>
                  <a:srgbClr val="000000"/>
                </a:solidFill>
                <a:latin typeface="Malgun Gothic"/>
                <a:ea typeface="Malgun Gothic"/>
                <a:cs typeface="Malgun Gothic"/>
                <a:sym typeface="Malgun Gothic"/>
              </a:rPr>
              <a:t>“</a:t>
            </a:r>
            <a:r>
              <a:rPr lang="ko-KR" sz="1800" u="sng">
                <a:solidFill>
                  <a:schemeClr val="dk1"/>
                </a:solidFill>
                <a:latin typeface="Malgun Gothic"/>
                <a:ea typeface="Malgun Gothic"/>
                <a:cs typeface="Malgun Gothic"/>
                <a:sym typeface="Malgun Gothic"/>
              </a:rPr>
              <a:t>기계 와 내가 의사 소통을 하는 것”</a:t>
            </a:r>
            <a:endParaRPr/>
          </a:p>
          <a:p>
            <a:pPr indent="0" lvl="0" marL="0" marR="0" rtl="0" algn="l">
              <a:spcBef>
                <a:spcPts val="220"/>
              </a:spcBef>
              <a:spcAft>
                <a:spcPts val="0"/>
              </a:spcAft>
              <a:buClr>
                <a:schemeClr val="dk1"/>
              </a:buClr>
              <a:buSzPts val="1100"/>
              <a:buFont typeface="Arial"/>
              <a:buNone/>
            </a:pPr>
            <a:r>
              <a:t/>
            </a:r>
            <a:endParaRPr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 1. 마리오는 앞으로 이동할 수도, 뒤로 이동할 수도 있다.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 2. 마리오는 여러가지 분장술을 하여 특수 능력을 발동 시킬 수 있다.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 3. 적이 있는 경우, 점프를 밟아 제거 할 수도 있고 무기를 사용 하여 제거 할 수도 있다.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 4. 마리오가 적과 부딪힌 경우 바로 죽게 된다.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 5. 마지막 끝판 왕인 쿠퍼를 제거 하고 공주를 구하게 되면 게임에서 승리 한다.</a:t>
            </a:r>
            <a:endParaRPr/>
          </a:p>
          <a:p>
            <a:pPr indent="0" lvl="0" marL="0" marR="0" rtl="0" algn="l">
              <a:spcBef>
                <a:spcPts val="220"/>
              </a:spcBef>
              <a:spcAft>
                <a:spcPts val="0"/>
              </a:spcAft>
              <a:buClr>
                <a:schemeClr val="dk1"/>
              </a:buClr>
              <a:buSzPts val="1100"/>
              <a:buFont typeface="Arial"/>
              <a:buNone/>
            </a:pPr>
            <a:r>
              <a:t/>
            </a:r>
            <a:endParaRPr sz="1100">
              <a:solidFill>
                <a:srgbClr val="3D3C3E"/>
              </a:solidFill>
              <a:latin typeface="Arial"/>
              <a:ea typeface="Arial"/>
              <a:cs typeface="Arial"/>
              <a:sym typeface="Arial"/>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1. 자판기에 동전 혹은 지폐를 넣으면, 기계에 현재 금액이 표시 되고 해당 금액으로 살 수 있는 음료에 불이 켜진다.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2. 불이 켜져 있는 버튼(넣은 금액으로 살 수 있는 음료 버튼)을 누를 경우, 해당 음료가 나온다. 반면 불이 켜져 있지 않는 버튼(살 수 없는 음료 버튼)을 누를 경우, 아무 반응도 일어나지 않는다.</a:t>
            </a:r>
            <a:endParaRPr i="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i="1" lang="ko-KR" sz="1100">
                <a:solidFill>
                  <a:schemeClr val="dk1"/>
                </a:solidFill>
                <a:latin typeface="Malgun Gothic"/>
                <a:ea typeface="Malgun Gothic"/>
                <a:cs typeface="Malgun Gothic"/>
                <a:sym typeface="Malgun Gothic"/>
              </a:rPr>
              <a:t>3. 거스름돈 레버를 돌리면, 남아 있는 금액이 다시 나온다.</a:t>
            </a:r>
            <a:endParaRPr i="1" sz="1100">
              <a:solidFill>
                <a:srgbClr val="3D3C3E"/>
              </a:solidFill>
              <a:latin typeface="Arial"/>
              <a:ea typeface="Arial"/>
              <a:cs typeface="Arial"/>
              <a:sym typeface="Arial"/>
            </a:endParaRPr>
          </a:p>
        </p:txBody>
      </p:sp>
      <p:sp>
        <p:nvSpPr>
          <p:cNvPr id="131" name="Google Shape;131;p4"/>
          <p:cNvSpPr txBox="1"/>
          <p:nvPr/>
        </p:nvSpPr>
        <p:spPr>
          <a:xfrm>
            <a:off x="755576" y="4869160"/>
            <a:ext cx="734481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ko-KR" sz="1800">
                <a:solidFill>
                  <a:schemeClr val="dk1"/>
                </a:solidFill>
                <a:latin typeface="Malgun Gothic"/>
                <a:ea typeface="Malgun Gothic"/>
                <a:cs typeface="Malgun Gothic"/>
                <a:sym typeface="Malgun Gothic"/>
              </a:rPr>
              <a:t>게임 주인공 캐릭터인 마리오와 주인공을 방해하는 적과 끝판왕인 쿠퍼를 만든 사람은 디자이너입니다. 하지만 그들을 움직이게 하고 살아 숨쉬게 한 위대한 일을 한 사람은 바로 프로그래밍을 하는 프로그래머입니다. 프로그래머는 그들을 절대적으로 복종하게 하는 마치 조물주와 같은 일을 할 수 있습니다.</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cxnSp>
        <p:nvCxnSpPr>
          <p:cNvPr id="137" name="Google Shape;137;p5"/>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38" name="Google Shape;138;p5"/>
          <p:cNvSpPr txBox="1"/>
          <p:nvPr>
            <p:ph type="title"/>
          </p:nvPr>
        </p:nvSpPr>
        <p:spPr>
          <a:xfrm>
            <a:off x="256544" y="700126"/>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1.2 프로그래밍의 종류</a:t>
            </a:r>
            <a:endParaRPr sz="4000"/>
          </a:p>
        </p:txBody>
      </p:sp>
      <p:sp>
        <p:nvSpPr>
          <p:cNvPr id="139" name="Google Shape;139;p5"/>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40" name="Google Shape;140;p5"/>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41" name="Google Shape;141;p5"/>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ko-KR" sz="1800">
                <a:solidFill>
                  <a:srgbClr val="000000"/>
                </a:solidFill>
                <a:latin typeface="Malgun Gothic"/>
                <a:ea typeface="Malgun Gothic"/>
                <a:cs typeface="Malgun Gothic"/>
                <a:sym typeface="Malgun Gothic"/>
              </a:rPr>
              <a:t>1. </a:t>
            </a:r>
            <a:r>
              <a:rPr b="1" lang="ko-KR" sz="1800">
                <a:solidFill>
                  <a:schemeClr val="dk1"/>
                </a:solidFill>
                <a:latin typeface="Malgun Gothic"/>
                <a:ea typeface="Malgun Gothic"/>
                <a:cs typeface="Malgun Gothic"/>
                <a:sym typeface="Malgun Gothic"/>
              </a:rPr>
              <a:t>자바(Java)</a:t>
            </a:r>
            <a:endParaRPr sz="1100">
              <a:solidFill>
                <a:srgbClr val="000000"/>
              </a:solidFill>
              <a:latin typeface="Malgun Gothic"/>
              <a:ea typeface="Malgun Gothic"/>
              <a:cs typeface="Malgun Gothic"/>
              <a:sym typeface="Malgun Gothic"/>
            </a:endParaRPr>
          </a:p>
          <a:p>
            <a:pPr indent="0" lvl="0" marL="0" marR="0" rtl="0" algn="l">
              <a:spcBef>
                <a:spcPts val="220"/>
              </a:spcBef>
              <a:spcAft>
                <a:spcPts val="0"/>
              </a:spcAft>
              <a:buClr>
                <a:srgbClr val="000000"/>
              </a:buClr>
              <a:buSzPts val="1100"/>
              <a:buFont typeface="Arial"/>
              <a:buNone/>
            </a:pPr>
            <a:r>
              <a:rPr i="1" lang="ko-KR" sz="1100">
                <a:solidFill>
                  <a:srgbClr val="000000"/>
                </a:solidFill>
                <a:latin typeface="Malgun Gothic"/>
                <a:ea typeface="Malgun Gothic"/>
                <a:cs typeface="Malgun Gothic"/>
                <a:sym typeface="Malgun Gothic"/>
              </a:rPr>
              <a:t> 1. </a:t>
            </a:r>
            <a:r>
              <a:rPr i="1" lang="ko-KR" sz="1100">
                <a:solidFill>
                  <a:schemeClr val="dk1"/>
                </a:solidFill>
                <a:latin typeface="Malgun Gothic"/>
                <a:ea typeface="Malgun Gothic"/>
                <a:cs typeface="Malgun Gothic"/>
                <a:sym typeface="Malgun Gothic"/>
              </a:rPr>
              <a:t>제임스 고슬링(James Gosling)이 개발한 프로그래밍 언어</a:t>
            </a:r>
            <a:endParaRPr i="1" sz="1100">
              <a:solidFill>
                <a:srgbClr val="000000"/>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rPr lang="ko-KR" sz="1100" u="sng">
                <a:solidFill>
                  <a:schemeClr val="dk1"/>
                </a:solidFill>
                <a:latin typeface="Malgun Gothic"/>
                <a:ea typeface="Malgun Gothic"/>
                <a:cs typeface="Malgun Gothic"/>
                <a:sym typeface="Malgun Gothic"/>
              </a:rPr>
              <a:t> 2. “한번 만들어놓으면, 어디서든 동작한다(Write Once, Run Anywhere)”</a:t>
            </a:r>
            <a:r>
              <a:rPr lang="ko-KR" sz="1100">
                <a:solidFill>
                  <a:schemeClr val="dk1"/>
                </a:solidFill>
                <a:latin typeface="Malgun Gothic"/>
                <a:ea typeface="Malgun Gothic"/>
                <a:cs typeface="Malgun Gothic"/>
                <a:sym typeface="Malgun Gothic"/>
              </a:rPr>
              <a:t>라는 모토를 가지고 개발된 언어</a:t>
            </a:r>
            <a:endParaRPr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t/>
            </a:r>
            <a:endParaRPr sz="1100">
              <a:solidFill>
                <a:schemeClr val="dk1"/>
              </a:solidFill>
              <a:latin typeface="Malgun Gothic"/>
              <a:ea typeface="Malgun Gothic"/>
              <a:cs typeface="Malgun Gothic"/>
              <a:sym typeface="Malgun Gothic"/>
            </a:endParaRPr>
          </a:p>
          <a:p>
            <a:pPr indent="0" lvl="0" marL="0" marR="0" rtl="0" algn="l">
              <a:spcBef>
                <a:spcPts val="0"/>
              </a:spcBef>
              <a:spcAft>
                <a:spcPts val="0"/>
              </a:spcAft>
              <a:buClr>
                <a:srgbClr val="000000"/>
              </a:buClr>
              <a:buSzPts val="1800"/>
              <a:buFont typeface="Arial"/>
              <a:buNone/>
            </a:pPr>
            <a:r>
              <a:rPr lang="ko-KR" sz="1800">
                <a:solidFill>
                  <a:srgbClr val="000000"/>
                </a:solidFill>
                <a:latin typeface="Malgun Gothic"/>
                <a:ea typeface="Malgun Gothic"/>
                <a:cs typeface="Malgun Gothic"/>
                <a:sym typeface="Malgun Gothic"/>
              </a:rPr>
              <a:t>2. </a:t>
            </a:r>
            <a:r>
              <a:rPr b="1" lang="ko-KR" sz="1800">
                <a:solidFill>
                  <a:srgbClr val="000000"/>
                </a:solidFill>
                <a:latin typeface="Malgun Gothic"/>
                <a:ea typeface="Malgun Gothic"/>
                <a:cs typeface="Malgun Gothic"/>
                <a:sym typeface="Malgun Gothic"/>
              </a:rPr>
              <a:t>C 언어</a:t>
            </a:r>
            <a:endParaRPr b="1" sz="1100">
              <a:solidFill>
                <a:srgbClr val="000000"/>
              </a:solidFill>
              <a:latin typeface="Malgun Gothic"/>
              <a:ea typeface="Malgun Gothic"/>
              <a:cs typeface="Malgun Gothic"/>
              <a:sym typeface="Malgun Gothic"/>
            </a:endParaRPr>
          </a:p>
          <a:p>
            <a:pPr indent="0" lvl="0" marL="0" marR="0" rtl="0" algn="l">
              <a:spcBef>
                <a:spcPts val="220"/>
              </a:spcBef>
              <a:spcAft>
                <a:spcPts val="0"/>
              </a:spcAft>
              <a:buClr>
                <a:srgbClr val="000000"/>
              </a:buClr>
              <a:buSzPts val="1100"/>
              <a:buFont typeface="Arial"/>
              <a:buNone/>
            </a:pPr>
            <a:r>
              <a:rPr i="1" lang="ko-KR" sz="1100">
                <a:solidFill>
                  <a:srgbClr val="000000"/>
                </a:solidFill>
                <a:latin typeface="Malgun Gothic"/>
                <a:ea typeface="Malgun Gothic"/>
                <a:cs typeface="Malgun Gothic"/>
                <a:sym typeface="Malgun Gothic"/>
              </a:rPr>
              <a:t> </a:t>
            </a:r>
            <a:r>
              <a:rPr lang="ko-KR" sz="1100">
                <a:solidFill>
                  <a:schemeClr val="dk1"/>
                </a:solidFill>
                <a:latin typeface="Malgun Gothic"/>
                <a:ea typeface="Malgun Gothic"/>
                <a:cs typeface="Malgun Gothic"/>
                <a:sym typeface="Malgun Gothic"/>
              </a:rPr>
              <a:t>프로그래밍 원리를 깨우치는 데 도움이 많이 되어 공대생들의 첫 프로그래밍 언어로 각광 받음</a:t>
            </a:r>
            <a:endParaRPr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t/>
            </a:r>
            <a:endParaRPr sz="1100">
              <a:solidFill>
                <a:schemeClr val="dk1"/>
              </a:solidFill>
              <a:latin typeface="Malgun Gothic"/>
              <a:ea typeface="Malgun Gothic"/>
              <a:cs typeface="Malgun Gothic"/>
              <a:sym typeface="Malgun Gothic"/>
            </a:endParaRPr>
          </a:p>
          <a:p>
            <a:pPr indent="0" lvl="0" marL="0" marR="0" rtl="0" algn="l">
              <a:spcBef>
                <a:spcPts val="360"/>
              </a:spcBef>
              <a:spcAft>
                <a:spcPts val="0"/>
              </a:spcAft>
              <a:buClr>
                <a:srgbClr val="000000"/>
              </a:buClr>
              <a:buSzPts val="1800"/>
              <a:buFont typeface="Arial"/>
              <a:buNone/>
            </a:pPr>
            <a:r>
              <a:rPr lang="ko-KR" sz="1800">
                <a:solidFill>
                  <a:srgbClr val="000000"/>
                </a:solidFill>
                <a:latin typeface="Malgun Gothic"/>
                <a:ea typeface="Malgun Gothic"/>
                <a:cs typeface="Malgun Gothic"/>
                <a:sym typeface="Malgun Gothic"/>
              </a:rPr>
              <a:t>3. </a:t>
            </a:r>
            <a:r>
              <a:rPr b="1" lang="ko-KR" sz="1800">
                <a:solidFill>
                  <a:srgbClr val="000000"/>
                </a:solidFill>
                <a:latin typeface="Malgun Gothic"/>
                <a:ea typeface="Malgun Gothic"/>
                <a:cs typeface="Malgun Gothic"/>
                <a:sym typeface="Malgun Gothic"/>
              </a:rPr>
              <a:t>파이썬</a:t>
            </a:r>
            <a:endParaRPr sz="1800">
              <a:solidFill>
                <a:schemeClr val="dk1"/>
              </a:solidFill>
              <a:latin typeface="Malgun Gothic"/>
              <a:ea typeface="Malgun Gothic"/>
              <a:cs typeface="Malgun Gothic"/>
              <a:sym typeface="Malgun Gothic"/>
            </a:endParaRPr>
          </a:p>
          <a:p>
            <a:pPr indent="0" lvl="0" marL="0" marR="0" rtl="0" algn="l">
              <a:spcBef>
                <a:spcPts val="220"/>
              </a:spcBef>
              <a:spcAft>
                <a:spcPts val="0"/>
              </a:spcAft>
              <a:buClr>
                <a:srgbClr val="000000"/>
              </a:buClr>
              <a:buSzPts val="1100"/>
              <a:buFont typeface="Arial"/>
              <a:buNone/>
            </a:pPr>
            <a:r>
              <a:rPr i="1" lang="ko-KR" sz="1100">
                <a:solidFill>
                  <a:srgbClr val="000000"/>
                </a:solidFill>
                <a:latin typeface="Malgun Gothic"/>
                <a:ea typeface="Malgun Gothic"/>
                <a:cs typeface="Malgun Gothic"/>
                <a:sym typeface="Malgun Gothic"/>
              </a:rPr>
              <a:t> </a:t>
            </a:r>
            <a:r>
              <a:rPr lang="ko-KR" sz="1100">
                <a:solidFill>
                  <a:schemeClr val="dk1"/>
                </a:solidFill>
                <a:latin typeface="Malgun Gothic"/>
                <a:ea typeface="Malgun Gothic"/>
                <a:cs typeface="Malgun Gothic"/>
                <a:sym typeface="Malgun Gothic"/>
              </a:rPr>
              <a:t>빠른 연산 처리와 다양한 내장 기능으로 초보자들도 친근하게 프로그래밍을 할 수 있어 최근 공대생들의 첫 프로그래밍 언어로 각광 받는</a:t>
            </a:r>
            <a:endParaRPr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t/>
            </a:r>
            <a:endParaRPr i="1" sz="1100">
              <a:solidFill>
                <a:srgbClr val="3D3C3E"/>
              </a:solidFill>
              <a:latin typeface="Arial"/>
              <a:ea typeface="Arial"/>
              <a:cs typeface="Arial"/>
              <a:sym typeface="Arial"/>
            </a:endParaRPr>
          </a:p>
          <a:p>
            <a:pPr indent="0" lvl="0" marL="0" marR="0" rtl="0" algn="l">
              <a:spcBef>
                <a:spcPts val="360"/>
              </a:spcBef>
              <a:spcAft>
                <a:spcPts val="0"/>
              </a:spcAft>
              <a:buClr>
                <a:srgbClr val="000000"/>
              </a:buClr>
              <a:buSzPts val="1800"/>
              <a:buFont typeface="Arial"/>
              <a:buNone/>
            </a:pPr>
            <a:r>
              <a:rPr lang="ko-KR" sz="1800">
                <a:solidFill>
                  <a:srgbClr val="000000"/>
                </a:solidFill>
                <a:latin typeface="Malgun Gothic"/>
                <a:ea typeface="Malgun Gothic"/>
                <a:cs typeface="Malgun Gothic"/>
                <a:sym typeface="Malgun Gothic"/>
              </a:rPr>
              <a:t>3. </a:t>
            </a:r>
            <a:r>
              <a:rPr b="1" lang="ko-KR" sz="1800">
                <a:solidFill>
                  <a:srgbClr val="000000"/>
                </a:solidFill>
                <a:latin typeface="Malgun Gothic"/>
                <a:ea typeface="Malgun Gothic"/>
                <a:cs typeface="Malgun Gothic"/>
                <a:sym typeface="Malgun Gothic"/>
              </a:rPr>
              <a:t>C#</a:t>
            </a:r>
            <a:endParaRPr sz="1800">
              <a:solidFill>
                <a:schemeClr val="dk1"/>
              </a:solidFill>
              <a:latin typeface="Malgun Gothic"/>
              <a:ea typeface="Malgun Gothic"/>
              <a:cs typeface="Malgun Gothic"/>
              <a:sym typeface="Malgun Gothic"/>
            </a:endParaRPr>
          </a:p>
          <a:p>
            <a:pPr indent="0" lvl="0" marL="0" marR="0" rtl="0" algn="l">
              <a:spcBef>
                <a:spcPts val="220"/>
              </a:spcBef>
              <a:spcAft>
                <a:spcPts val="0"/>
              </a:spcAft>
              <a:buClr>
                <a:srgbClr val="000000"/>
              </a:buClr>
              <a:buSzPts val="1100"/>
              <a:buFont typeface="Arial"/>
              <a:buNone/>
            </a:pPr>
            <a:r>
              <a:rPr i="1" lang="ko-KR" sz="1100">
                <a:solidFill>
                  <a:srgbClr val="000000"/>
                </a:solidFill>
                <a:latin typeface="Malgun Gothic"/>
                <a:ea typeface="Malgun Gothic"/>
                <a:cs typeface="Malgun Gothic"/>
                <a:sym typeface="Malgun Gothic"/>
              </a:rPr>
              <a:t> </a:t>
            </a:r>
            <a:r>
              <a:rPr lang="ko-KR" sz="1100">
                <a:solidFill>
                  <a:schemeClr val="dk1"/>
                </a:solidFill>
                <a:latin typeface="Malgun Gothic"/>
                <a:ea typeface="Malgun Gothic"/>
                <a:cs typeface="Malgun Gothic"/>
                <a:sym typeface="Malgun Gothic"/>
              </a:rPr>
              <a:t>마이크로소프트에서 가장 밀고 있는 언어</a:t>
            </a:r>
            <a:endParaRPr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t/>
            </a:r>
            <a:endParaRPr sz="1100">
              <a:solidFill>
                <a:schemeClr val="dk1"/>
              </a:solidFill>
              <a:latin typeface="Malgun Gothic"/>
              <a:ea typeface="Malgun Gothic"/>
              <a:cs typeface="Malgun Gothic"/>
              <a:sym typeface="Malgun Gothic"/>
            </a:endParaRPr>
          </a:p>
          <a:p>
            <a:pPr indent="0" lvl="0" marL="0" marR="0" rtl="0" algn="l">
              <a:spcBef>
                <a:spcPts val="280"/>
              </a:spcBef>
              <a:spcAft>
                <a:spcPts val="0"/>
              </a:spcAft>
              <a:buClr>
                <a:schemeClr val="dk1"/>
              </a:buClr>
              <a:buSzPts val="1100"/>
              <a:buFont typeface="Arial"/>
              <a:buNone/>
            </a:pPr>
            <a:r>
              <a:rPr lang="ko-KR" sz="1100">
                <a:solidFill>
                  <a:schemeClr val="dk1"/>
                </a:solidFill>
                <a:latin typeface="Malgun Gothic"/>
                <a:ea typeface="Malgun Gothic"/>
                <a:cs typeface="Malgun Gothic"/>
                <a:sym typeface="Malgun Gothic"/>
              </a:rPr>
              <a:t>이외에 </a:t>
            </a:r>
            <a:r>
              <a:rPr b="1" lang="ko-KR" sz="1400">
                <a:solidFill>
                  <a:schemeClr val="dk1"/>
                </a:solidFill>
                <a:latin typeface="Malgun Gothic"/>
                <a:ea typeface="Malgun Gothic"/>
                <a:cs typeface="Malgun Gothic"/>
                <a:sym typeface="Malgun Gothic"/>
              </a:rPr>
              <a:t>루비(Ruby), 펄(Perl), 얼랭(Erlang) 등등 강소 언어들….</a:t>
            </a:r>
            <a:endParaRPr b="1" sz="1100">
              <a:solidFill>
                <a:schemeClr val="dk1"/>
              </a:solidFill>
              <a:latin typeface="Malgun Gothic"/>
              <a:ea typeface="Malgun Gothic"/>
              <a:cs typeface="Malgun Gothic"/>
              <a:sym typeface="Malgun Gothic"/>
            </a:endParaRPr>
          </a:p>
          <a:p>
            <a:pPr indent="0" lvl="0" marL="0" marR="0" rtl="0" algn="l">
              <a:spcBef>
                <a:spcPts val="220"/>
              </a:spcBef>
              <a:spcAft>
                <a:spcPts val="0"/>
              </a:spcAft>
              <a:buClr>
                <a:schemeClr val="dk1"/>
              </a:buClr>
              <a:buSzPts val="1100"/>
              <a:buFont typeface="Arial"/>
              <a:buNone/>
            </a:pPr>
            <a:r>
              <a:t/>
            </a:r>
            <a:endParaRPr i="1" sz="1100">
              <a:solidFill>
                <a:srgbClr val="3D3C3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cxnSp>
        <p:nvCxnSpPr>
          <p:cNvPr id="147" name="Google Shape;147;p6"/>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48" name="Google Shape;148;p6"/>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1.3 C#의 탄생과 발전 가능성, 이 언어 매력적이다!</a:t>
            </a:r>
            <a:endParaRPr sz="4000"/>
          </a:p>
        </p:txBody>
      </p:sp>
      <p:sp>
        <p:nvSpPr>
          <p:cNvPr id="149" name="Google Shape;149;p6"/>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50" name="Google Shape;150;p6"/>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51" name="Google Shape;151;p6"/>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자바를 모태로 만들었던 C#이지만, 이제는 자바보다 더 빠른 성장 곡선을 만들어 가면서, 이제는 자바에는 없는 기능들을 먼저 선보일 정도</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800"/>
              <a:buFont typeface="Arial"/>
              <a:buNone/>
            </a:pPr>
            <a:r>
              <a:t/>
            </a:r>
            <a:endParaRPr sz="1800">
              <a:solidFill>
                <a:srgbClr val="000000"/>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인도 국적의 개발자 출신 CEO인 사티아 나델라(Satya Narayana Nadella)가 운영체제의 혁신을 선보이며, </a:t>
            </a:r>
            <a:r>
              <a:rPr lang="ko-KR" sz="1800" u="sng">
                <a:solidFill>
                  <a:schemeClr val="dk1"/>
                </a:solidFill>
                <a:latin typeface="Malgun Gothic"/>
                <a:ea typeface="Malgun Gothic"/>
                <a:cs typeface="Malgun Gothic"/>
                <a:sym typeface="Malgun Gothic"/>
              </a:rPr>
              <a:t>Windows는 물론 Linux 플랫폼에서도 돌아가는 .NET CORE를 개발하면서 C# 또한 어디 서든지 동작 하는 프로그램을 만드는 언어가 됨</a:t>
            </a:r>
            <a:endParaRPr sz="1800" u="sng">
              <a:solidFill>
                <a:schemeClr val="dk1"/>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800"/>
              <a:buFont typeface="Arial"/>
              <a:buNone/>
            </a:pPr>
            <a:r>
              <a:t/>
            </a:r>
            <a:endParaRPr sz="1800" u="sng">
              <a:solidFill>
                <a:srgbClr val="000000"/>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C#은 </a:t>
            </a:r>
            <a:r>
              <a:rPr b="1" lang="ko-KR" sz="1800">
                <a:solidFill>
                  <a:schemeClr val="dk1"/>
                </a:solidFill>
                <a:latin typeface="Malgun Gothic"/>
                <a:ea typeface="Malgun Gothic"/>
                <a:cs typeface="Malgun Gothic"/>
                <a:sym typeface="Malgun Gothic"/>
              </a:rPr>
              <a:t>객체지향 언어</a:t>
            </a:r>
            <a:r>
              <a:rPr lang="ko-KR" sz="1800">
                <a:solidFill>
                  <a:schemeClr val="dk1"/>
                </a:solidFill>
                <a:latin typeface="Malgun Gothic"/>
                <a:ea typeface="Malgun Gothic"/>
                <a:cs typeface="Malgun Gothic"/>
                <a:sym typeface="Malgun Gothic"/>
              </a:rPr>
              <a:t>. 여기서 객체지향이란, 세월이 흐르면서 소프트웨어의 규모가 엄청나게 커지고 과거의 단순한 프로그래밍 방식으로는 커버하기가 힘들어 조립식 건축물 공법과 같은 새로운 개발 방법이 생겨났는데, 이를 바로 객체지향이라고 함.</a:t>
            </a:r>
            <a:endParaRPr/>
          </a:p>
          <a:p>
            <a:pPr indent="0" lvl="0" marL="0" marR="0" rtl="0" algn="l">
              <a:spcBef>
                <a:spcPts val="0"/>
              </a:spcBef>
              <a:spcAft>
                <a:spcPts val="0"/>
              </a:spcAft>
              <a:buClr>
                <a:schemeClr val="dk1"/>
              </a:buClr>
              <a:buSzPts val="1800"/>
              <a:buFont typeface="Arial"/>
              <a:buNone/>
            </a:pPr>
            <a:r>
              <a:t/>
            </a:r>
            <a:endParaRPr sz="1800">
              <a:solidFill>
                <a:srgbClr val="000000"/>
              </a:solidFill>
              <a:latin typeface="Malgun Gothic"/>
              <a:ea typeface="Malgun Gothic"/>
              <a:cs typeface="Malgun Gothic"/>
              <a:sym typeface="Malgun Gothic"/>
            </a:endParaRPr>
          </a:p>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방대한 클래스 라이브러리(Class Library)를 지원함</a:t>
            </a:r>
            <a:endParaRPr sz="1800">
              <a:solidFill>
                <a:srgbClr val="000000"/>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cxnSp>
        <p:nvCxnSpPr>
          <p:cNvPr id="157" name="Google Shape;157;p7"/>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58" name="Google Shape;158;p7"/>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159" name="Google Shape;159;p7"/>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60" name="Google Shape;160;p7"/>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61" name="Google Shape;161;p7"/>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ko-KR" sz="1800">
                <a:solidFill>
                  <a:schemeClr val="dk1"/>
                </a:solidFill>
                <a:latin typeface="Malgun Gothic"/>
                <a:ea typeface="Malgun Gothic"/>
                <a:cs typeface="Malgun Gothic"/>
                <a:sym typeface="Malgun Gothic"/>
              </a:rPr>
              <a:t>Visual Studio 공식 사이트에 접속. 해당 화면에서 </a:t>
            </a:r>
            <a:r>
              <a:rPr lang="ko-KR" sz="1800" u="sng">
                <a:solidFill>
                  <a:schemeClr val="dk1"/>
                </a:solidFill>
                <a:latin typeface="Malgun Gothic"/>
                <a:ea typeface="Malgun Gothic"/>
                <a:cs typeface="Malgun Gothic"/>
                <a:sym typeface="Malgun Gothic"/>
              </a:rPr>
              <a:t>Visual Studio IDE &gt; Windows용 다운로드(Community 2017)</a:t>
            </a:r>
            <a:r>
              <a:rPr lang="ko-KR" sz="1800">
                <a:solidFill>
                  <a:schemeClr val="dk1"/>
                </a:solidFill>
                <a:latin typeface="Malgun Gothic"/>
                <a:ea typeface="Malgun Gothic"/>
                <a:cs typeface="Malgun Gothic"/>
                <a:sym typeface="Malgun Gothic"/>
              </a:rPr>
              <a:t>을 선택 </a:t>
            </a:r>
            <a:endParaRPr sz="1800">
              <a:solidFill>
                <a:srgbClr val="000000"/>
              </a:solidFill>
              <a:latin typeface="Malgun Gothic"/>
              <a:ea typeface="Malgun Gothic"/>
              <a:cs typeface="Malgun Gothic"/>
              <a:sym typeface="Malgun Gothic"/>
            </a:endParaRPr>
          </a:p>
        </p:txBody>
      </p:sp>
      <p:pic>
        <p:nvPicPr>
          <p:cNvPr id="162" name="Google Shape;162;p7"/>
          <p:cNvPicPr preferRelativeResize="0"/>
          <p:nvPr/>
        </p:nvPicPr>
        <p:blipFill rotWithShape="1">
          <a:blip r:embed="rId3">
            <a:alphaModFix/>
          </a:blip>
          <a:srcRect b="0" l="0" r="0" t="0"/>
          <a:stretch/>
        </p:blipFill>
        <p:spPr>
          <a:xfrm>
            <a:off x="1504786" y="2589361"/>
            <a:ext cx="5731510" cy="38639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cxnSp>
        <p:nvCxnSpPr>
          <p:cNvPr id="168" name="Google Shape;168;p8"/>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69" name="Google Shape;169;p8"/>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170" name="Google Shape;170;p8"/>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71" name="Google Shape;171;p8"/>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72" name="Google Shape;172;p8"/>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다운로드 받은 파일 관리자 권한으로 설치 하기</a:t>
            </a:r>
            <a:endParaRPr sz="1800">
              <a:solidFill>
                <a:schemeClr val="dk1"/>
              </a:solidFill>
              <a:latin typeface="Malgun Gothic"/>
              <a:ea typeface="Malgun Gothic"/>
              <a:cs typeface="Malgun Gothic"/>
              <a:sym typeface="Malgun Gothic"/>
            </a:endParaRPr>
          </a:p>
        </p:txBody>
      </p:sp>
      <p:pic>
        <p:nvPicPr>
          <p:cNvPr id="173" name="Google Shape;173;p8"/>
          <p:cNvPicPr preferRelativeResize="0"/>
          <p:nvPr/>
        </p:nvPicPr>
        <p:blipFill rotWithShape="1">
          <a:blip r:embed="rId3">
            <a:alphaModFix/>
          </a:blip>
          <a:srcRect b="0" l="0" r="0" t="0"/>
          <a:stretch/>
        </p:blipFill>
        <p:spPr>
          <a:xfrm>
            <a:off x="1547664" y="2492896"/>
            <a:ext cx="5731510" cy="394462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cxnSp>
        <p:nvCxnSpPr>
          <p:cNvPr id="179" name="Google Shape;179;p9"/>
          <p:cNvCxnSpPr/>
          <p:nvPr/>
        </p:nvCxnSpPr>
        <p:spPr>
          <a:xfrm>
            <a:off x="364803" y="547859"/>
            <a:ext cx="8406000" cy="0"/>
          </a:xfrm>
          <a:prstGeom prst="straightConnector1">
            <a:avLst/>
          </a:prstGeom>
          <a:noFill/>
          <a:ln cap="flat" cmpd="sng" w="9525">
            <a:solidFill>
              <a:srgbClr val="3F3151"/>
            </a:solidFill>
            <a:prstDash val="solid"/>
            <a:round/>
            <a:headEnd len="sm" w="sm" type="none"/>
            <a:tailEnd len="sm" w="sm" type="none"/>
          </a:ln>
        </p:spPr>
      </p:cxnSp>
      <p:sp>
        <p:nvSpPr>
          <p:cNvPr id="180" name="Google Shape;180;p9"/>
          <p:cNvSpPr txBox="1"/>
          <p:nvPr>
            <p:ph type="title"/>
          </p:nvPr>
        </p:nvSpPr>
        <p:spPr>
          <a:xfrm>
            <a:off x="256544" y="903858"/>
            <a:ext cx="6995120" cy="58092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Malgun Gothic"/>
              <a:buNone/>
            </a:pPr>
            <a:r>
              <a:rPr b="1" lang="ko-KR" sz="4000"/>
              <a:t>1.4 Visual Studio 설치</a:t>
            </a:r>
            <a:endParaRPr sz="4000"/>
          </a:p>
        </p:txBody>
      </p:sp>
      <p:sp>
        <p:nvSpPr>
          <p:cNvPr id="181" name="Google Shape;181;p9"/>
          <p:cNvSpPr txBox="1"/>
          <p:nvPr/>
        </p:nvSpPr>
        <p:spPr>
          <a:xfrm>
            <a:off x="259795" y="1631109"/>
            <a:ext cx="8470547" cy="127544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t/>
            </a:r>
            <a:endParaRPr sz="1600">
              <a:solidFill>
                <a:srgbClr val="3D3C3E"/>
              </a:solidFill>
              <a:latin typeface="Arial"/>
              <a:ea typeface="Arial"/>
              <a:cs typeface="Arial"/>
              <a:sym typeface="Arial"/>
            </a:endParaRPr>
          </a:p>
        </p:txBody>
      </p:sp>
      <p:sp>
        <p:nvSpPr>
          <p:cNvPr id="182" name="Google Shape;182;p9"/>
          <p:cNvSpPr txBox="1"/>
          <p:nvPr/>
        </p:nvSpPr>
        <p:spPr>
          <a:xfrm>
            <a:off x="263455" y="195231"/>
            <a:ext cx="158417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0C0C0C"/>
                </a:solidFill>
                <a:latin typeface="Arial"/>
                <a:ea typeface="Arial"/>
                <a:cs typeface="Arial"/>
                <a:sym typeface="Arial"/>
              </a:rPr>
              <a:t> 1 장 </a:t>
            </a:r>
            <a:endParaRPr sz="1000">
              <a:solidFill>
                <a:srgbClr val="0C0C0C"/>
              </a:solidFill>
              <a:latin typeface="Arial"/>
              <a:ea typeface="Arial"/>
              <a:cs typeface="Arial"/>
              <a:sym typeface="Arial"/>
            </a:endParaRPr>
          </a:p>
        </p:txBody>
      </p:sp>
      <p:sp>
        <p:nvSpPr>
          <p:cNvPr id="183" name="Google Shape;183;p9"/>
          <p:cNvSpPr txBox="1"/>
          <p:nvPr/>
        </p:nvSpPr>
        <p:spPr>
          <a:xfrm>
            <a:off x="503548" y="1857364"/>
            <a:ext cx="8470547" cy="38191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1" lang="ko-KR" sz="1800">
                <a:solidFill>
                  <a:schemeClr val="dk1"/>
                </a:solidFill>
                <a:latin typeface="Malgun Gothic"/>
                <a:ea typeface="Malgun Gothic"/>
                <a:cs typeface="Malgun Gothic"/>
                <a:sym typeface="Malgun Gothic"/>
              </a:rPr>
              <a:t>Visual Studio 구성 요소 설치 화면</a:t>
            </a:r>
            <a:endParaRPr sz="1800">
              <a:solidFill>
                <a:srgbClr val="000000"/>
              </a:solidFill>
              <a:latin typeface="Malgun Gothic"/>
              <a:ea typeface="Malgun Gothic"/>
              <a:cs typeface="Malgun Gothic"/>
              <a:sym typeface="Malgun Gothic"/>
            </a:endParaRPr>
          </a:p>
        </p:txBody>
      </p:sp>
      <p:pic>
        <p:nvPicPr>
          <p:cNvPr id="184" name="Google Shape;184;p9"/>
          <p:cNvPicPr preferRelativeResize="0"/>
          <p:nvPr/>
        </p:nvPicPr>
        <p:blipFill rotWithShape="1">
          <a:blip r:embed="rId3">
            <a:alphaModFix/>
          </a:blip>
          <a:srcRect b="0" l="0" r="0" t="0"/>
          <a:stretch/>
        </p:blipFill>
        <p:spPr>
          <a:xfrm>
            <a:off x="827584" y="3212976"/>
            <a:ext cx="2811145" cy="1639570"/>
          </a:xfrm>
          <a:prstGeom prst="rect">
            <a:avLst/>
          </a:prstGeom>
          <a:noFill/>
          <a:ln cap="flat" cmpd="sng" w="9525">
            <a:solidFill>
              <a:schemeClr val="dk1"/>
            </a:solidFill>
            <a:prstDash val="solid"/>
            <a:round/>
            <a:headEnd len="sm" w="sm" type="none"/>
            <a:tailEnd len="sm" w="sm" type="none"/>
          </a:ln>
        </p:spPr>
      </p:pic>
      <p:pic>
        <p:nvPicPr>
          <p:cNvPr id="185" name="Google Shape;185;p9"/>
          <p:cNvPicPr preferRelativeResize="0"/>
          <p:nvPr/>
        </p:nvPicPr>
        <p:blipFill rotWithShape="1">
          <a:blip r:embed="rId4">
            <a:alphaModFix/>
          </a:blip>
          <a:srcRect b="0" l="0" r="0" t="0"/>
          <a:stretch/>
        </p:blipFill>
        <p:spPr>
          <a:xfrm>
            <a:off x="4495068" y="3217774"/>
            <a:ext cx="2807335" cy="163766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2013-05-13T12:41:23Z</dcterms:created>
  <dc:creator>admin</dc:creator>
</cp:coreProperties>
</file>