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7" roundtripDataSignature="AMtx7mic2tW3JUwRQE3kkohp//g83Q22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b881bd56f_0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7b881bd56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7b881bd56f_0_8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b881bd56f_0_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7b881bd56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7b881bd56f_0_10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b881bd56f_0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7b881bd56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7b881bd56f_0_9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b881bd56f_0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7b881bd56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7b881bd56f_0_1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b881bd56f_0_1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7b881bd56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7b881bd56f_0_1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b881bd56f_0_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7b881bd56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7b881bd56f_0_1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b881bd56f_0_1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7b881bd56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7b881bd56f_0_1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b881bd56f_0_1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7b881bd56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7b881bd56f_0_17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b881bd56f_0_1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7b881bd56f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7b881bd56f_0_18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b881bd56f_0_1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7b881bd56f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7b881bd56f_0_19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b881bd56f_0_1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7b881bd56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7b881bd56f_0_1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b881bd56f_0_2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7b881bd56f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7b881bd56f_0_2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b881bd56f_0_2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7b881bd56f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7b881bd56f_0_2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b881bd56f_0_2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7b881bd56f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7b881bd56f_0_2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b881bd56f_0_2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7b881bd56f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7b881bd56f_0_2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b881bd56f_0_2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7b881bd56f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7b881bd56f_0_2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b881bd56f_0_2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7b881bd56f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7b881bd56f_0_2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b881bd56f_0_2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7b881bd56f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7b881bd56f_0_27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b881bd56f_0_2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7b881bd56f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7b881bd56f_0_28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b881bd56f_0_3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g7b881bd56f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7b881bd56f_0_30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b881bd56f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7b881bd56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7b881bd56f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b881bd56f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7b881bd56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7b881bd56f_0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b881bd56f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7b881bd56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7b881bd56f_0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b881bd56f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7b881bd56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7b881bd56f_0_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b881bd56f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7b881bd56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7b881bd56f_0_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2" name="Google Shape;72;p3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화면">
  <p:cSld name="빈화면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3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3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3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korcosin/BOOKS" TargetMode="External"/><Relationship Id="rId4" Type="http://schemas.openxmlformats.org/officeDocument/2006/relationships/hyperlink" Target="https://cafe.naver.com/codefirst" TargetMode="External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231054" y="253649"/>
            <a:ext cx="7772400" cy="2887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5400"/>
              <a:buFont typeface="Malgun Gothic"/>
              <a:buNone/>
            </a:pPr>
            <a:r>
              <a:rPr b="1" lang="ko-KR" sz="5400">
                <a:solidFill>
                  <a:srgbClr val="3F3151"/>
                </a:solidFill>
              </a:rPr>
              <a:t>百見不如一打 </a:t>
            </a:r>
            <a:br>
              <a:rPr b="1" lang="ko-KR" sz="5400">
                <a:solidFill>
                  <a:srgbClr val="3F3151"/>
                </a:solidFill>
              </a:rPr>
            </a:br>
            <a:r>
              <a:rPr b="1" lang="ko-KR" sz="5400">
                <a:solidFill>
                  <a:srgbClr val="3F3151"/>
                </a:solidFill>
              </a:rPr>
              <a:t>C# 입문</a:t>
            </a:r>
            <a:br>
              <a:rPr b="1" lang="ko-KR" sz="5400">
                <a:solidFill>
                  <a:srgbClr val="3F3151"/>
                </a:solidFill>
              </a:rPr>
            </a:br>
            <a:r>
              <a:rPr b="1" lang="ko-KR" sz="4800">
                <a:solidFill>
                  <a:srgbClr val="0070C0"/>
                </a:solidFill>
              </a:rPr>
              <a:t>강의자료</a:t>
            </a:r>
            <a:endParaRPr b="1" sz="5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260714" y="4071942"/>
            <a:ext cx="6097236" cy="1051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b="1" lang="ko-KR" sz="1600">
                <a:solidFill>
                  <a:srgbClr val="3F3F3F"/>
                </a:solidFill>
              </a:rPr>
              <a:t>예제소스 다운로드: </a:t>
            </a:r>
            <a:r>
              <a:rPr b="1" lang="ko-KR" sz="1600" u="sng">
                <a:solidFill>
                  <a:srgbClr val="3F3F3F"/>
                </a:solidFill>
                <a:hlinkClick r:id="rId3"/>
              </a:rPr>
              <a:t>https://github.com/korcosin/BOOKS</a:t>
            </a:r>
            <a:endParaRPr b="1" sz="16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b="1" lang="ko-KR" sz="1600">
                <a:solidFill>
                  <a:srgbClr val="3F3F3F"/>
                </a:solidFill>
              </a:rPr>
              <a:t>커뮤니티 카페: </a:t>
            </a:r>
            <a:r>
              <a:rPr b="1" lang="ko-KR" sz="1600" u="sng">
                <a:solidFill>
                  <a:schemeClr val="hlink"/>
                </a:solidFill>
                <a:hlinkClick r:id="rId4"/>
              </a:rPr>
              <a:t>https://cafe.naver.com/codefirst</a:t>
            </a:r>
            <a:endParaRPr b="1" sz="16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</p:txBody>
      </p:sp>
      <p:cxnSp>
        <p:nvCxnSpPr>
          <p:cNvPr id="95" name="Google Shape;95;p1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cap="flat" cmpd="sng" w="12700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1"/>
          <p:cNvSpPr txBox="1"/>
          <p:nvPr/>
        </p:nvSpPr>
        <p:spPr>
          <a:xfrm>
            <a:off x="264462" y="6387291"/>
            <a:ext cx="4991613" cy="456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본 문서의 저작권은 저자에게 있습니다.   </a:t>
            </a:r>
            <a:endParaRPr b="0" i="0" sz="800" u="sng" cap="none" strike="noStrike">
              <a:solidFill>
                <a:srgbClr val="4495D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1"/>
          <p:cNvGrpSpPr/>
          <p:nvPr/>
        </p:nvGrpSpPr>
        <p:grpSpPr>
          <a:xfrm>
            <a:off x="323528" y="3897052"/>
            <a:ext cx="4428492" cy="1440160"/>
            <a:chOff x="323528" y="3897052"/>
            <a:chExt cx="3420380" cy="1440160"/>
          </a:xfrm>
        </p:grpSpPr>
        <p:cxnSp>
          <p:nvCxnSpPr>
            <p:cNvPr id="98" name="Google Shape;98;p1"/>
            <p:cNvCxnSpPr/>
            <p:nvPr/>
          </p:nvCxnSpPr>
          <p:spPr>
            <a:xfrm>
              <a:off x="323528" y="5337212"/>
              <a:ext cx="3420380" cy="0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" name="Google Shape;99;p1"/>
            <p:cNvCxnSpPr/>
            <p:nvPr/>
          </p:nvCxnSpPr>
          <p:spPr>
            <a:xfrm>
              <a:off x="323528" y="3897052"/>
              <a:ext cx="3420380" cy="0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0" name="Google Shape;100;p1"/>
          <p:cNvSpPr txBox="1"/>
          <p:nvPr/>
        </p:nvSpPr>
        <p:spPr>
          <a:xfrm>
            <a:off x="5939122" y="6401544"/>
            <a:ext cx="3204878" cy="456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본 문서는 나눔 고딕과 Consolas 체에 최적화 되어 있습니다.   </a:t>
            </a:r>
            <a:endParaRPr b="0" i="0" sz="800" u="sng" cap="none" strike="noStrike">
              <a:solidFill>
                <a:srgbClr val="4495D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7380312" y="5949280"/>
            <a:ext cx="14948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Ver. 2019.1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9125" y="364300"/>
            <a:ext cx="2096975" cy="295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g7b881bd56f_0_85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g7b881bd56f_0_85"/>
          <p:cNvSpPr txBox="1"/>
          <p:nvPr>
            <p:ph type="title"/>
          </p:nvPr>
        </p:nvSpPr>
        <p:spPr>
          <a:xfrm>
            <a:off x="256550" y="700125"/>
            <a:ext cx="6385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4000"/>
              <a:t>2.3 문자를 담는 변수 타입</a:t>
            </a:r>
            <a:endParaRPr sz="4000"/>
          </a:p>
        </p:txBody>
      </p:sp>
      <p:sp>
        <p:nvSpPr>
          <p:cNvPr id="196" name="Google Shape;196;g7b881bd56f_0_85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7b881bd56f_0_85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2</a:t>
            </a: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7b881bd56f_0_85"/>
          <p:cNvSpPr txBox="1"/>
          <p:nvPr/>
        </p:nvSpPr>
        <p:spPr>
          <a:xfrm>
            <a:off x="461000" y="1631100"/>
            <a:ext cx="83097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담아내는 바구니 / Ex002.cs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7b881bd56f_0_85"/>
          <p:cNvSpPr txBox="1"/>
          <p:nvPr/>
        </p:nvSpPr>
        <p:spPr>
          <a:xfrm>
            <a:off x="461000" y="2192175"/>
            <a:ext cx="8309700" cy="3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RoadBook.CsharpBasic.Chapter02.Examples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Ex002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char ch = 'A';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string strMessage = "Hello World";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Console.WriteLine(ch);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Console.WriteLine(strMessage);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Google Shape;205;g7b881bd56f_0_107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g7b881bd56f_0_107"/>
          <p:cNvSpPr txBox="1"/>
          <p:nvPr>
            <p:ph type="title"/>
          </p:nvPr>
        </p:nvSpPr>
        <p:spPr>
          <a:xfrm>
            <a:off x="256550" y="700125"/>
            <a:ext cx="6385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4000"/>
              <a:t>2.3 문자를 담는 변수 타입</a:t>
            </a:r>
            <a:endParaRPr b="1" sz="4000"/>
          </a:p>
        </p:txBody>
      </p:sp>
      <p:sp>
        <p:nvSpPr>
          <p:cNvPr id="207" name="Google Shape;207;g7b881bd56f_0_107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7b881bd56f_0_107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2</a:t>
            </a: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7b881bd56f_0_107"/>
          <p:cNvSpPr txBox="1"/>
          <p:nvPr/>
        </p:nvSpPr>
        <p:spPr>
          <a:xfrm>
            <a:off x="503550" y="1857368"/>
            <a:ext cx="8470500" cy="17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문자 변수 타입은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“char”형과 “string”형이 있습니다</a:t>
            </a:r>
            <a:endParaRPr b="1" i="1"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char형은 문자 하나를 담고 있는 변수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string형은 문자열을 담고 있는 변수 ( 더 나아가 string형은 char형의 집합입니다. )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" name="Google Shape;215;g7b881bd56f_0_96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g7b881bd56f_0_96"/>
          <p:cNvSpPr txBox="1"/>
          <p:nvPr>
            <p:ph type="title"/>
          </p:nvPr>
        </p:nvSpPr>
        <p:spPr>
          <a:xfrm>
            <a:off x="256550" y="700125"/>
            <a:ext cx="72648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4000"/>
              <a:t>2.4 참/거짓을 담는 변수 타입</a:t>
            </a:r>
            <a:endParaRPr sz="4000"/>
          </a:p>
        </p:txBody>
      </p:sp>
      <p:sp>
        <p:nvSpPr>
          <p:cNvPr id="217" name="Google Shape;217;g7b881bd56f_0_96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7b881bd56f_0_96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2</a:t>
            </a: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7b881bd56f_0_96"/>
          <p:cNvSpPr txBox="1"/>
          <p:nvPr/>
        </p:nvSpPr>
        <p:spPr>
          <a:xfrm>
            <a:off x="461000" y="1631100"/>
            <a:ext cx="83097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참/거짓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담아내는 바구니 / Ex003.cs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g7b881bd56f_0_96"/>
          <p:cNvSpPr txBox="1"/>
          <p:nvPr/>
        </p:nvSpPr>
        <p:spPr>
          <a:xfrm>
            <a:off x="461000" y="2192175"/>
            <a:ext cx="8309700" cy="41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RoadBook.CsharpBasic.Chapter02.Examples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Ex003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bool bCalculate01 = (1 + 2 == 3);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bool bCalculate02 = ((12 &gt; 8) &amp;&amp; (8 &lt; 20));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bool isContainsWord = "Hello Csharp".Contains("Hello");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Console.WriteLine("1 + 2 = 3 ? ({0})", bCalculate01);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Console.WriteLine("12는 8보다 크고 8은 20보다 작다 ? ({0})", bCalculate02);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Console.WriteLine("Hello Csharp 문장에 Hello가 포함되어 있다 ? ({0})", isContainsWord);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g7b881bd56f_0_117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7" name="Google Shape;227;g7b881bd56f_0_117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7b881bd56f_0_117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2</a:t>
            </a: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7b881bd56f_0_117"/>
          <p:cNvSpPr txBox="1"/>
          <p:nvPr/>
        </p:nvSpPr>
        <p:spPr>
          <a:xfrm>
            <a:off x="503550" y="1857374"/>
            <a:ext cx="8470500" cy="15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참/거짓을 표현하는 공식 ( 비교 연산자 )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사과는(</a:t>
            </a: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==</a:t>
            </a: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) 과일이다.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1 + 1은(</a:t>
            </a: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==</a:t>
            </a: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) 3이다.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나는(</a:t>
            </a: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==</a:t>
            </a: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) 학생이다. 그리고(</a:t>
            </a: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&amp;&amp;</a:t>
            </a: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) 내 나이는(</a:t>
            </a: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==</a:t>
            </a: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) 18살이다.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프로그래밍의 주 사용 언어는(</a:t>
            </a: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==</a:t>
            </a: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) C# 또는(</a:t>
            </a: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||</a:t>
            </a: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) 자바다.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g7b881bd56f_0_117"/>
          <p:cNvSpPr txBox="1"/>
          <p:nvPr>
            <p:ph type="title"/>
          </p:nvPr>
        </p:nvSpPr>
        <p:spPr>
          <a:xfrm>
            <a:off x="256550" y="700125"/>
            <a:ext cx="72648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4000"/>
              <a:t>2.4 참/거짓을 담는 변수 타입</a:t>
            </a:r>
            <a:endParaRPr sz="4000"/>
          </a:p>
        </p:txBody>
      </p:sp>
      <p:pic>
        <p:nvPicPr>
          <p:cNvPr id="231" name="Google Shape;231;g7b881bd56f_0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50" y="3520825"/>
            <a:ext cx="5637175" cy="322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Google Shape;237;g7b881bd56f_0_128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" name="Google Shape;238;g7b881bd56f_0_128"/>
          <p:cNvSpPr txBox="1"/>
          <p:nvPr>
            <p:ph type="title"/>
          </p:nvPr>
        </p:nvSpPr>
        <p:spPr>
          <a:xfrm>
            <a:off x="256550" y="700125"/>
            <a:ext cx="8514300" cy="1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4000"/>
              <a:t>2.5 예측이 불가능한 데이터를 담을 때 유용한 변수 타입</a:t>
            </a:r>
            <a:endParaRPr sz="4000"/>
          </a:p>
        </p:txBody>
      </p:sp>
      <p:sp>
        <p:nvSpPr>
          <p:cNvPr id="239" name="Google Shape;239;g7b881bd56f_0_128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7b881bd56f_0_128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2</a:t>
            </a: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7b881bd56f_0_128"/>
          <p:cNvSpPr txBox="1"/>
          <p:nvPr/>
        </p:nvSpPr>
        <p:spPr>
          <a:xfrm>
            <a:off x="461000" y="2029000"/>
            <a:ext cx="83097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무엇이든 담을 수 있는 만능 바구니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/ Ex004.cs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g7b881bd56f_0_128"/>
          <p:cNvSpPr txBox="1"/>
          <p:nvPr/>
        </p:nvSpPr>
        <p:spPr>
          <a:xfrm>
            <a:off x="461000" y="2456600"/>
            <a:ext cx="8309700" cy="3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RoadBook.CsharpBasic.Chapter02.Examples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Ex004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object objValue = 1;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var vValue = "var";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dynamic dValue = true;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Console.WriteLine("object 변수 값은 {0}", objValue);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Console.WriteLine("var 변수 값은 {0}", vValue);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Console.WriteLine("dynamic 변수 값은 {0}", dValue);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oogle Shape;248;g7b881bd56f_0_139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9" name="Google Shape;249;g7b881bd56f_0_139"/>
          <p:cNvSpPr txBox="1"/>
          <p:nvPr>
            <p:ph type="title"/>
          </p:nvPr>
        </p:nvSpPr>
        <p:spPr>
          <a:xfrm>
            <a:off x="256550" y="700125"/>
            <a:ext cx="8514300" cy="1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4000"/>
              <a:t>2.5 예측이 불가능한 데이터를 담을 때 유용한 변수 타입</a:t>
            </a:r>
            <a:endParaRPr sz="4000"/>
          </a:p>
        </p:txBody>
      </p:sp>
      <p:sp>
        <p:nvSpPr>
          <p:cNvPr id="250" name="Google Shape;250;g7b881bd56f_0_139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2</a:t>
            </a: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7b881bd56f_0_139"/>
          <p:cNvSpPr txBox="1"/>
          <p:nvPr/>
        </p:nvSpPr>
        <p:spPr>
          <a:xfrm>
            <a:off x="458050" y="2029011"/>
            <a:ext cx="8470500" cy="46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object, var, dynamic의 공통점과 차이점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object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데이터에 관계없이 저장 할 수 있다.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하지만 이 데이터가 정확히 무슨 타입인지는 모른다.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var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데이터에 관계없이 저장 할 수 있다.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데이터가 무슨 타입인지 판단 할 수 있다.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한번 데이터가 할당 되면, 다른 타입으로 변경이 불가능하다. (컴파일이 될 때 변수 타입을 인식한다. )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dynamic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데이터에 관계없이 저장 할 수 있다.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데이터가 무슨 타입인지 판단 할 수 있다.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데이터가 할당 되더라도, 다른 타입으로 변경이 가능하다. (런타임이 될 때 변수 타입을 인식한다. )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7" name="Google Shape;257;g7b881bd56f_0_150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8" name="Google Shape;258;g7b881bd56f_0_150"/>
          <p:cNvSpPr txBox="1"/>
          <p:nvPr>
            <p:ph type="title"/>
          </p:nvPr>
        </p:nvSpPr>
        <p:spPr>
          <a:xfrm>
            <a:off x="256550" y="700125"/>
            <a:ext cx="8514300" cy="1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4000"/>
              <a:t>2.5 예측이 불가능한 데이터를 담을 때 유용한 변수 타입</a:t>
            </a:r>
            <a:endParaRPr sz="4000"/>
          </a:p>
        </p:txBody>
      </p:sp>
      <p:sp>
        <p:nvSpPr>
          <p:cNvPr id="259" name="Google Shape;259;g7b881bd56f_0_150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7b881bd56f_0_150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2</a:t>
            </a: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7b881bd56f_0_150"/>
          <p:cNvSpPr txBox="1"/>
          <p:nvPr/>
        </p:nvSpPr>
        <p:spPr>
          <a:xfrm>
            <a:off x="461000" y="2029000"/>
            <a:ext cx="83097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object, var, dynamic의 차이점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/ Ex005.cs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g7b881bd56f_0_150"/>
          <p:cNvSpPr txBox="1"/>
          <p:nvPr/>
        </p:nvSpPr>
        <p:spPr>
          <a:xfrm>
            <a:off x="461000" y="2456600"/>
            <a:ext cx="8309700" cy="3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RoadBook.CsharpBasic.Chapter02.Examples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Ex005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object objHello = "Hello World";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var vHello = "Hello World";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dynamic dHello = "Hello World";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bool isContainsWord01 = objHello.ToString().Contains("Hello");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bool isContainsWord02 = vHello.ToString().Contains("Hello");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bool isContainsWord03 = dHello.ToString().Contains("Hello");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Console.WriteLine("object 변수에 Hello가 포함되어 있다 ? {0}", isContainsWord01);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Console.WriteLine("var 변수에 Hello가 포함되어 있다 ? {0}", isContainsWord02);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Console.WriteLine("dynamic 변수에 Hello가 포함되어 있다 ? {0}", isContainsWord03);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Google Shape;268;g7b881bd56f_0_171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" name="Google Shape;269;g7b881bd56f_0_171"/>
          <p:cNvSpPr txBox="1"/>
          <p:nvPr>
            <p:ph type="title"/>
          </p:nvPr>
        </p:nvSpPr>
        <p:spPr>
          <a:xfrm>
            <a:off x="256550" y="700125"/>
            <a:ext cx="8514300" cy="1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4000"/>
              <a:t>2.5 예측이 불가능한 데이터를 담을 때 유용한 변수 타입</a:t>
            </a:r>
            <a:endParaRPr sz="4000"/>
          </a:p>
        </p:txBody>
      </p:sp>
      <p:sp>
        <p:nvSpPr>
          <p:cNvPr id="270" name="Google Shape;270;g7b881bd56f_0_171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7b881bd56f_0_171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2</a:t>
            </a: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7b881bd56f_0_171"/>
          <p:cNvSpPr txBox="1"/>
          <p:nvPr/>
        </p:nvSpPr>
        <p:spPr>
          <a:xfrm>
            <a:off x="461000" y="2029000"/>
            <a:ext cx="83097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 사용법에 대한 복습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/ Ex006.cs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g7b881bd56f_0_171"/>
          <p:cNvSpPr txBox="1"/>
          <p:nvPr/>
        </p:nvSpPr>
        <p:spPr>
          <a:xfrm>
            <a:off x="461000" y="2456600"/>
            <a:ext cx="8406000" cy="3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RoadBook.CsharpBasic.Chapter02.Examples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Ex006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#region &gt;&gt; 정수형 변수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sbyte shortByteNumber = 127;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byte byteNumber = 0;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short shortNumber = 32767;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intNumber = 20000;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long longNumber = 50000;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#endregion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#region &gt;&gt; 실수형 변수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float floatNumber = 3.14f;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double doubleNumber = 1.5;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decimal decimalNumber = 5.5m;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#endregion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9" name="Google Shape;279;g7b881bd56f_0_18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0" name="Google Shape;280;g7b881bd56f_0_184"/>
          <p:cNvSpPr txBox="1"/>
          <p:nvPr>
            <p:ph type="title"/>
          </p:nvPr>
        </p:nvSpPr>
        <p:spPr>
          <a:xfrm>
            <a:off x="256550" y="700125"/>
            <a:ext cx="8514300" cy="1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4000"/>
              <a:t>2.5 예측이 불가능한 데이터를 담을 때 유용한 변수 타입</a:t>
            </a:r>
            <a:endParaRPr sz="4000"/>
          </a:p>
        </p:txBody>
      </p:sp>
      <p:sp>
        <p:nvSpPr>
          <p:cNvPr id="281" name="Google Shape;281;g7b881bd56f_0_184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7b881bd56f_0_184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2</a:t>
            </a: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7b881bd56f_0_184"/>
          <p:cNvSpPr txBox="1"/>
          <p:nvPr/>
        </p:nvSpPr>
        <p:spPr>
          <a:xfrm>
            <a:off x="461000" y="2029000"/>
            <a:ext cx="83097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 사용법에 대한 복습 / Ex006.cs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g7b881bd56f_0_184"/>
          <p:cNvSpPr txBox="1"/>
          <p:nvPr/>
        </p:nvSpPr>
        <p:spPr>
          <a:xfrm>
            <a:off x="461000" y="2456600"/>
            <a:ext cx="8406000" cy="3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Console.WriteLine("정수 : {0}, {1}, {2}, {3}, {4}", shortByteNumber, byteNumber, shortNumber, intNumber, longNumber);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Console.WriteLine("실수 : {0}, {1}, {2}", floatNumber, doubleNumber, decimalNumber);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#region &gt;&gt; 문자열 변수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char ch = 'A';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string strMessage = "Hello Csharp";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#endregion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Console.WriteLine(ch);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Console.WriteLine("{0}{1}{2}{3}{4}", strMessage[0], strMessage[1], strMessage[2], strMessage[3], strMessage[4]);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Console.WriteLine(strMessage);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#region &gt;&gt; 참/거짓 변수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bool bCalculate = (1 + 2 == 3);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bool bCalculate2 = ((12 &gt; 8) &amp;&amp; (8 &lt; 20));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bool isContainsWord = "Hello Csharp".Contains("Hello");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#endregion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Console.WriteLine("1 + 2 = 3 ? ({0})", bCalculate);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Console.WriteLine("(12는 8보다 크고 8은 20보다 작다 ? ({0})", bCalculate2);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Console.WriteLine("Hello Csharp 문장에 Hello가 포함되어 있다 ? ({0})", isContainsWord);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Google Shape;290;g7b881bd56f_0_19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1" name="Google Shape;291;g7b881bd56f_0_194"/>
          <p:cNvSpPr txBox="1"/>
          <p:nvPr>
            <p:ph type="title"/>
          </p:nvPr>
        </p:nvSpPr>
        <p:spPr>
          <a:xfrm>
            <a:off x="256550" y="700125"/>
            <a:ext cx="8514300" cy="1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4000"/>
              <a:t>2.5 예측이 불가능한 데이터를 담을 때 유용한 변수 타입</a:t>
            </a:r>
            <a:endParaRPr sz="4000"/>
          </a:p>
        </p:txBody>
      </p:sp>
      <p:sp>
        <p:nvSpPr>
          <p:cNvPr id="292" name="Google Shape;292;g7b881bd56f_0_194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7b881bd56f_0_194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2</a:t>
            </a: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7b881bd56f_0_194"/>
          <p:cNvSpPr txBox="1"/>
          <p:nvPr/>
        </p:nvSpPr>
        <p:spPr>
          <a:xfrm>
            <a:off x="461000" y="2029000"/>
            <a:ext cx="83097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 사용법에 대한 복습 / Ex006.cs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7b881bd56f_0_194"/>
          <p:cNvSpPr txBox="1"/>
          <p:nvPr/>
        </p:nvSpPr>
        <p:spPr>
          <a:xfrm>
            <a:off x="461000" y="2456600"/>
            <a:ext cx="8406000" cy="3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#region &gt;&gt; 만능 변수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object objValue = 1;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var vValue = "var";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dynamic dValue = true;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#endregion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Console.WriteLine("object 변수 값은 {0}", objValue);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Console.WriteLine("var 변수 값은 {0}", vValue);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Console.WriteLine("dynamic 변수 값은 {0}", dValue);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그림1.jpg"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144001" cy="514572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/>
          <p:nvPr/>
        </p:nvSpPr>
        <p:spPr>
          <a:xfrm>
            <a:off x="0" y="3176972"/>
            <a:ext cx="9144000" cy="198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228600" y="4800985"/>
            <a:ext cx="86868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/>
              <a:t>2</a:t>
            </a:r>
            <a:r>
              <a:rPr b="1" i="0" lang="ko-K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장 </a:t>
            </a:r>
            <a:r>
              <a:rPr b="1" lang="ko-KR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 사용법</a:t>
            </a:r>
            <a:r>
              <a:rPr b="1" lang="ko-KR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바구니에 이름표 붙이기</a:t>
            </a:r>
            <a:endParaRPr b="1" sz="4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8450" y="949175"/>
            <a:ext cx="2783574" cy="3801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1" name="Google Shape;301;g7b881bd56f_0_161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2" name="Google Shape;302;g7b881bd56f_0_161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2</a:t>
            </a: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7b881bd56f_0_161"/>
          <p:cNvSpPr txBox="1"/>
          <p:nvPr>
            <p:ph type="title"/>
          </p:nvPr>
        </p:nvSpPr>
        <p:spPr>
          <a:xfrm>
            <a:off x="256550" y="700125"/>
            <a:ext cx="85143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4000"/>
              <a:t>2.6 바구니의 활용도를 바꾸는 변수 ‘형 변환’</a:t>
            </a:r>
            <a:endParaRPr sz="4000"/>
          </a:p>
        </p:txBody>
      </p:sp>
      <p:sp>
        <p:nvSpPr>
          <p:cNvPr id="304" name="Google Shape;304;g7b881bd56f_0_161"/>
          <p:cNvSpPr txBox="1"/>
          <p:nvPr/>
        </p:nvSpPr>
        <p:spPr>
          <a:xfrm>
            <a:off x="461000" y="2456600"/>
            <a:ext cx="5013300" cy="42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RoadBook.CsharpBasic.Chapter02.Examples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Ex007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korean = 100;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english = 100;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math = 98;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sports = 97;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totalScore = korean + english + math + sports;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Console.WriteLine("성적 총점 {0}", totalScore);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</a:t>
            </a: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Console.WriteLine("평균 {0}", totalScore / 4);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g7b881bd56f_0_161"/>
          <p:cNvSpPr txBox="1"/>
          <p:nvPr/>
        </p:nvSpPr>
        <p:spPr>
          <a:xfrm>
            <a:off x="461000" y="2029000"/>
            <a:ext cx="83097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학생의 총 점수와 평균 점수를 계산하는 프로그램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/ Ex007.cs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g7b881bd56f_0_161"/>
          <p:cNvSpPr txBox="1"/>
          <p:nvPr/>
        </p:nvSpPr>
        <p:spPr>
          <a:xfrm>
            <a:off x="5421000" y="5755775"/>
            <a:ext cx="3472500" cy="52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평균 값이 소수점으로 나오는 경우에도,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소수점이 제거된 int 타입으로 출력!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7" name="Google Shape;307;g7b881bd56f_0_161"/>
          <p:cNvCxnSpPr/>
          <p:nvPr/>
        </p:nvCxnSpPr>
        <p:spPr>
          <a:xfrm rot="10800000">
            <a:off x="4572000" y="6009575"/>
            <a:ext cx="8490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Google Shape;313;g7b881bd56f_0_210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4" name="Google Shape;314;g7b881bd56f_0_210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2</a:t>
            </a: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7b881bd56f_0_210"/>
          <p:cNvSpPr txBox="1"/>
          <p:nvPr>
            <p:ph type="title"/>
          </p:nvPr>
        </p:nvSpPr>
        <p:spPr>
          <a:xfrm>
            <a:off x="256550" y="700125"/>
            <a:ext cx="85143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4000"/>
              <a:t>2.6 바구니의 활용도를 바꾸는 변수 ‘형 변환’</a:t>
            </a:r>
            <a:endParaRPr sz="4000"/>
          </a:p>
        </p:txBody>
      </p:sp>
      <p:sp>
        <p:nvSpPr>
          <p:cNvPr id="316" name="Google Shape;316;g7b881bd56f_0_210"/>
          <p:cNvSpPr txBox="1"/>
          <p:nvPr/>
        </p:nvSpPr>
        <p:spPr>
          <a:xfrm>
            <a:off x="461000" y="2456600"/>
            <a:ext cx="8309700" cy="42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RoadBook.CsharpBasic.Chapter02.Examples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Ex008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korean = 100;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english = 100;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math = 98;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sports = 97;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totalScore = korean + english + math + sports;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Console.WriteLine("성적 총점 {0}", totalScore);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Console.WriteLine("평균 {0}", </a:t>
            </a:r>
            <a:r>
              <a:rPr b="1" lang="ko-KR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(double)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totalScore / 4);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g7b881bd56f_0_210"/>
          <p:cNvSpPr txBox="1"/>
          <p:nvPr/>
        </p:nvSpPr>
        <p:spPr>
          <a:xfrm>
            <a:off x="461000" y="2029000"/>
            <a:ext cx="83097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학생의 총 점수와 평균 점수를 계산하는 프로그램 확장 / Ex008.cs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3" name="Google Shape;323;g7b881bd56f_0_222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4" name="Google Shape;324;g7b881bd56f_0_222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2</a:t>
            </a: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7b881bd56f_0_222"/>
          <p:cNvSpPr txBox="1"/>
          <p:nvPr>
            <p:ph type="title"/>
          </p:nvPr>
        </p:nvSpPr>
        <p:spPr>
          <a:xfrm>
            <a:off x="256550" y="700125"/>
            <a:ext cx="85143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4000"/>
              <a:t>2.6 바구니의 활용도를 바꾸는 변수 ‘형 변환’</a:t>
            </a:r>
            <a:endParaRPr sz="4000"/>
          </a:p>
        </p:txBody>
      </p:sp>
      <p:sp>
        <p:nvSpPr>
          <p:cNvPr id="326" name="Google Shape;326;g7b881bd56f_0_222"/>
          <p:cNvSpPr txBox="1"/>
          <p:nvPr/>
        </p:nvSpPr>
        <p:spPr>
          <a:xfrm>
            <a:off x="461000" y="2456600"/>
            <a:ext cx="8309700" cy="42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RoadBook.CsharpBasic.Chapter02.Examples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Ex009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number01 = 10;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double number02 = number01;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number03 = (int)number02;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Console.WriteLine("number01 변수의 타입은 {0}", number01.GetType());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Console.WriteLine("number02 변수의 타입은 {0}", number02.GetType());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Console.WriteLine("number03 변수의 타입은 {0}", number03.GetType());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g7b881bd56f_0_222"/>
          <p:cNvSpPr txBox="1"/>
          <p:nvPr/>
        </p:nvSpPr>
        <p:spPr>
          <a:xfrm>
            <a:off x="461000" y="2029000"/>
            <a:ext cx="83097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암시적인 형 변환과 명시적인 형 변환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/ Ex009.cs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3" name="Google Shape;333;g7b881bd56f_0_242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4" name="Google Shape;334;g7b881bd56f_0_242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2</a:t>
            </a: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7b881bd56f_0_242"/>
          <p:cNvSpPr txBox="1"/>
          <p:nvPr>
            <p:ph type="title"/>
          </p:nvPr>
        </p:nvSpPr>
        <p:spPr>
          <a:xfrm>
            <a:off x="256550" y="700125"/>
            <a:ext cx="85143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4000"/>
              <a:t>2.6 바구니의 활용도를 바꾸는 변수 ‘형 변환’</a:t>
            </a:r>
            <a:endParaRPr sz="4000"/>
          </a:p>
        </p:txBody>
      </p:sp>
      <p:sp>
        <p:nvSpPr>
          <p:cNvPr id="336" name="Google Shape;336;g7b881bd56f_0_242"/>
          <p:cNvSpPr txBox="1"/>
          <p:nvPr/>
        </p:nvSpPr>
        <p:spPr>
          <a:xfrm>
            <a:off x="458050" y="2029004"/>
            <a:ext cx="8470500" cy="27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암시적인 형 변환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특별한 구문 작업 없이도 자동으로 컴파일러가 알아서 변환해주는 것.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데이터가 “정수”의 형태더라도, 이 데이터를 “double”과 같은 “실수”의 형태에 할당 한다면 “실수”형으로 인식이 됩니다.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주의 할 점, 큰 범위의 데이터를 작은 범위의 변수 타입으로 형 변환은 불가능합니다.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명시적인 형 변환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컴파일러에게 “형 변환”을 하겠다고 지정해주는 것.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Google Shape;342;g7b881bd56f_0_232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3" name="Google Shape;343;g7b881bd56f_0_232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2</a:t>
            </a: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7b881bd56f_0_232"/>
          <p:cNvSpPr txBox="1"/>
          <p:nvPr>
            <p:ph type="title"/>
          </p:nvPr>
        </p:nvSpPr>
        <p:spPr>
          <a:xfrm>
            <a:off x="256550" y="700125"/>
            <a:ext cx="85143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4000"/>
              <a:t>2.6 바구니의 활용도를 바꾸는 변수 ‘형 변환’</a:t>
            </a:r>
            <a:endParaRPr sz="4000"/>
          </a:p>
        </p:txBody>
      </p:sp>
      <p:sp>
        <p:nvSpPr>
          <p:cNvPr id="345" name="Google Shape;345;g7b881bd56f_0_232"/>
          <p:cNvSpPr txBox="1"/>
          <p:nvPr/>
        </p:nvSpPr>
        <p:spPr>
          <a:xfrm>
            <a:off x="461000" y="2456600"/>
            <a:ext cx="8309700" cy="42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RoadBook.CsharpBasic.Chapter02.Examples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Ex010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string strNumber = "10";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convertNumber = </a:t>
            </a:r>
            <a:r>
              <a:rPr b="1" lang="ko-KR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Convert.ToInt32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(strNumber);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parseNumber = </a:t>
            </a:r>
            <a:r>
              <a:rPr b="1" lang="ko-KR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Int32.Parse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(strNumber);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Console.WriteLine("{0} + {1} = {2}", convertNumber, parseNumber, convertNumber + parseNumber);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6" name="Google Shape;346;g7b881bd56f_0_232"/>
          <p:cNvSpPr txBox="1"/>
          <p:nvPr/>
        </p:nvSpPr>
        <p:spPr>
          <a:xfrm>
            <a:off x="461000" y="2029000"/>
            <a:ext cx="83097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문자로 구성된 숫자를 형 변환 하는 방법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/ Ex010.cs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2" name="Google Shape;352;g7b881bd56f_0_252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3" name="Google Shape;353;g7b881bd56f_0_252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7b881bd56f_0_252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2</a:t>
            </a: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7b881bd56f_0_252"/>
          <p:cNvSpPr txBox="1"/>
          <p:nvPr/>
        </p:nvSpPr>
        <p:spPr>
          <a:xfrm>
            <a:off x="503550" y="1857377"/>
            <a:ext cx="84705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전역변수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공간(함수)에서 데이터를 공유 할 수 있는 변수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지역변수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 내부에서만 사용할 수 있는 변수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상수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“변수”는 “변할 수 있는 수”인데, “상수”는 “절대로 변하지 않는 수”입니다.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상수는 언제 사용 될까요?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‘수학적으로 증명된 계산 식’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‘고유 코드’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const</a:t>
            </a: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 키워드를 사용 합니다.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g7b881bd56f_0_252"/>
          <p:cNvSpPr txBox="1"/>
          <p:nvPr>
            <p:ph type="title"/>
          </p:nvPr>
        </p:nvSpPr>
        <p:spPr>
          <a:xfrm>
            <a:off x="256550" y="700125"/>
            <a:ext cx="87174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4000"/>
              <a:t>2.7 지역변수, 전역변수, 그리고 상수</a:t>
            </a:r>
            <a:endParaRPr sz="4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2" name="Google Shape;362;g7b881bd56f_0_262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3" name="Google Shape;363;g7b881bd56f_0_262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7b881bd56f_0_262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2</a:t>
            </a: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7b881bd56f_0_262"/>
          <p:cNvSpPr txBox="1"/>
          <p:nvPr>
            <p:ph type="title"/>
          </p:nvPr>
        </p:nvSpPr>
        <p:spPr>
          <a:xfrm>
            <a:off x="256550" y="700125"/>
            <a:ext cx="87174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4000"/>
              <a:t>2.7 지역변수, 전역변수, 그리고 상수</a:t>
            </a:r>
            <a:endParaRPr sz="4000"/>
          </a:p>
        </p:txBody>
      </p:sp>
      <p:sp>
        <p:nvSpPr>
          <p:cNvPr id="366" name="Google Shape;366;g7b881bd56f_0_262"/>
          <p:cNvSpPr txBox="1"/>
          <p:nvPr/>
        </p:nvSpPr>
        <p:spPr>
          <a:xfrm>
            <a:off x="412950" y="1539525"/>
            <a:ext cx="83097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지역변수와 전역변수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/ Ex011.cs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7" name="Google Shape;367;g7b881bd56f_0_262"/>
          <p:cNvSpPr txBox="1"/>
          <p:nvPr/>
        </p:nvSpPr>
        <p:spPr>
          <a:xfrm>
            <a:off x="460400" y="2024725"/>
            <a:ext cx="8309700" cy="47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 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RoadBook.CsharpBasic.Chapter02.Examples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Ex011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int globalValue = 20;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localValue = 10;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Sum();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Multiple();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Console.WriteLine("local : {0} / global : {1}", localValue, globalValue);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private void Sum()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globalValue = globalValue + 10;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private void Multiple()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globalValue = globalValue * 2;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3" name="Google Shape;373;g7b881bd56f_0_27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4" name="Google Shape;374;g7b881bd56f_0_274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7b881bd56f_0_274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2</a:t>
            </a: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7b881bd56f_0_274"/>
          <p:cNvSpPr txBox="1"/>
          <p:nvPr>
            <p:ph type="title"/>
          </p:nvPr>
        </p:nvSpPr>
        <p:spPr>
          <a:xfrm>
            <a:off x="256550" y="700125"/>
            <a:ext cx="87174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4000"/>
              <a:t>2.7 지역변수, 전역변수, 그리고 상수</a:t>
            </a:r>
            <a:endParaRPr sz="4000"/>
          </a:p>
        </p:txBody>
      </p:sp>
      <p:sp>
        <p:nvSpPr>
          <p:cNvPr id="377" name="Google Shape;377;g7b881bd56f_0_274"/>
          <p:cNvSpPr txBox="1"/>
          <p:nvPr/>
        </p:nvSpPr>
        <p:spPr>
          <a:xfrm>
            <a:off x="412950" y="1539525"/>
            <a:ext cx="83097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상수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/ Ex011.cs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8" name="Google Shape;378;g7b881bd56f_0_274"/>
          <p:cNvSpPr txBox="1"/>
          <p:nvPr/>
        </p:nvSpPr>
        <p:spPr>
          <a:xfrm>
            <a:off x="460400" y="2024725"/>
            <a:ext cx="8309700" cy="47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RoadBook.CsharpBasic.Chapter02.Examples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Ex012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const float _PIE_VALUE = 3.14f;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Console.WriteLine("파이는 {0}", _PIE_VALUE);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4" name="Google Shape;384;g7b881bd56f_0_285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5" name="Google Shape;385;g7b881bd56f_0_285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7b881bd56f_0_285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2</a:t>
            </a: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7b881bd56f_0_285"/>
          <p:cNvSpPr txBox="1"/>
          <p:nvPr>
            <p:ph type="title"/>
          </p:nvPr>
        </p:nvSpPr>
        <p:spPr>
          <a:xfrm>
            <a:off x="256550" y="700125"/>
            <a:ext cx="87174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4000"/>
              <a:t>2.8 .NET Framework에서 제공되는 변수 타입</a:t>
            </a:r>
            <a:endParaRPr sz="4000"/>
          </a:p>
        </p:txBody>
      </p:sp>
      <p:pic>
        <p:nvPicPr>
          <p:cNvPr id="388" name="Google Shape;388;g7b881bd56f_0_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00" y="2012447"/>
            <a:ext cx="5488575" cy="47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7b881bd56f_0_285"/>
          <p:cNvSpPr/>
          <p:nvPr/>
        </p:nvSpPr>
        <p:spPr>
          <a:xfrm>
            <a:off x="636900" y="2183650"/>
            <a:ext cx="2320200" cy="4200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0" name="Google Shape;390;g7b881bd56f_0_285"/>
          <p:cNvCxnSpPr>
            <a:endCxn id="389" idx="3"/>
          </p:cNvCxnSpPr>
          <p:nvPr/>
        </p:nvCxnSpPr>
        <p:spPr>
          <a:xfrm flipH="1">
            <a:off x="2957100" y="4261150"/>
            <a:ext cx="3502800" cy="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g7b881bd56f_0_285"/>
          <p:cNvSpPr txBox="1"/>
          <p:nvPr/>
        </p:nvSpPr>
        <p:spPr>
          <a:xfrm>
            <a:off x="6460000" y="4059850"/>
            <a:ext cx="26688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우리가 주로 사용 할 변수 타입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7" name="Google Shape;397;p25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8" name="Google Shape;398;p25"/>
          <p:cNvSpPr txBox="1"/>
          <p:nvPr>
            <p:ph type="title"/>
          </p:nvPr>
        </p:nvSpPr>
        <p:spPr>
          <a:xfrm>
            <a:off x="256543" y="903858"/>
            <a:ext cx="8717551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 sz="4000"/>
              <a:t>최종 정리</a:t>
            </a:r>
            <a:endParaRPr sz="4000"/>
          </a:p>
        </p:txBody>
      </p:sp>
      <p:sp>
        <p:nvSpPr>
          <p:cNvPr id="399" name="Google Shape;399;p25"/>
          <p:cNvSpPr txBox="1"/>
          <p:nvPr/>
        </p:nvSpPr>
        <p:spPr>
          <a:xfrm>
            <a:off x="259795" y="1631109"/>
            <a:ext cx="8470547" cy="127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5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2</a:t>
            </a: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5"/>
          <p:cNvSpPr txBox="1"/>
          <p:nvPr/>
        </p:nvSpPr>
        <p:spPr>
          <a:xfrm>
            <a:off x="683575" y="1988849"/>
            <a:ext cx="8136900" cy="4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변수의 선언 방법은 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변수타입 변수명 = 초기값; 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숫자를 다루는 주요 변수 타입은 정말 다양하지만 실무에서는 int, long, double 정도를 가 지고 많이 사용합니다.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문자를 다루는 변수 타입은 char와 string이 있습니다. char는 한 글자만 담을 수 있고, string은 문장을 담을 수 있습니다.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참/거짓을 다루는 변수 타입은 bool입니다. 그리고 참/거짓을 판별하기 위해서는 ‘비교 연 산자’를 사용합니다.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데이터 타입에 상관없이 모든 데이터를 담을 수 있는 변수 타입은 object와 var과 dynamic 이 있습니다. 편의성을 위해서는 object보다는 var과 dynamic을 사용하는 것이 바람직합니다.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3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3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4000"/>
              <a:t>2</a:t>
            </a:r>
            <a:r>
              <a:rPr b="1" lang="ko-KR" sz="4000"/>
              <a:t>장에서 만나볼 내용은?</a:t>
            </a:r>
            <a:endParaRPr sz="4000"/>
          </a:p>
        </p:txBody>
      </p:sp>
      <p:sp>
        <p:nvSpPr>
          <p:cNvPr id="118" name="Google Shape;118;p3"/>
          <p:cNvSpPr txBox="1"/>
          <p:nvPr/>
        </p:nvSpPr>
        <p:spPr>
          <a:xfrm>
            <a:off x="259795" y="1631109"/>
            <a:ext cx="8470547" cy="127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2</a:t>
            </a: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503550" y="1857375"/>
            <a:ext cx="8470500" cy="49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프로그램에서 가장 많은 행동을 취하는 것은 데이터를 다루는 것입니다. 이 데이터를 다루기 위해서는 프로그램 안에 바구니와 같은 곳에 데이터를 저장해 놓아야 합니다. 그리고 이 바구니에 이름표를 붙여야 합니다.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장에서는 데이터를 담는 바구니의 역할을 하는 변수에 대해 알아볼 것입니다. 그리고 상황별 혹은 데이터의 특성별로 담는 변수 타입의 종류에 대해 살펴볼 것이며, 이를 이용하여 간단한 프로그램들을 만들어 볼 것입니다.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#핵심_키워드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#데이터 #변수 #타입 #형_변환 #이름_짓기 #본격적인_프로그램_제작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7" name="Google Shape;407;g7b881bd56f_0_30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8" name="Google Shape;408;g7b881bd56f_0_304"/>
          <p:cNvSpPr txBox="1"/>
          <p:nvPr>
            <p:ph type="title"/>
          </p:nvPr>
        </p:nvSpPr>
        <p:spPr>
          <a:xfrm>
            <a:off x="256543" y="903858"/>
            <a:ext cx="87177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 sz="4000"/>
              <a:t>최종 정리</a:t>
            </a:r>
            <a:endParaRPr sz="4000"/>
          </a:p>
        </p:txBody>
      </p:sp>
      <p:sp>
        <p:nvSpPr>
          <p:cNvPr id="409" name="Google Shape;409;g7b881bd56f_0_304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7b881bd56f_0_304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2</a:t>
            </a: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7b881bd56f_0_304"/>
          <p:cNvSpPr txBox="1"/>
          <p:nvPr/>
        </p:nvSpPr>
        <p:spPr>
          <a:xfrm>
            <a:off x="683575" y="1988849"/>
            <a:ext cx="8136900" cy="4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데이터의 형태를 바꾸는 것을 ‘형 변환’이라고 합니다. 보통 작은 값을 큰 변수 타입으로 바 꿀 때는 ‘암시적인 형 변환’ 방법을 사용하면 되고, 큰 값을 작은 변수 타입으로 바꿀 때는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‘명시적인 형 변환’ 방법을 사용합니다. 또한 문자열과 같은 데이터 타입을 형 변환하기 위 해서는 Convert 혹은 Parse 형태의 함수를 사용해야 합니다.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7. 여러 개의 함수에서 공통적으로 데이터를 공유하는 변수를 ‘전역 변수’라 하고, 특정 함수에 서만 데이터를 사용하는 변수를 ‘지역 변수’라 합니다.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8. 상수는 절대 변하지 않는 변수이며, const 타입을 붙여주면 됩니다.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9. 변수 타입에는 C# Data Type과 .NET Data Type이 있는데, 편의성을 위해 C# Data Type 을 사용하도록 합니다.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7"/>
          <p:cNvSpPr txBox="1"/>
          <p:nvPr>
            <p:ph type="ctrTitle"/>
          </p:nvPr>
        </p:nvSpPr>
        <p:spPr>
          <a:xfrm>
            <a:off x="231054" y="2425349"/>
            <a:ext cx="3474171" cy="104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3F315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b="1" sz="4000">
              <a:solidFill>
                <a:srgbClr val="3F3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8" name="Google Shape;418;p27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cap="flat" cmpd="sng" w="12700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p4"/>
          <p:cNvSpPr txBox="1"/>
          <p:nvPr>
            <p:ph type="title"/>
          </p:nvPr>
        </p:nvSpPr>
        <p:spPr>
          <a:xfrm>
            <a:off x="256551" y="700125"/>
            <a:ext cx="85143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4000"/>
              <a:t>2</a:t>
            </a:r>
            <a:r>
              <a:rPr b="1" lang="ko-KR" sz="4000"/>
              <a:t>.1 변수: 데이터를 담아내는 바구니</a:t>
            </a:r>
            <a:endParaRPr sz="4000"/>
          </a:p>
        </p:txBody>
      </p:sp>
      <p:sp>
        <p:nvSpPr>
          <p:cNvPr id="128" name="Google Shape;128;p4"/>
          <p:cNvSpPr txBox="1"/>
          <p:nvPr/>
        </p:nvSpPr>
        <p:spPr>
          <a:xfrm>
            <a:off x="259795" y="1631109"/>
            <a:ext cx="8470547" cy="127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2</a:t>
            </a: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503550" y="1857368"/>
            <a:ext cx="8470500" cy="13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데이터의 성격</a:t>
            </a: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캐릭터의 닉네임을 저장하는 데이터 =&gt; 문자형태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자판기의 동전을 읽어 들여 잔액을 저장하는 데이터 =&gt; 숫자형태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‘1은 홀수이다’ 라는 문장에 대한 증명을 나타내는 데이터 =&gt; 참/거짓 데이터</a:t>
            </a:r>
            <a:endParaRPr/>
          </a:p>
        </p:txBody>
      </p:sp>
      <p:sp>
        <p:nvSpPr>
          <p:cNvPr id="131" name="Google Shape;131;p4"/>
          <p:cNvSpPr txBox="1"/>
          <p:nvPr/>
        </p:nvSpPr>
        <p:spPr>
          <a:xfrm>
            <a:off x="755575" y="3548401"/>
            <a:ext cx="73449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각양각색의 성격을 지닌 데이터를 담는 기능을 하는 것을 ‘변수’ 라고 합니다.</a:t>
            </a:r>
            <a:endParaRPr i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‘변수’는 ‘변할 수 있는 수’ 입니다. (데이터는 언제든지 변할 수가 있기 때문입니다.)</a:t>
            </a:r>
            <a:endParaRPr i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g7b881bd56f_0_1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g7b881bd56f_0_1"/>
          <p:cNvSpPr txBox="1"/>
          <p:nvPr>
            <p:ph type="title"/>
          </p:nvPr>
        </p:nvSpPr>
        <p:spPr>
          <a:xfrm>
            <a:off x="256550" y="700125"/>
            <a:ext cx="6385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4000"/>
              <a:t>2.2 숫자를 담는 변수 타입</a:t>
            </a:r>
            <a:endParaRPr sz="4000"/>
          </a:p>
        </p:txBody>
      </p:sp>
      <p:sp>
        <p:nvSpPr>
          <p:cNvPr id="139" name="Google Shape;139;g7b881bd56f_0_1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7b881bd56f_0_1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2</a:t>
            </a: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7b881bd56f_0_1"/>
          <p:cNvSpPr txBox="1"/>
          <p:nvPr/>
        </p:nvSpPr>
        <p:spPr>
          <a:xfrm>
            <a:off x="461000" y="1631100"/>
            <a:ext cx="83097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숫자를 담아내는 바구니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/ Ex001.cs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g7b881bd56f_0_1"/>
          <p:cNvSpPr txBox="1"/>
          <p:nvPr/>
        </p:nvSpPr>
        <p:spPr>
          <a:xfrm>
            <a:off x="461000" y="2192175"/>
            <a:ext cx="8309700" cy="45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 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RoadBook.CsharpBasic.Chapter02.Examples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Ex001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//정수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sbyte shortByteNumber = 127;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byte byteNumber = 0;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short shortNumber = 32767;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intNumber = 20000;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long longNumber = 50000;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//실수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float floatNumber = 3.14f;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double doubleNumber = 1.5;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decimal decimalNumber = 5.5m;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Console.WriteLine("정수 : {0}, {1}, {2}, {3}, {4}",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shortByteNumber,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byteNumber,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shortNumber,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intNumber,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longNumber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);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Console.WriteLine("실수 : {0}, {1}, {2}",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floatNumber,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doubleNumber,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decimalNumber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);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148;g7b881bd56f_0_15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g7b881bd56f_0_15"/>
          <p:cNvSpPr txBox="1"/>
          <p:nvPr>
            <p:ph type="title"/>
          </p:nvPr>
        </p:nvSpPr>
        <p:spPr>
          <a:xfrm>
            <a:off x="256550" y="700125"/>
            <a:ext cx="6385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4000"/>
              <a:t>2.2 숫자를 담는 변수 타입</a:t>
            </a:r>
            <a:endParaRPr sz="4000"/>
          </a:p>
        </p:txBody>
      </p:sp>
      <p:sp>
        <p:nvSpPr>
          <p:cNvPr id="150" name="Google Shape;150;g7b881bd56f_0_15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7b881bd56f_0_15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2</a:t>
            </a: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7b881bd56f_0_15"/>
          <p:cNvSpPr txBox="1"/>
          <p:nvPr/>
        </p:nvSpPr>
        <p:spPr>
          <a:xfrm>
            <a:off x="461000" y="3624250"/>
            <a:ext cx="83097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g7b881bd56f_0_15"/>
          <p:cNvSpPr txBox="1"/>
          <p:nvPr/>
        </p:nvSpPr>
        <p:spPr>
          <a:xfrm>
            <a:off x="503550" y="1857381"/>
            <a:ext cx="8470500" cy="14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프로그램 실행 방법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앞으로의 예제 코드는 “Examples” 폴더 아래에 생성 됩니다.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폴더에는 Ex001.cs, Ex002.cs 과 같이 “클래스” 파일이 만들어집니다.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해당 코드를 실행하기 위해서는 “Main” 함수 안에서 아래와 같은 코드를 집어 넣어야 합니다.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g7b881bd56f_0_15"/>
          <p:cNvSpPr txBox="1"/>
          <p:nvPr/>
        </p:nvSpPr>
        <p:spPr>
          <a:xfrm>
            <a:off x="461000" y="3870525"/>
            <a:ext cx="8309700" cy="29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RoadBook.CsharpBasic.Chapter02 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    class Program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        static void Main(string[] args)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Examples.Ex001 ex = new Examples.Ex001();</a:t>
            </a:r>
            <a:endParaRPr sz="12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ex.Run();</a:t>
            </a:r>
            <a:endParaRPr sz="12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g7b881bd56f_0_15"/>
          <p:cNvSpPr txBox="1"/>
          <p:nvPr/>
        </p:nvSpPr>
        <p:spPr>
          <a:xfrm>
            <a:off x="340200" y="3506625"/>
            <a:ext cx="83097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함수 실행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/ Program.cs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Google Shape;161;g7b881bd56f_0_30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g7b881bd56f_0_30"/>
          <p:cNvSpPr txBox="1"/>
          <p:nvPr>
            <p:ph type="title"/>
          </p:nvPr>
        </p:nvSpPr>
        <p:spPr>
          <a:xfrm>
            <a:off x="256550" y="700125"/>
            <a:ext cx="6385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4000"/>
              <a:t>2.2 숫자를 담는 변수 타입</a:t>
            </a:r>
            <a:endParaRPr sz="4000"/>
          </a:p>
        </p:txBody>
      </p:sp>
      <p:sp>
        <p:nvSpPr>
          <p:cNvPr id="163" name="Google Shape;163;g7b881bd56f_0_30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7b881bd56f_0_30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2</a:t>
            </a: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7b881bd56f_0_30"/>
          <p:cNvSpPr txBox="1"/>
          <p:nvPr/>
        </p:nvSpPr>
        <p:spPr>
          <a:xfrm>
            <a:off x="503550" y="1857368"/>
            <a:ext cx="8470500" cy="17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변수 선언의 패턴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1800">
                <a:latin typeface="Malgun Gothic"/>
                <a:ea typeface="Malgun Gothic"/>
                <a:cs typeface="Malgun Gothic"/>
                <a:sym typeface="Malgun Gothic"/>
              </a:rPr>
              <a:t>(변수 타입)</a:t>
            </a:r>
            <a:r>
              <a:rPr i="1" lang="ko-KR" sz="18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1" lang="ko-KR" sz="1800">
                <a:latin typeface="Malgun Gothic"/>
                <a:ea typeface="Malgun Gothic"/>
                <a:cs typeface="Malgun Gothic"/>
                <a:sym typeface="Malgun Gothic"/>
              </a:rPr>
              <a:t>(변수 명)</a:t>
            </a:r>
            <a:r>
              <a:rPr i="1" lang="ko-KR" sz="1800">
                <a:latin typeface="Malgun Gothic"/>
                <a:ea typeface="Malgun Gothic"/>
                <a:cs typeface="Malgun Gothic"/>
                <a:sym typeface="Malgun Gothic"/>
              </a:rPr>
              <a:t> = </a:t>
            </a:r>
            <a:r>
              <a:rPr b="1" i="1" lang="ko-KR" sz="1800">
                <a:latin typeface="Malgun Gothic"/>
                <a:ea typeface="Malgun Gothic"/>
                <a:cs typeface="Malgun Gothic"/>
                <a:sym typeface="Malgun Gothic"/>
              </a:rPr>
              <a:t>(데이터)</a:t>
            </a:r>
            <a:r>
              <a:rPr i="1" lang="ko-KR" sz="1800"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 i="1"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변수 타입: 바구니의 종류를 결정하는 것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변수 명: 바구니의 이름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데이터: 바구니에 들어 갈 데이터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g7b881bd56f_0_30"/>
          <p:cNvSpPr txBox="1"/>
          <p:nvPr/>
        </p:nvSpPr>
        <p:spPr>
          <a:xfrm>
            <a:off x="503550" y="4095977"/>
            <a:ext cx="8470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변수명 선언의 규칙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변수명의 첫 단어는 문자 혹은 밑줄(underbars)로 시작.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C#에서 미리 지정되어 있는 키워드( 변수 타입 같은 )는 변수명으로 사용 불가.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띄어쓰기 금지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소문자로 시작하기를 권장, 되도록이면 영어로 표현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가독성을 위한 변수명을 만들어봅시다.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g7b881bd56f_0_42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g7b881bd56f_0_42"/>
          <p:cNvSpPr txBox="1"/>
          <p:nvPr>
            <p:ph type="title"/>
          </p:nvPr>
        </p:nvSpPr>
        <p:spPr>
          <a:xfrm>
            <a:off x="256550" y="700125"/>
            <a:ext cx="6385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4000"/>
              <a:t>2.2 숫자를 담는 변수 타입</a:t>
            </a:r>
            <a:endParaRPr sz="4000"/>
          </a:p>
        </p:txBody>
      </p:sp>
      <p:sp>
        <p:nvSpPr>
          <p:cNvPr id="174" name="Google Shape;174;g7b881bd56f_0_42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7b881bd56f_0_42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2</a:t>
            </a: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7b881bd56f_0_42"/>
          <p:cNvSpPr txBox="1"/>
          <p:nvPr/>
        </p:nvSpPr>
        <p:spPr>
          <a:xfrm>
            <a:off x="503550" y="1857380"/>
            <a:ext cx="84705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정수를 담는 바구니의 종류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7" name="Google Shape;177;g7b881bd56f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38" y="2271969"/>
            <a:ext cx="8266175" cy="30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Google Shape;183;g7b881bd56f_0_53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g7b881bd56f_0_53"/>
          <p:cNvSpPr txBox="1"/>
          <p:nvPr>
            <p:ph type="title"/>
          </p:nvPr>
        </p:nvSpPr>
        <p:spPr>
          <a:xfrm>
            <a:off x="256550" y="700125"/>
            <a:ext cx="6385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4000"/>
              <a:t>2.2 숫자를 담는 변수 타입</a:t>
            </a:r>
            <a:endParaRPr sz="4000"/>
          </a:p>
        </p:txBody>
      </p:sp>
      <p:sp>
        <p:nvSpPr>
          <p:cNvPr id="185" name="Google Shape;185;g7b881bd56f_0_53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7b881bd56f_0_53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2</a:t>
            </a: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7b881bd56f_0_53"/>
          <p:cNvSpPr txBox="1"/>
          <p:nvPr/>
        </p:nvSpPr>
        <p:spPr>
          <a:xfrm>
            <a:off x="503550" y="1857380"/>
            <a:ext cx="84705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실수</a:t>
            </a: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를 담는 바구니의 종류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8" name="Google Shape;188;g7b881bd56f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50" y="2271969"/>
            <a:ext cx="8330000" cy="30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2013-05-13T12:41:23Z</dcterms:created>
  <dc:creator>admin</dc:creator>
</cp:coreProperties>
</file>