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iX1I4x43vibR/S9GrqgCK8UpR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ba9dd9ef7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ba9dd9e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7ba9dd9ef7_0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a9dd9ef7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7ba9dd9ef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7ba9dd9ef7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a9dd9ef7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7ba9dd9ef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7ba9dd9ef7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a9dd9ef7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7ba9dd9e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7ba9dd9ef7_0_1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a9dd9ef7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7ba9dd9e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7ba9dd9ef7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ba9dd9ef7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7ba9dd9ef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7ba9dd9ef7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ba9dd9ef7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7ba9dd9ef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7ba9dd9ef7_0_1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ba9dd9ef7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7ba9dd9ef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7ba9dd9ef7_0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a9dd9ef7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7ba9dd9ef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7ba9dd9ef7_0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ba9dd9ef7_0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7ba9dd9ef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7ba9dd9ef7_0_2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a9dd9ef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ba9dd9e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7ba9dd9ef7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a9dd9ef7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ba9dd9e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7ba9dd9ef7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a9dd9ef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ba9dd9e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7ba9dd9ef7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a9dd9ef7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7ba9dd9ef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7ba9dd9ef7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a9dd9ef7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ba9dd9ef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7ba9dd9ef7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화면">
  <p:cSld name="빈화면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rcosin/BOOKS" TargetMode="External"/><Relationship Id="rId4" Type="http://schemas.openxmlformats.org/officeDocument/2006/relationships/hyperlink" Target="https://cafe.naver.com/codefirst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31054" y="253649"/>
            <a:ext cx="7772400" cy="28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5400"/>
              <a:buFont typeface="Malgun Gothic"/>
              <a:buNone/>
            </a:pPr>
            <a:r>
              <a:rPr b="1" lang="ko-KR" sz="5400">
                <a:solidFill>
                  <a:srgbClr val="3F3151"/>
                </a:solidFill>
              </a:rPr>
              <a:t>百見不如一打 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5400">
                <a:solidFill>
                  <a:srgbClr val="3F3151"/>
                </a:solidFill>
              </a:rPr>
              <a:t>C# 입문</a:t>
            </a:r>
            <a:br>
              <a:rPr b="1" lang="ko-KR" sz="5400">
                <a:solidFill>
                  <a:srgbClr val="3F3151"/>
                </a:solidFill>
              </a:rPr>
            </a:br>
            <a:r>
              <a:rPr b="1" lang="ko-KR" sz="4800">
                <a:solidFill>
                  <a:srgbClr val="0070C0"/>
                </a:solidFill>
              </a:rPr>
              <a:t>강의자료</a:t>
            </a:r>
            <a:endParaRPr b="1" sz="5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0714" y="4071942"/>
            <a:ext cx="6097236" cy="105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예제소스 다운로드: </a:t>
            </a:r>
            <a:r>
              <a:rPr b="1" lang="ko-KR" sz="1600" u="sng">
                <a:solidFill>
                  <a:srgbClr val="3F3F3F"/>
                </a:solidFill>
                <a:hlinkClick r:id="rId3"/>
              </a:rPr>
              <a:t>https://github.com/korcosin/BOOKS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ko-KR" sz="1600">
                <a:solidFill>
                  <a:srgbClr val="3F3F3F"/>
                </a:solidFill>
              </a:rPr>
              <a:t>커뮤니티 카페: </a:t>
            </a:r>
            <a:r>
              <a:rPr b="1" lang="ko-KR" sz="1600" u="sng">
                <a:solidFill>
                  <a:schemeClr val="hlink"/>
                </a:solidFill>
                <a:hlinkClick r:id="rId4"/>
              </a:rPr>
              <a:t>https://cafe.naver.com/codefirst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t/>
            </a:r>
            <a:endParaRPr b="1" sz="1600">
              <a:solidFill>
                <a:srgbClr val="3F3F3F"/>
              </a:solidFill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"/>
          <p:cNvSpPr txBox="1"/>
          <p:nvPr/>
        </p:nvSpPr>
        <p:spPr>
          <a:xfrm>
            <a:off x="264462" y="6387291"/>
            <a:ext cx="4991613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문서의 저작권은 저자에게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23528" y="3897052"/>
            <a:ext cx="4428492" cy="1440160"/>
            <a:chOff x="323528" y="3897052"/>
            <a:chExt cx="3420380" cy="1440160"/>
          </a:xfrm>
        </p:grpSpPr>
        <p:cxnSp>
          <p:nvCxnSpPr>
            <p:cNvPr id="98" name="Google Shape;98;p1"/>
            <p:cNvCxnSpPr/>
            <p:nvPr/>
          </p:nvCxnSpPr>
          <p:spPr>
            <a:xfrm>
              <a:off x="323528" y="533721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"/>
            <p:cNvCxnSpPr/>
            <p:nvPr/>
          </p:nvCxnSpPr>
          <p:spPr>
            <a:xfrm>
              <a:off x="323528" y="3897052"/>
              <a:ext cx="3420380" cy="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1"/>
          <p:cNvSpPr txBox="1"/>
          <p:nvPr/>
        </p:nvSpPr>
        <p:spPr>
          <a:xfrm>
            <a:off x="5939122" y="6401544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본 문서는 나눔 고딕과 Consolas 체에 최적화 되어 있습니다.   </a:t>
            </a:r>
            <a:endParaRPr b="0" i="0" sz="800" u="sng" cap="none" strike="noStrike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380312" y="5949280"/>
            <a:ext cx="1494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2019.12.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125" y="364300"/>
            <a:ext cx="2096975" cy="2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g7ba9dd9ef7_0_7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7ba9dd9ef7_0_7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207" name="Google Shape;207;g7ba9dd9ef7_0_7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ba9dd9ef7_0_7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ba9dd9ef7_0_78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if ( ‘참(true)' 인가?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중략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‘참' 이면 이 명령을 실행하라;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중략 ...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else if ( 그렇다</a:t>
            </a:r>
            <a:r>
              <a:rPr lang="ko-KR"/>
              <a:t>면 이 조건은 ‘참(true)’ 인가?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… 중략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두번째 조건문이 ‘참’이면 이 명령을 실행하라;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… 중략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… 중략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조건문이 일치하지 않으면(거짓이면) 이 명령을 실행하라;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g7ba9dd9ef7_0_10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7ba9dd9ef7_0_10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217" name="Google Shape;217;g7ba9dd9ef7_0_10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ba9dd9ef7_0_10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ba9dd9ef7_0_100"/>
          <p:cNvSpPr txBox="1"/>
          <p:nvPr/>
        </p:nvSpPr>
        <p:spPr>
          <a:xfrm>
            <a:off x="503550" y="1631100"/>
            <a:ext cx="84705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- else if - else의 조건문 조합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Ex005.cs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Ex005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number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(number &gt;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양수입니다.",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if(number &lt;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음수입니다.",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zero입니다.",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7ba9dd9ef7_0_1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7ba9dd9ef7_0_11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227" name="Google Shape;227;g7ba9dd9ef7_0_11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ba9dd9ef7_0_11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ba9dd9ef7_0_116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Ex006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Console.WriteLine("숫자를 입력하세요");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(number &gt;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양수입니다.",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(number &lt;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음수입니다.",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zero입니다.",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7ba9dd9ef7_0_116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(number % 2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짝수입니다.",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홀수입니다.",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7ba9dd9ef7_0_116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g7ba9dd9ef7_0_116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 입력 받은 숫자의 특성을 알려주는 프로그램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Ex006.cs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g7ba9dd9ef7_0_12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7ba9dd9ef7_0_12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240" name="Google Shape;240;g7ba9dd9ef7_0_12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7ba9dd9ef7_0_12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7ba9dd9ef7_0_129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중첩 조건문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if ( ‘참(true)' 인가?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중략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‘참' 이면 이 명령을 실행하라;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중략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if ( 이것</a:t>
            </a:r>
            <a:r>
              <a:rPr lang="ko-KR">
                <a:solidFill>
                  <a:schemeClr val="dk1"/>
                </a:solidFill>
              </a:rPr>
              <a:t>도 ‘참(true)’인가?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… 중략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… ‘참' 이면 이 명령도 실행하라;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… 중략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7ba9dd9ef7_0_13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7ba9dd9ef7_0_13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250" name="Google Shape;250;g7ba9dd9ef7_0_13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7ba9dd9ef7_0_13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7ba9dd9ef7_0_138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Ex007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Console.WriteLine("숫자를 입력하세요");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(number &gt;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양수입니다.",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(number % 2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Console.WriteLine("{0}은 짝수입니다.",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Console.WriteLine("{0}은 홀수입니다.",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7ba9dd9ef7_0_138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(number &lt;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음수입니다.",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(number % 2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Console.WriteLine("{0}은 짝수입니다.",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Console.WriteLine("{0}은 홀수입니다.",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zero입니다.",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짝수입니다.",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g7ba9dd9ef7_0_13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g7ba9dd9ef7_0_138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중첩 조건문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Ex007.cs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g7ba9dd9ef7_0_15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7ba9dd9ef7_0_151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3.2 3항연산자: if - else문</a:t>
            </a:r>
            <a:r>
              <a:rPr b="1" lang="ko-KR" sz="4000"/>
              <a:t>의 축소판</a:t>
            </a:r>
            <a:endParaRPr sz="4000"/>
          </a:p>
        </p:txBody>
      </p:sp>
      <p:sp>
        <p:nvSpPr>
          <p:cNvPr id="263" name="Google Shape;263;g7ba9dd9ef7_0_151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7ba9dd9ef7_0_151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ba9dd9ef7_0_151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(조건) ? ‘참일 경우 값' : ‘거짓일 경우 값'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Example”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변수타입 변수명 = ( ‘참(true)’ 인가? ) ? ‘참’이면 이 값을 변수에 넣어라 : ‘거짓'이면 이 값을 변수에 넣어라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( ‘참(true)’ 인가? ) ? ‘참'이면 이 명령을 실행하라 : ‘거짓'이면 이 명령을 실행하라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if문과 3항연산자… 어느 상황 때 어느 것을 쓰는 것이 좋을까?”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변수 값을 제어할 떄 참/거짓으로 나뉜 경우라면 3항연산자를 사용하는 것이 때로는 좋을 수 있습니다.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이유는, 단순 변수에 값을 집어 넣는 경우라면 굳이 if-else를 사용하여 코드 라인을 기하급수적으로 늘릴 필요는 없기 때문입니다.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만약 조건문 안에 수행되어야 할 행동들이 많을 경우에는 if문을 사용하는 것이 더욱 더 바람직합니다.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g7ba9dd9ef7_0_1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g7ba9dd9ef7_0_16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3.2 3항연산자: if - else문의 축소판</a:t>
            </a:r>
            <a:endParaRPr b="1" sz="4000"/>
          </a:p>
        </p:txBody>
      </p:sp>
      <p:sp>
        <p:nvSpPr>
          <p:cNvPr id="273" name="Google Shape;273;g7ba9dd9ef7_0_16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7ba9dd9ef7_0_16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7ba9dd9ef7_0_169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Ex008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Console.WriteLine("숫자를 입력하세요");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number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bool isOddNumber = ((number % 2 == 1) ? true : false);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(number &gt; 0 &amp;&amp; isOddNumber)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양의 홀수입니다.",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(number &gt; 0 &amp;&amp; !isOddNumber)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양의 짝수입니다.",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7ba9dd9ef7_0_169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(number &lt; 0 &amp;&amp; isOddNumber)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음의 홀수입니다.",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(number &lt; 0 &amp;&amp; !isOddNumber)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음의 짝수입니다.",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Console.WriteLine("{0}은 zero입니다.", number);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g7ba9dd9ef7_0_169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g7ba9dd9ef7_0_169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&amp;&amp;연산자 활용 과 3항연산자를 이용한 조건문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Ex008.cs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9" name="Google Shape;279;g7ba9dd9ef7_0_169"/>
          <p:cNvCxnSpPr/>
          <p:nvPr/>
        </p:nvCxnSpPr>
        <p:spPr>
          <a:xfrm flipH="1">
            <a:off x="3919050" y="3490925"/>
            <a:ext cx="202500" cy="6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g7ba9dd9ef7_0_169"/>
          <p:cNvSpPr txBox="1"/>
          <p:nvPr/>
        </p:nvSpPr>
        <p:spPr>
          <a:xfrm>
            <a:off x="3701800" y="3179250"/>
            <a:ext cx="1283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3항연산자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7ba9dd9ef7_0_169"/>
          <p:cNvSpPr/>
          <p:nvPr/>
        </p:nvSpPr>
        <p:spPr>
          <a:xfrm>
            <a:off x="923400" y="3921925"/>
            <a:ext cx="29955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g7ba9dd9ef7_0_18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7ba9dd9ef7_0_185"/>
          <p:cNvSpPr txBox="1"/>
          <p:nvPr>
            <p:ph type="title"/>
          </p:nvPr>
        </p:nvSpPr>
        <p:spPr>
          <a:xfrm>
            <a:off x="364950" y="700125"/>
            <a:ext cx="84060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3.3 시험지</a:t>
            </a:r>
            <a:r>
              <a:rPr b="1" lang="ko-KR" sz="3000"/>
              <a:t>의 답안을 보는 것처럼 명확하게 조건이 나뉘는 switch문</a:t>
            </a:r>
            <a:endParaRPr b="1" sz="3000"/>
          </a:p>
        </p:txBody>
      </p:sp>
      <p:sp>
        <p:nvSpPr>
          <p:cNvPr id="289" name="Google Shape;289;g7ba9dd9ef7_0_185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7ba9dd9ef7_0_185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7ba9dd9ef7_0_185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switch( 비교대상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case 조건값1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조건값1이 참일 경우 실행';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break; </a:t>
            </a:r>
            <a:r>
              <a:rPr lang="ko-KR">
                <a:solidFill>
                  <a:srgbClr val="38761D"/>
                </a:solidFill>
              </a:rPr>
              <a:t> // ”내가 지금 위치해 있는 코드 블록에서 빠져나가겠다.” 의 의미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case 조건값2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조건값2가 참일 경우 실행';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break;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default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그 외의 경우 실행;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    break;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if문과 switch문… 어느 상황 때 어느 것을 쓰는 것이 좋을까?”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‘조건 판단의 기준이 되는 식이 일반 상수 비교’라면 switch문을 사용하는 경우가 더 편리합니다.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if문의 경우 ‘여러 가지의 조건의 조합'과 ‘수에 대한 크기 비교' 등 복잡한 구조일수록 더 효율적입니다.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g7ba9dd9ef7_0_19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7ba9dd9ef7_0_194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7ba9dd9ef7_0_194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7ba9dd9ef7_0_194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Ex009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Console.WriteLine("최근 본 영화 제목을 입력하세요");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movieTitle = Console.ReadLine();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Console.WriteLine("{0}의 관람 평점을 입력하세요(1점~5점사이)",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rating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(rating == 1)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영화는 환불을 받고 싶을 정도로 최악의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(rating == 2)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영화는 지루한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ba9dd9ef7_0_194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(rating == 3)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영화는 시간 때우기 좋은 그 이상 그 이하도 아닌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(rating == 4)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영화는 흥미를 유발할 만한 완성도 높은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 if (rating == 5)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Console.WriteLine("{0} 영화는 당신의 최고의 영화 하나로 기억되겠군요",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Console.WriteLine("평점 계산에 실패하였습니다.");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2" name="Google Shape;302;g7ba9dd9ef7_0_194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g7ba9dd9ef7_0_194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 평점 피드백 프로그램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Ex009.cs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ba9dd9ef7_0_194"/>
          <p:cNvSpPr txBox="1"/>
          <p:nvPr>
            <p:ph type="title"/>
          </p:nvPr>
        </p:nvSpPr>
        <p:spPr>
          <a:xfrm>
            <a:off x="364950" y="700125"/>
            <a:ext cx="84060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3.3 시험지의 답안을 보는 것처럼 명확하게 조건이 나뉘는 switch문</a:t>
            </a:r>
            <a:endParaRPr b="1"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g7ba9dd9ef7_0_21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g7ba9dd9ef7_0_21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7ba9dd9ef7_0_21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7ba9dd9ef7_0_212"/>
          <p:cNvSpPr txBox="1"/>
          <p:nvPr/>
        </p:nvSpPr>
        <p:spPr>
          <a:xfrm>
            <a:off x="503550" y="2184600"/>
            <a:ext cx="4091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Ex010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Console.WriteLine("최근 본 영화 제목을 입력하세요");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string movieTitle = Console.ReadLine();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Console.WriteLine("{0}의 관람 평점을 입력하세요(1점~5점사이)",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int rating = Convert.ToInt32(Console.ReadLine());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switch (rating)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case 1: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영화는 환불을 받고 싶을 정도로 최악의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case 2: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영화는 지루한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ba9dd9ef7_0_212"/>
          <p:cNvSpPr txBox="1"/>
          <p:nvPr/>
        </p:nvSpPr>
        <p:spPr>
          <a:xfrm>
            <a:off x="4895400" y="2184650"/>
            <a:ext cx="42486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case 3: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영화는 시간 때우기 좋은 그 이상 그 이하도 아닌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case 4: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영화는 흥미를 유발할 만한 완성도 높은 영화군요",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case 5: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Console.WriteLine("{0} 영화는 당신의 최고의 영화 하나로 기억되겠군요", movieTitle);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default: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Console.WriteLine("평점 계산에 실패하였습니다.");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break;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g7ba9dd9ef7_0_212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g7ba9dd9ef7_0_212"/>
          <p:cNvSpPr txBox="1"/>
          <p:nvPr/>
        </p:nvSpPr>
        <p:spPr>
          <a:xfrm>
            <a:off x="503550" y="1631100"/>
            <a:ext cx="8122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switch문을 이용한 영화 평점 피드백 프로그램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Ex010.cs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ba9dd9ef7_0_212"/>
          <p:cNvSpPr txBox="1"/>
          <p:nvPr>
            <p:ph type="title"/>
          </p:nvPr>
        </p:nvSpPr>
        <p:spPr>
          <a:xfrm>
            <a:off x="364950" y="700125"/>
            <a:ext cx="84060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3000"/>
              <a:t>3.3 시험지의 답안을 보는 것처럼 명확하게 조건이 나뉘는 switch문</a:t>
            </a:r>
            <a:endParaRPr b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림1.jp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44001" cy="5145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28600" y="4800985"/>
            <a:ext cx="8686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/>
              <a:t>3</a:t>
            </a:r>
            <a:r>
              <a:rPr b="1" i="0" lang="ko-K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 : 상황에 따른 프로그램의 변화</a:t>
            </a:r>
            <a:endParaRPr b="1" i="0" sz="4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450" y="949175"/>
            <a:ext cx="2783574" cy="38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25"/>
          <p:cNvSpPr txBox="1"/>
          <p:nvPr>
            <p:ph type="title"/>
          </p:nvPr>
        </p:nvSpPr>
        <p:spPr>
          <a:xfrm>
            <a:off x="256543" y="903858"/>
            <a:ext cx="8717551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 sz="4000"/>
              <a:t>최종 정리</a:t>
            </a:r>
            <a:endParaRPr sz="4000"/>
          </a:p>
        </p:txBody>
      </p:sp>
      <p:sp>
        <p:nvSpPr>
          <p:cNvPr id="325" name="Google Shape;325;p25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 txBox="1"/>
          <p:nvPr/>
        </p:nvSpPr>
        <p:spPr>
          <a:xfrm>
            <a:off x="683575" y="1988849"/>
            <a:ext cx="81369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‘if문'은 프로그래밍을 할 때 가장 흔히 사용되는 조건문이고 아래와 같은 구조로 구현이 가능합니다.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if(조건문) { … }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 if(조건문) { … }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 { … }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‘3항연산자'는 if-else문의 축소판이며, 조건의 ‘참-거짓'에 따라 변수에 값을 집어넣을 때 효율적입니다.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‘switch문'은 데이터의 값에 대한 equal(==) 조건이 많을 경우 효율적으로 사용되는 조건문입니다.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조건문의 종류는 다양하지만, 결국 가장 중요한 것은 상대방이 보았을 때 혹은 시간이 지나서 내 자신이 코드를 다시 살펴 보았을 때 바로 이해가 되도록 깔끔하게 구현해 놓은 조건문이 최고입니다.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4000">
              <a:solidFill>
                <a:srgbClr val="3F3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</a:t>
            </a:r>
            <a:r>
              <a:rPr b="1" lang="ko-KR" sz="4000"/>
              <a:t>장에서 만나볼 내용은?</a:t>
            </a:r>
            <a:endParaRPr sz="4000"/>
          </a:p>
        </p:txBody>
      </p:sp>
      <p:sp>
        <p:nvSpPr>
          <p:cNvPr id="118" name="Google Shape;118;p3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03550" y="1857375"/>
            <a:ext cx="84705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프로그램이 실행하는 동안에는 사용자의 선택에 따라 그 행위들도 달라집니다.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장에서는 프로그램의 행동을 상황에 따라 다르게 동작하도록 하는 ‘조건문'에 대해 살펴볼 것입니다. 그리고 ‘조건문'을 만들기 위하여 2장에서 배웠던 ‘비교연산자'를 실전처럼 사용해서 몸에 익숙해지도록 할 것입니다.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#핵심_키워드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 #3항연산자 #if #else #switch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</a:t>
            </a:r>
            <a:r>
              <a:rPr b="1" lang="ko-KR" sz="4000"/>
              <a:t>.1 if</a:t>
            </a:r>
            <a:r>
              <a:rPr b="1" lang="ko-KR" sz="4000"/>
              <a:t>문: “만약에 ~라면 ~이다"</a:t>
            </a:r>
            <a:endParaRPr sz="4000"/>
          </a:p>
        </p:txBody>
      </p:sp>
      <p:sp>
        <p:nvSpPr>
          <p:cNvPr id="128" name="Google Shape;128;p4"/>
          <p:cNvSpPr txBox="1"/>
          <p:nvPr/>
        </p:nvSpPr>
        <p:spPr>
          <a:xfrm>
            <a:off x="259795" y="1631109"/>
            <a:ext cx="8470547" cy="127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if ( ‘참(true)' 인가?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‘참' 이면 이 명령을 실행하라;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Example”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하나의 명령 실행할 때,</a:t>
            </a:r>
            <a:endParaRPr sz="1800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 내 직업 == 개발자 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키보드를 잡는다;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여러개의 명령 실행 ( 코드블록 ‘{}’  을 필수로 사용해야합니다. 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( 내 직업 == 개발자 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키보드를 잡는다;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마우스를잡는다;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Visual Studio를 실행한다.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7ba9dd9ef7_0_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7ba9dd9ef7_0_2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138" name="Google Shape;138;g7ba9dd9ef7_0_2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7ba9dd9ef7_0_2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7ba9dd9ef7_0_2"/>
          <p:cNvSpPr txBox="1"/>
          <p:nvPr/>
        </p:nvSpPr>
        <p:spPr>
          <a:xfrm>
            <a:off x="503550" y="1631100"/>
            <a:ext cx="84705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조건문의 사용과 코드블록의 흐름 / Ex001.cs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zero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Console.WriteLine("첫번째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Console.WriteLine("두번째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0이기 때문에 출력을 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1)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Console.WriteLine("세번째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1이 아니기 때문에 출력에서 제외됩니다.");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41" name="Google Shape;141;g7ba9dd9ef7_0_2"/>
          <p:cNvCxnSpPr/>
          <p:nvPr/>
        </p:nvCxnSpPr>
        <p:spPr>
          <a:xfrm rot="10800000">
            <a:off x="3423250" y="4182650"/>
            <a:ext cx="11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7ba9dd9ef7_0_2"/>
          <p:cNvSpPr txBox="1"/>
          <p:nvPr/>
        </p:nvSpPr>
        <p:spPr>
          <a:xfrm>
            <a:off x="4572000" y="3989650"/>
            <a:ext cx="1283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g7ba9dd9ef7_0_2"/>
          <p:cNvCxnSpPr/>
          <p:nvPr/>
        </p:nvCxnSpPr>
        <p:spPr>
          <a:xfrm rot="10800000">
            <a:off x="4251300" y="4853075"/>
            <a:ext cx="11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7ba9dd9ef7_0_2"/>
          <p:cNvSpPr txBox="1"/>
          <p:nvPr/>
        </p:nvSpPr>
        <p:spPr>
          <a:xfrm>
            <a:off x="5400050" y="4660075"/>
            <a:ext cx="1283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5" name="Google Shape;145;g7ba9dd9ef7_0_2"/>
          <p:cNvCxnSpPr/>
          <p:nvPr/>
        </p:nvCxnSpPr>
        <p:spPr>
          <a:xfrm rot="10800000">
            <a:off x="4719025" y="5906350"/>
            <a:ext cx="11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7ba9dd9ef7_0_2"/>
          <p:cNvSpPr txBox="1"/>
          <p:nvPr/>
        </p:nvSpPr>
        <p:spPr>
          <a:xfrm>
            <a:off x="5867775" y="5713350"/>
            <a:ext cx="1283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7ba9dd9ef7_0_2"/>
          <p:cNvSpPr/>
          <p:nvPr/>
        </p:nvSpPr>
        <p:spPr>
          <a:xfrm>
            <a:off x="923400" y="3921925"/>
            <a:ext cx="24999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ba9dd9ef7_0_2"/>
          <p:cNvSpPr/>
          <p:nvPr/>
        </p:nvSpPr>
        <p:spPr>
          <a:xfrm>
            <a:off x="923400" y="4459450"/>
            <a:ext cx="3327900" cy="92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ba9dd9ef7_0_2"/>
          <p:cNvSpPr/>
          <p:nvPr/>
        </p:nvSpPr>
        <p:spPr>
          <a:xfrm>
            <a:off x="1148625" y="5810725"/>
            <a:ext cx="3570300" cy="24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g7ba9dd9ef7_0_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7ba9dd9ef7_0_20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157" name="Google Shape;157;g7ba9dd9ef7_0_20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ba9dd9ef7_0_20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ba9dd9ef7_0_20"/>
          <p:cNvSpPr txBox="1"/>
          <p:nvPr/>
        </p:nvSpPr>
        <p:spPr>
          <a:xfrm>
            <a:off x="503550" y="1631100"/>
            <a:ext cx="84705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조건문의 사용과 코드블록의 흐름 / Ex002.cs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zero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Console.WriteLine("첫번째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Console.WriteLine("두번째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0이기 때문에 출력을 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1)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Console.WriteLine("세번째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1이 아니기 때문에 출력에서 제외됩니다.");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g7ba9dd9ef7_0_20"/>
          <p:cNvCxnSpPr/>
          <p:nvPr/>
        </p:nvCxnSpPr>
        <p:spPr>
          <a:xfrm rot="10800000">
            <a:off x="3423250" y="4182650"/>
            <a:ext cx="11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g7ba9dd9ef7_0_20"/>
          <p:cNvSpPr txBox="1"/>
          <p:nvPr/>
        </p:nvSpPr>
        <p:spPr>
          <a:xfrm>
            <a:off x="4572000" y="3989650"/>
            <a:ext cx="1283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g7ba9dd9ef7_0_20"/>
          <p:cNvCxnSpPr/>
          <p:nvPr/>
        </p:nvCxnSpPr>
        <p:spPr>
          <a:xfrm rot="10800000">
            <a:off x="4251300" y="4853075"/>
            <a:ext cx="11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g7ba9dd9ef7_0_20"/>
          <p:cNvSpPr txBox="1"/>
          <p:nvPr/>
        </p:nvSpPr>
        <p:spPr>
          <a:xfrm>
            <a:off x="5400050" y="4660075"/>
            <a:ext cx="1283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 실행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7ba9dd9ef7_0_20"/>
          <p:cNvSpPr/>
          <p:nvPr/>
        </p:nvSpPr>
        <p:spPr>
          <a:xfrm>
            <a:off x="923400" y="3921925"/>
            <a:ext cx="2499900" cy="4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ba9dd9ef7_0_20"/>
          <p:cNvSpPr/>
          <p:nvPr/>
        </p:nvSpPr>
        <p:spPr>
          <a:xfrm>
            <a:off x="923400" y="4459450"/>
            <a:ext cx="3327900" cy="92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7ba9dd9ef7_0_3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7ba9dd9ef7_0_39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173" name="Google Shape;173;g7ba9dd9ef7_0_39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ba9dd9ef7_0_39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ba9dd9ef7_0_39"/>
          <p:cNvSpPr txBox="1"/>
          <p:nvPr/>
        </p:nvSpPr>
        <p:spPr>
          <a:xfrm>
            <a:off x="503550" y="1857370"/>
            <a:ext cx="8470500" cy="4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r>
              <a:rPr b="0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0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if ( ‘참(true)' 인가?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</a:t>
            </a:r>
            <a:r>
              <a:rPr lang="ko-KR">
                <a:solidFill>
                  <a:schemeClr val="dk1"/>
                </a:solidFill>
              </a:rPr>
              <a:t>략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‘참' 이면 이 명령을 실행하라;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… 중</a:t>
            </a:r>
            <a:r>
              <a:rPr lang="ko-KR">
                <a:solidFill>
                  <a:schemeClr val="dk1"/>
                </a:solidFill>
              </a:rPr>
              <a:t>략 ...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… 중략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    조건문이 일치하지 않으면(거짓이면) 이 명령을 실행하라;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/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7ba9dd9ef7_0_4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7ba9dd9ef7_0_48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183" name="Google Shape;183;g7ba9dd9ef7_0_48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ba9dd9ef7_0_48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ba9dd9ef7_0_48"/>
          <p:cNvSpPr txBox="1"/>
          <p:nvPr/>
        </p:nvSpPr>
        <p:spPr>
          <a:xfrm>
            <a:off x="503550" y="1631100"/>
            <a:ext cx="42486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 키워드의 사용 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Ex003.cs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zero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Console.WriteLine("첫번째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0이기 때문에 출력을 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Console.WriteLine("첫번째 else문입니다.");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Console.WriteLine("조건절에 해당하기 때문에 출력에서 제외됩니다..");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7ba9dd9ef7_0_48"/>
          <p:cNvSpPr txBox="1"/>
          <p:nvPr/>
        </p:nvSpPr>
        <p:spPr>
          <a:xfrm>
            <a:off x="4895400" y="1631100"/>
            <a:ext cx="42486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1)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Console.WriteLine("두번째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1이 아니기 때문에 출력에서 제외됩니다.");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else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Console.WriteLine("두번째 else문입니다.");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Console.WriteLine("조건절에 해당하지 않기 때문에 출력을 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g7ba9dd9ef7_0_48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g7ba9dd9ef7_0_6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7ba9dd9ef7_0_66"/>
          <p:cNvSpPr txBox="1"/>
          <p:nvPr>
            <p:ph type="title"/>
          </p:nvPr>
        </p:nvSpPr>
        <p:spPr>
          <a:xfrm>
            <a:off x="364950" y="700125"/>
            <a:ext cx="8406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ko-KR" sz="4000"/>
              <a:t>3.1 if문: “만약에 ~라면 ~이다"</a:t>
            </a:r>
            <a:endParaRPr sz="4000"/>
          </a:p>
        </p:txBody>
      </p:sp>
      <p:sp>
        <p:nvSpPr>
          <p:cNvPr id="195" name="Google Shape;195;g7ba9dd9ef7_0_66"/>
          <p:cNvSpPr txBox="1"/>
          <p:nvPr/>
        </p:nvSpPr>
        <p:spPr>
          <a:xfrm>
            <a:off x="259795" y="1631109"/>
            <a:ext cx="8470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ba9dd9ef7_0_66"/>
          <p:cNvSpPr txBox="1"/>
          <p:nvPr/>
        </p:nvSpPr>
        <p:spPr>
          <a:xfrm>
            <a:off x="263455" y="195231"/>
            <a:ext cx="158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rgbClr val="0C0C0C"/>
                </a:solidFill>
              </a:rPr>
              <a:t>3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장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ba9dd9ef7_0_66"/>
          <p:cNvSpPr txBox="1"/>
          <p:nvPr/>
        </p:nvSpPr>
        <p:spPr>
          <a:xfrm>
            <a:off x="503550" y="1631100"/>
            <a:ext cx="42486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else 키워드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대체한 not 코드</a:t>
            </a: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 Ex004.cs</a:t>
            </a:r>
            <a:endParaRPr b="1" i="0" sz="18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System;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namespace RoadBook.CsharpBasic.Chapter03.Examples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Ex004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public void Run()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const int zero = 0;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Console.WriteLine("첫번째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0이기 때문에 출력을 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!= 0)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Console.WriteLine("첫번째 else문입니다.");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Console.WriteLine("조건절에 해당하기 때문에 출력에서 제외됩니다..");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7ba9dd9ef7_0_66"/>
          <p:cNvSpPr txBox="1"/>
          <p:nvPr/>
        </p:nvSpPr>
        <p:spPr>
          <a:xfrm>
            <a:off x="4895400" y="1631100"/>
            <a:ext cx="42486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== 1)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Console.WriteLine("두번째 if문입니다.");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Console.WriteLine("zero는 1이 아니기 때문에 출력에서 제외됩니다.");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(zero != 1)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{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Console.WriteLine("두번째 else문입니다.");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Console.WriteLine("조건절에 해당하지 않기 때문에 출력을 합니다.");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9" name="Google Shape;199;g7ba9dd9ef7_0_66"/>
          <p:cNvCxnSpPr/>
          <p:nvPr/>
        </p:nvCxnSpPr>
        <p:spPr>
          <a:xfrm>
            <a:off x="4572000" y="2184650"/>
            <a:ext cx="22500" cy="45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2013-05-13T12:41:23Z</dcterms:created>
  <dc:creator>admin</dc:creator>
</cp:coreProperties>
</file>