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igbiUUsWbdmOnNujCSXFMA+7M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c1f7b9c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7bc1f7b9c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7bc1f7b9c5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e6a76e4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6ce6a76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6ce6a76e4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e6a76e45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6ce6a76e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6ce6a76e45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e6a76e4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6ce6a76e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6ce6a76e4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e6a76e4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6ce6a76e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6ce6a76e4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e6a76e4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ce6a76e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6ce6a76e45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ce6a76e4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6ce6a76e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6ce6a76e45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e6a76e45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6ce6a76e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6ce6a76e45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e6a76e45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ce6a76e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6ce6a76e45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ce6a76e45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6ce6a76e4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6ce6a76e45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ce6a76e45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6ce6a76e4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6ce6a76e45_0_1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ce6a76e45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6ce6a76e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6ce6a76e45_0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ce6a76e45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6ce6a76e4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6ce6a76e45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ce6a76e45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6ce6a76e4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6ce6a76e45_0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ce6a76e45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6ce6a76e4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6ce6a76e45_0_1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ce6a76e45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6ce6a76e4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6ce6a76e45_0_1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ce6a76e45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6ce6a76e4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6ce6a76e45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ce6a76e45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6ce6a76e4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6ce6a76e45_0_2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ce6a76e4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6ce6a76e4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6ce6a76e45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e6a76e45_0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6ce6a76e4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6ce6a76e45_0_2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ce6a76e45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6ce6a76e4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6ce6a76e45_0_2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ce6a76e45_0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6ce6a76e4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6ce6a76e45_0_2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ce6a76e45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6ce6a76e4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6ce6a76e45_0_3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ce6a76e45_0_3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6ce6a76e4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g6ce6a76e45_0_3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ce6a76e45_0_3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6ce6a76e4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g6ce6a76e45_0_3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ce6a76e45_0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6ce6a76e4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6ce6a76e45_0_3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aa9f4ef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7baa9f4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7baa9f4ef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c1f7b9c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bc1f7b9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7bc1f7b9c5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c1f7b9c5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7bc1f7b9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7bc1f7b9c5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c1f7b9c5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bc1f7b9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7bc1f7b9c5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c1f7b9c5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bc1f7b9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7bc1f7b9c5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rcosin/BOOKS" TargetMode="External"/><Relationship Id="rId4" Type="http://schemas.openxmlformats.org/officeDocument/2006/relationships/hyperlink" Target="https://cafe.naver.com/codefirst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31054" y="253649"/>
            <a:ext cx="7772400" cy="28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5400"/>
              <a:buFont typeface="Malgun Gothic"/>
              <a:buNone/>
            </a:pPr>
            <a:r>
              <a:rPr b="1" lang="ko-KR" sz="5400">
                <a:solidFill>
                  <a:srgbClr val="3F3151"/>
                </a:solidFill>
              </a:rPr>
              <a:t>百見不如一打 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5400">
                <a:solidFill>
                  <a:srgbClr val="3F3151"/>
                </a:solidFill>
              </a:rPr>
              <a:t>C# 입문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4800">
                <a:solidFill>
                  <a:srgbClr val="0070C0"/>
                </a:solidFill>
              </a:rPr>
              <a:t>강의자료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0714" y="4071942"/>
            <a:ext cx="6097236" cy="105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예제소스 다운로드: </a:t>
            </a:r>
            <a:r>
              <a:rPr b="1" lang="ko-KR" sz="1600" u="sng">
                <a:solidFill>
                  <a:srgbClr val="3F3F3F"/>
                </a:solidFill>
                <a:hlinkClick r:id="rId3"/>
              </a:rPr>
              <a:t>https://github.com/korcosin/BOOKS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커뮤니티 카페: </a:t>
            </a:r>
            <a:r>
              <a:rPr b="1" lang="ko-KR" sz="1600" u="sng">
                <a:solidFill>
                  <a:schemeClr val="hlink"/>
                </a:solidFill>
                <a:hlinkClick r:id="rId4"/>
              </a:rPr>
              <a:t>https://cafe.naver.com/codefirst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264462" y="6387291"/>
            <a:ext cx="4991613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문서의 저작권은 저자에게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23528" y="3897052"/>
            <a:ext cx="4428492" cy="1440160"/>
            <a:chOff x="323528" y="3897052"/>
            <a:chExt cx="3420380" cy="1440160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323528" y="533721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323528" y="389705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"/>
          <p:cNvSpPr txBox="1"/>
          <p:nvPr/>
        </p:nvSpPr>
        <p:spPr>
          <a:xfrm>
            <a:off x="5939122" y="6401544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문서는 나눔 고딕과 Consolas 체에 최적화 되어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80312" y="5949280"/>
            <a:ext cx="149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2019.12.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125" y="364300"/>
            <a:ext cx="2096975" cy="2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g7bc1f7b9c5_0_8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7bc1f7b9c5_0_8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217" name="Google Shape;217;g7bc1f7b9c5_0_8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bc1f7b9c5_0_8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bc1f7b9c5_0_84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u="sng">
                <a:latin typeface="Malgun Gothic"/>
                <a:ea typeface="Malgun Gothic"/>
                <a:cs typeface="Malgun Gothic"/>
                <a:sym typeface="Malgun Gothic"/>
              </a:rPr>
              <a:t>클래스 선언 공식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- 객체에서 ‘형태'를 나타내는 것을 프로퍼티(property, 속성)라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- 객체에서 ‘행동’을 나타내는 것을 메소드(method)라고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- C#에서 프로퍼티를 만드는 방법은 타 언어에 비해 매우 간단합니다.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getter, setter 메소드를 조금 더 줄여 set, get으로 표현하고, 불필요한 매개변수를 줄인 형태입니다.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e6a76e45_0_0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Car003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Color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Size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켭니다.");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Engine_off()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끕니다.");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Go()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Back()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6ce6a76e45_0_0"/>
          <p:cNvSpPr txBox="1"/>
          <p:nvPr/>
        </p:nvSpPr>
        <p:spPr>
          <a:xfrm>
            <a:off x="7499975" y="2540775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프로퍼티 정의.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g6ce6a76e45_0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6ce6a76e45_0_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6ce6a76e45_0_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프로퍼티를 이용한 자동차 클래스 설계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6ce6a76e45_0_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231" name="Google Shape;231;g6ce6a76e45_0_0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Ex003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Car003 car = new Car003();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car.Size = "세단";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car.Color = "하얀";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Console.WriteLine("고객님의 차, {0} {1}이...", car.Color, car.Size);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car.Engine_on();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car.Go();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car.Back();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car.Left();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car.Right();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car.Engine_off();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" name="Google Shape;232;g6ce6a76e45_0_0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6ce6a76e45_0_0"/>
          <p:cNvSpPr/>
          <p:nvPr/>
        </p:nvSpPr>
        <p:spPr>
          <a:xfrm>
            <a:off x="5206775" y="2540775"/>
            <a:ext cx="1845000" cy="4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6ce6a76e45_0_0"/>
          <p:cNvCxnSpPr/>
          <p:nvPr/>
        </p:nvCxnSpPr>
        <p:spPr>
          <a:xfrm rot="10800000">
            <a:off x="7051775" y="2752575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g6ce6a76e45_0_0"/>
          <p:cNvSpPr/>
          <p:nvPr/>
        </p:nvSpPr>
        <p:spPr>
          <a:xfrm>
            <a:off x="1003800" y="3566950"/>
            <a:ext cx="1491000" cy="58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6ce6a76e45_0_0"/>
          <p:cNvCxnSpPr/>
          <p:nvPr/>
        </p:nvCxnSpPr>
        <p:spPr>
          <a:xfrm rot="10800000">
            <a:off x="2454750" y="385735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g6ce6a76e45_0_0"/>
          <p:cNvSpPr txBox="1"/>
          <p:nvPr/>
        </p:nvSpPr>
        <p:spPr>
          <a:xfrm>
            <a:off x="2902950" y="3677900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객체의 프로퍼티에 직접 할당함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g6ce6a76e45_0_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g6ce6a76e45_0_1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ce6a76e45_0_1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ce6a76e45_0_19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프로퍼티를 이용한 자동차 클래스 설계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6ce6a76e45_0_1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248" name="Google Shape;248;g6ce6a76e45_0_19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void Left()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Console.WriteLine("좌회전합니다.");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Right()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Console.WriteLine("우회전합니다.");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g6ce6a76e45_0_2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g6ce6a76e45_0_2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256" name="Google Shape;256;g6ce6a76e45_0_2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ce6a76e45_0_29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u="sng">
                <a:latin typeface="Malgun Gothic"/>
                <a:ea typeface="Malgun Gothic"/>
                <a:cs typeface="Malgun Gothic"/>
                <a:sym typeface="Malgun Gothic"/>
              </a:rPr>
              <a:t>클래스? 객체?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- 클래스</a:t>
            </a:r>
            <a:r>
              <a:rPr lang="ko-KR">
                <a:solidFill>
                  <a:schemeClr val="dk1"/>
                </a:solidFill>
              </a:rPr>
              <a:t>는 객체를 만들어 내는 ‘설계도’ 역할을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‘호빵’ = 클래스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‘단팥호빵', ‘피자호빵', ‘만두호빵’ = ‘호빵' 이라는 클래스 개념을 가지고 찍어낸 ‘객체'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e6a76e45_0_38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Bread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Shape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Source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g6ce6a76e45_0_3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6ce6a76e45_0_3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6ce6a76e45_0_38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빵 클래스를 이용한 여러 가지 빵 객체 만들기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6ce6a76e45_0_3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268" name="Google Shape;268;g6ce6a76e45_0_38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Ex004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Bread custard_cream_bread = new Bread();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custard_cream_bread.Shape = "별모양";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custard_cream_bread.Source = "슈크림";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 {1}빵", custard_cream_bread.Shape, custard_cream_bread.Source);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Bread pizza_bread = new Bread();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pizza_bread.Shape = "네모난";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pizza_bread.Source = "피자";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 {1}빵", pizza_bread.Shape, pizza_bread.Source);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6ce6a76e45_0_38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g6ce6a76e45_0_5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g6ce6a76e45_0_5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6ce6a76e45_0_57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빵 클래스를 이용한 여러 가지 빵 객체 만들기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6ce6a76e45_0_57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pic>
        <p:nvPicPr>
          <p:cNvPr id="279" name="Google Shape;279;g6ce6a76e4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00" y="2054700"/>
            <a:ext cx="4843375" cy="44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6ce6a76e45_0_6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6ce6a76e45_0_6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287" name="Google Shape;287;g6ce6a76e45_0_6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6ce6a76e45_0_6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6ce6a76e45_0_69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여러 명</a:t>
            </a:r>
            <a:r>
              <a:rPr lang="ko-KR">
                <a:solidFill>
                  <a:schemeClr val="dk1"/>
                </a:solidFill>
              </a:rPr>
              <a:t>의 개발자들이 함께 프로그램을 만들기 위해 협업할 때, 중복되는 기능을 구현할 가능성이 큽니다.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불필요한 중복 코드를 막기 위해서는, ‘메소드'로 공통 로직을 분리해야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메소드에 필요한 입력 데이터를 전달하는 것을 ‘매개변수’ 라고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메소드에서 로직 수행후, 값을 전달하는 것을 ‘리턴 타입'이라고 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g6ce6a76e45_0_7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g6ce6a76e45_0_7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6ce6a76e45_0_79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더하기 공통 기능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6ce6a76e45_0_79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Ex005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Sum(1, 1);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Sum(2, 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Sum(3, 3);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void Sum(int number01, int number02)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 + {1} = {2}", number01, number02, number01 + number02);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6ce6a76e45_0_7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g6ce6a76e45_0_9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6ce6a76e45_0_9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307" name="Google Shape;307;g6ce6a76e45_0_9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6ce6a76e45_0_9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6ce6a76e45_0_98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규칙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>
                <a:solidFill>
                  <a:schemeClr val="dk1"/>
                </a:solidFill>
              </a:rPr>
              <a:t>‘하나</a:t>
            </a:r>
            <a:r>
              <a:rPr i="1" lang="ko-KR">
                <a:solidFill>
                  <a:schemeClr val="dk1"/>
                </a:solidFill>
              </a:rPr>
              <a:t>의 메소드에는 하나의 기능만을 담당하게 구현’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하도록 설계하는 것이 중요합니다.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ce6a76e45_0_107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Sum(int number01, int number02)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return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number01 + number02;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Minus(int number01, int number02)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return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number01 - number02;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Multiple(int number01, int number02)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number01 * number02;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double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Divide(int number01, int number02)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(double)number01 / number02;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6" name="Google Shape;316;g6ce6a76e45_0_10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g6ce6a76e45_0_10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6ce6a76e45_0_107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사칙연산 메소드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6ce6a76e45_0_107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Ex006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number01 = 10;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number02 = 3;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result01 = Sum(number01, number02);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result02 = Minus(number01, number02);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result03 = Multiple(number01, number02);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result04 = Divide(number01, number02);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Console.WriteLine("{0}과 {1}의 사칙연산 결과 값 : {2}, {3}, {4}, {5}",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number01,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number02,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result01,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result02,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result03,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result04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0" name="Google Shape;320;g6ce6a76e45_0_107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g6ce6a76e45_0_107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322" name="Google Shape;322;g6ce6a76e45_0_107"/>
          <p:cNvSpPr txBox="1"/>
          <p:nvPr/>
        </p:nvSpPr>
        <p:spPr>
          <a:xfrm>
            <a:off x="5850525" y="5773125"/>
            <a:ext cx="2595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사칙연산은 어디서든 ‘재사용'이 가능한 로직입니다. 따라서 위와 같이 메소드로 로직화 시키는 것이 좋습니다.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6ce6a76e45_0_107"/>
          <p:cNvSpPr/>
          <p:nvPr/>
        </p:nvSpPr>
        <p:spPr>
          <a:xfrm>
            <a:off x="5168025" y="2184650"/>
            <a:ext cx="2949300" cy="282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g6ce6a76e45_0_107"/>
          <p:cNvCxnSpPr>
            <a:endCxn id="323" idx="2"/>
          </p:cNvCxnSpPr>
          <p:nvPr/>
        </p:nvCxnSpPr>
        <p:spPr>
          <a:xfrm rot="10800000">
            <a:off x="6642675" y="5007350"/>
            <a:ext cx="0" cy="7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1.jp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8600" y="4800985"/>
            <a:ext cx="8686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/>
              <a:t>5</a:t>
            </a: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프로그래밍의 꽃 객체지향: 간단히 코드를 조립하자</a:t>
            </a:r>
            <a:endParaRPr b="1" i="0" sz="4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450" y="949175"/>
            <a:ext cx="2783574" cy="38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g6ce6a76e45_0_12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g6ce6a76e45_0_12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332" name="Google Shape;332;g6ce6a76e45_0_12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6ce6a76e45_0_12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6ce6a76e45_0_126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params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예측이 불가능한 매개변수의 개수를 ‘동적'으로 늘렸다 줄일수 있도록 할 수 있는 매개변수 타입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params 매개변수의 타입은 ‘배열'입니다. ‘배열'은 6장에서 설명을 하도록 하겠습니다.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C# 6.0 부터 사용 가능합니다.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g6ce6a76e45_0_13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g6ce6a76e45_0_13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6ce6a76e45_0_135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사칙연산 메소드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6ce6a76e45_0_135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Ex007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result = Sum(1, 2, 3, 4, 5);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Console.WriteLine("1 ~ 5까지의 합은 {0}", result);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private int Sum(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params int[] number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result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number.Length;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result += number[idx];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return result;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6ce6a76e45_0_135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g6ce6a76e45_0_14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g6ce6a76e45_0_145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352" name="Google Shape;352;g6ce6a76e45_0_14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6ce6a76e45_0_14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6ce6a76e45_0_145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상속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객체지</a:t>
            </a:r>
            <a:r>
              <a:rPr lang="ko-KR">
                <a:solidFill>
                  <a:schemeClr val="dk1"/>
                </a:solidFill>
              </a:rPr>
              <a:t>향 프로그래밍의 두번째 특징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상속 계층을 따라서 형태와 행동을 공유합니다.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사람으로 비유를 하자면, 부모님이 나를 낳아주시면서 ‘닮은점(유전)'은 물려 받겠지만, 나의 ‘인생'은 내가 개척하듯이 다른 행동들이 있을 것입니다.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“클래스의 다형성”</a:t>
            </a:r>
            <a:endParaRPr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부모 클래스로부터 상속 받은 행동을 거스르고 새롭게 정의하는 방법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이를 메소드 오버라이드라고 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ce6a76e45_0_154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Car008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Color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Size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켭니다.");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Engine_off()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끕니다.");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Go()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Back()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1" name="Google Shape;361;g6ce6a76e45_0_15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g6ce6a76e45_0_15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ce6a76e45_0_154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상속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6ce6a76e45_0_154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Ex008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GasolineCar008 gasolineCar = new GasolineCar008();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gasolineCar.Color = "검정";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gasolineCar.Size = "SUV";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ElectronicCar008 electronicCar = new ElectronicCar008();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electronicCar.Color = "초록";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electronicCar.Size = "경차";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Console.WriteLine("{0}색 {1}가", gasolineCar.Color, gasolineCar.Size);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gasolineCar.Go();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Console.WriteLine("{0}색 {1}가", electronicCar.Color, electronicCar.Size);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electronicCar.Left();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5" name="Google Shape;365;g6ce6a76e45_0_154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g6ce6a76e45_0_15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g6ce6a76e45_0_16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g6ce6a76e45_0_16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6ce6a76e45_0_169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상속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6ce6a76e45_0_169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Left()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Console.WriteLine("좌회전합니다.");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Right()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Console.WriteLine("우회전합니다.");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GasolineCar008 : Car008 {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ElectronicCar008 : Car008 {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ce6a76e45_0_16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377" name="Google Shape;377;g6ce6a76e45_0_169"/>
          <p:cNvSpPr txBox="1"/>
          <p:nvPr/>
        </p:nvSpPr>
        <p:spPr>
          <a:xfrm>
            <a:off x="2987700" y="4071225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Car008 클래스를 상속 받았습니다.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즉, 부모 클래스인 Car008 클래스로부터 상속 받은 자식 클래스는 GasolineCar008과 ElectronicCar008이 생성되었습니다.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6ce6a76e45_0_169"/>
          <p:cNvSpPr/>
          <p:nvPr/>
        </p:nvSpPr>
        <p:spPr>
          <a:xfrm>
            <a:off x="694500" y="4071225"/>
            <a:ext cx="1845000" cy="4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6ce6a76e45_0_169"/>
          <p:cNvCxnSpPr/>
          <p:nvPr/>
        </p:nvCxnSpPr>
        <p:spPr>
          <a:xfrm rot="10800000">
            <a:off x="2539500" y="4283025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Google Shape;385;g6ce6a76e45_0_18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g6ce6a76e45_0_18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6ce6a76e45_0_18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상속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6ce6a76e45_0_18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pic>
        <p:nvPicPr>
          <p:cNvPr id="389" name="Google Shape;389;g6ce6a76e45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054700"/>
            <a:ext cx="6591750" cy="4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ce6a76e45_0_196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Car009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Color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Size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켭니다.");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Engine_off()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끕니다.");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Go()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Back()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6" name="Google Shape;396;g6ce6a76e45_0_19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g6ce6a76e45_0_19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6ce6a76e45_0_196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Ex009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GasolineCar009 gasolineCar = new GasolineCar009();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gasolineCar.Color = "검정";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gasolineCar.Size = "SUV";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ElectronicCar009 electronicCar = new ElectronicCar009();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electronicCar.Color = "초록";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electronicCar.Size = "경차";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Console.WriteLine("{0}색 {1}가", gasolineCar.Color, gasolineCar.Size);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gasolineCar.InputGas();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Console.WriteLine("{0}색 {1}가", electronicCar.Color, electronicCar.Size);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electronicCar.InputGas();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9" name="Google Shape;399;g6ce6a76e45_0_196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g6ce6a76e45_0_19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401" name="Google Shape;401;g6ce6a76e45_0_19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 오버라이드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ce6a76e45_0_221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GasolineCar009 : Car009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override void InputGas()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Console.WriteLine("휘발유를 넣습니다.");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ElectronicCar009 : Car009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override void InputGas()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Console.WriteLine("전기를 넣습니다.");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8" name="Google Shape;408;g6ce6a76e45_0_2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g6ce6a76e45_0_22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6ce6a76e45_0_221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Left()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Console.WriteLine("좌회전합니다.");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Right()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Console.WriteLine("우회전합니다.");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virtual void InputGas()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Console.WriteLine("기름을넣습니다.");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1" name="Google Shape;411;g6ce6a76e45_0_221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g6ce6a76e45_0_22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413" name="Google Shape;413;g6ce6a76e45_0_22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 오버라이드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6ce6a76e45_0_221"/>
          <p:cNvSpPr txBox="1"/>
          <p:nvPr/>
        </p:nvSpPr>
        <p:spPr>
          <a:xfrm>
            <a:off x="364800" y="5308250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부모 클래스에서 만든 가상의 클래스입니다.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(virtual 키워드 사용)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6ce6a76e45_0_221"/>
          <p:cNvSpPr/>
          <p:nvPr/>
        </p:nvSpPr>
        <p:spPr>
          <a:xfrm>
            <a:off x="849475" y="3935625"/>
            <a:ext cx="2114700" cy="5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g6ce6a76e45_0_221"/>
          <p:cNvCxnSpPr>
            <a:endCxn id="415" idx="2"/>
          </p:cNvCxnSpPr>
          <p:nvPr/>
        </p:nvCxnSpPr>
        <p:spPr>
          <a:xfrm rot="10800000">
            <a:off x="1906825" y="4455825"/>
            <a:ext cx="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g6ce6a76e45_0_221"/>
          <p:cNvSpPr/>
          <p:nvPr/>
        </p:nvSpPr>
        <p:spPr>
          <a:xfrm>
            <a:off x="4895400" y="2184650"/>
            <a:ext cx="2776200" cy="242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6ce6a76e45_0_221"/>
          <p:cNvSpPr txBox="1"/>
          <p:nvPr/>
        </p:nvSpPr>
        <p:spPr>
          <a:xfrm>
            <a:off x="4679250" y="5463050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자식 클래스에서 메소드 오버라이드.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해당 클래스의 성격에 맞게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InputGas 메소드의 기능(출력)이 달라짐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9" name="Google Shape;419;g6ce6a76e45_0_221"/>
          <p:cNvCxnSpPr/>
          <p:nvPr/>
        </p:nvCxnSpPr>
        <p:spPr>
          <a:xfrm rot="10800000">
            <a:off x="6221275" y="4610750"/>
            <a:ext cx="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Google Shape;425;g6ce6a76e45_0_24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6ce6a76e45_0_24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6ce6a76e45_0_24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5.2 객체지향이란? 메소드의 활용법은?</a:t>
            </a:r>
            <a:endParaRPr sz="3000"/>
          </a:p>
        </p:txBody>
      </p:sp>
      <p:sp>
        <p:nvSpPr>
          <p:cNvPr id="428" name="Google Shape;428;g6ce6a76e45_0_24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 오버라이드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9" name="Google Shape;429;g6ce6a76e45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187725"/>
            <a:ext cx="6032975" cy="41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g6ce6a76e45_0_25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g6ce6a76e45_0_25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5.3 namespace: 비슷</a:t>
            </a:r>
            <a:r>
              <a:rPr b="1" lang="ko-KR" sz="2600"/>
              <a:t>한 성격의 클래스를 그룹화해서 관리하자</a:t>
            </a:r>
            <a:endParaRPr sz="2600"/>
          </a:p>
        </p:txBody>
      </p:sp>
      <p:sp>
        <p:nvSpPr>
          <p:cNvPr id="437" name="Google Shape;437;g6ce6a76e45_0_251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6ce6a76e45_0_25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6ce6a76e45_0_251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클래</a:t>
            </a:r>
            <a:r>
              <a:rPr lang="ko-KR">
                <a:solidFill>
                  <a:schemeClr val="dk1"/>
                </a:solidFill>
              </a:rPr>
              <a:t>스 프로퍼티로 설계되어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예를 들면 “게시판" 모델에는 게시글번호, 제목, 내용 이 프로퍼티로 구성 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“Service”</a:t>
            </a:r>
            <a:endParaRPr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비즈니스 로직이 들어갑니다.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예를 들면 “게시판" 서비스에는 게시글작성, 게시글수정, 게시글조회 로직으로 구성이 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“namespace”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비슷한 성격의 클래스를 ‘그룹화' 시키는 것이 목적입니다.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즉, Model과 Service를 그룹화 한다고 볼 수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똑같은 클래스명을 다른 기능으로 간주하기 위해서도 사용 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03550" y="1857375"/>
            <a:ext cx="84705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프로그램을 만들 때도 적절한 설계도를 기반으로 개발을 해 나가야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 설계도는 프로그램 완성 후에 유지보수를 쉽게 하고 안정적으로 오류 없이 동작하게 해줍니다.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골격을 이용하여 같은 성질의 물체를 만들어내는 것을 객체지향 프로그래밍이라고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장에서는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프로그래밍이란 무엇이며, 특징으로는 무엇이 있는지 알아볼 것입니다. 그리고 객체지향 프로그램을 만들어 나가는 데 가장 필요한 ‘클래스'와 이러한 ‘클래스'의 특성을 고려하여 비슷한 그룹으로 묶어낼 ‘네임스페이스도 살펴볼 것이며', 공통적인 행위 부분을 조립하는 ‘메소드'에 대해서 기본적으로 살펴볼 것입니다.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#핵심_키워드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#클래스 #캡슐화 #다형성 #상속 #네임스페이스 #메소드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5</a:t>
            </a:r>
            <a:r>
              <a:rPr b="1" lang="ko-KR" sz="4000"/>
              <a:t>장에서 만나볼 내용은?</a:t>
            </a:r>
            <a:endParaRPr sz="4000"/>
          </a:p>
        </p:txBody>
      </p:sp>
      <p:sp>
        <p:nvSpPr>
          <p:cNvPr id="119" name="Google Shape;119;p3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ce6a76e45_0_269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작성자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Writer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작성일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DateTime CreateDate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수정일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DateTime UpdateDate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6ce6a76e45_0_26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g6ce6a76e45_0_26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6ce6a76e45_0_269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RoadBook.CsharpBasic.Chapter05.Examples.Model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/// 게시판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Board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게시글 번호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int Number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게시글 제목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Title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게시글 내용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Contents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9" name="Google Shape;449;g6ce6a76e45_0_269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g6ce6a76e45_0_269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클래스 / Model/Board.cs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6ce6a76e45_0_26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5.3 namespace: 비슷한 성격의 클래스를 그룹화해서 관리하자</a:t>
            </a:r>
            <a:endParaRPr sz="2600"/>
          </a:p>
        </p:txBody>
      </p:sp>
      <p:sp>
        <p:nvSpPr>
          <p:cNvPr id="452" name="Google Shape;452;g6ce6a76e45_0_269"/>
          <p:cNvSpPr txBox="1"/>
          <p:nvPr/>
        </p:nvSpPr>
        <p:spPr>
          <a:xfrm>
            <a:off x="616950" y="6103500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모델(Model)만 모아두는 namespace 공간을 생성하였습니다.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6ce6a76e45_0_269"/>
          <p:cNvSpPr/>
          <p:nvPr/>
        </p:nvSpPr>
        <p:spPr>
          <a:xfrm>
            <a:off x="503550" y="2404875"/>
            <a:ext cx="3767700" cy="4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g6ce6a76e45_0_269"/>
          <p:cNvCxnSpPr>
            <a:stCxn id="452" idx="0"/>
            <a:endCxn id="453" idx="2"/>
          </p:cNvCxnSpPr>
          <p:nvPr/>
        </p:nvCxnSpPr>
        <p:spPr>
          <a:xfrm rot="10800000">
            <a:off x="2387400" y="2828400"/>
            <a:ext cx="0" cy="3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ce6a76e45_0_285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Save(int number, string title, string content, string writer)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board.Number = number;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board.Title = title;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board.Contents = content;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board.Writer = writer;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board.CreateDate = DateTime.Now;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board.UpdateDate = DateTime.Now;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Console.WriteLine("게시물이 저장되었습니다.");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Update(string title, string content, string writer)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board.Title = title;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board.Contents = content;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board.Writer = writer;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board.UpdateDate = DateTime.Now;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Console.WriteLine("게시물이 수정되었습니다.");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1" name="Google Shape;461;g6ce6a76e45_0_28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g6ce6a76e45_0_28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6ce6a76e45_0_285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RoadBook.CsharpBasic.Chapter05.Examples.Service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BoardService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Model.Board board;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BoardService()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this.board = new Model.Board();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BoardService(Model.Board board)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this.board = board;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4" name="Google Shape;464;g6ce6a76e45_0_285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g6ce6a76e45_0_285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비즈니스 로직 / Service/BoardService.cs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6ce6a76e45_0_285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5.3 namespace: 비슷한 성격의 클래스를 그룹화해서 관리하자</a:t>
            </a:r>
            <a:endParaRPr sz="2600"/>
          </a:p>
        </p:txBody>
      </p:sp>
      <p:sp>
        <p:nvSpPr>
          <p:cNvPr id="467" name="Google Shape;467;g6ce6a76e45_0_285"/>
          <p:cNvSpPr txBox="1"/>
          <p:nvPr/>
        </p:nvSpPr>
        <p:spPr>
          <a:xfrm>
            <a:off x="616950" y="6103500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(Servicel)만 모아두는 namespace 공간을 생성하였습니다.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6ce6a76e45_0_285"/>
          <p:cNvSpPr/>
          <p:nvPr/>
        </p:nvSpPr>
        <p:spPr>
          <a:xfrm>
            <a:off x="503550" y="2404875"/>
            <a:ext cx="3767700" cy="4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g6ce6a76e45_0_285"/>
          <p:cNvCxnSpPr>
            <a:stCxn id="467" idx="0"/>
            <a:endCxn id="468" idx="2"/>
          </p:cNvCxnSpPr>
          <p:nvPr/>
        </p:nvCxnSpPr>
        <p:spPr>
          <a:xfrm rot="10800000">
            <a:off x="2387400" y="2828400"/>
            <a:ext cx="0" cy="3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g6ce6a76e45_0_285"/>
          <p:cNvSpPr/>
          <p:nvPr/>
        </p:nvSpPr>
        <p:spPr>
          <a:xfrm>
            <a:off x="503400" y="3602300"/>
            <a:ext cx="3767700" cy="163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6ce6a76e45_0_285"/>
          <p:cNvSpPr txBox="1"/>
          <p:nvPr/>
        </p:nvSpPr>
        <p:spPr>
          <a:xfrm>
            <a:off x="4895400" y="6103500"/>
            <a:ext cx="398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클래스 생성자, 혹은 메소드의 이름은 같으나 매개변수의 개수가 다르게 구현 한 것을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‘생성자 오버로딩’, ‘메소드 오버로딩'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이라고 합니다,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2" name="Google Shape;472;g6ce6a76e45_0_285"/>
          <p:cNvCxnSpPr>
            <a:stCxn id="471" idx="1"/>
          </p:cNvCxnSpPr>
          <p:nvPr/>
        </p:nvCxnSpPr>
        <p:spPr>
          <a:xfrm rot="10800000">
            <a:off x="4258500" y="5277300"/>
            <a:ext cx="63690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3" name="Google Shape;473;g6ce6a76e45_0_285"/>
          <p:cNvSpPr/>
          <p:nvPr/>
        </p:nvSpPr>
        <p:spPr>
          <a:xfrm>
            <a:off x="5135850" y="2184650"/>
            <a:ext cx="3877500" cy="186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6ce6a76e45_0_285"/>
          <p:cNvSpPr txBox="1"/>
          <p:nvPr/>
        </p:nvSpPr>
        <p:spPr>
          <a:xfrm>
            <a:off x="6517475" y="1520988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게시판 글 생성 로직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5" name="Google Shape;475;g6ce6a76e45_0_285"/>
          <p:cNvCxnSpPr/>
          <p:nvPr/>
        </p:nvCxnSpPr>
        <p:spPr>
          <a:xfrm flipH="1">
            <a:off x="6714400" y="1854925"/>
            <a:ext cx="3918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g6ce6a76e45_0_285"/>
          <p:cNvSpPr/>
          <p:nvPr/>
        </p:nvSpPr>
        <p:spPr>
          <a:xfrm>
            <a:off x="5135850" y="4144075"/>
            <a:ext cx="3877500" cy="186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6ce6a76e45_0_285"/>
          <p:cNvSpPr txBox="1"/>
          <p:nvPr/>
        </p:nvSpPr>
        <p:spPr>
          <a:xfrm>
            <a:off x="7562500" y="5584500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게시판 글 수정 로직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8" name="Google Shape;478;g6ce6a76e45_0_285"/>
          <p:cNvCxnSpPr/>
          <p:nvPr/>
        </p:nvCxnSpPr>
        <p:spPr>
          <a:xfrm rot="10800000">
            <a:off x="6400800" y="4363075"/>
            <a:ext cx="1907100" cy="12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g6ce6a76e45_0_30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g6ce6a76e45_0_30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6ce6a76e45_0_300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Delete()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 = null;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Console.WriteLine("게시물이 삭제되었습니다.");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Read()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(board != null)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Console.WriteLine("{0}번 게시물", board.Number);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Console.WriteLine("제목 : {0}", board.Title);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Console.WriteLine("작성일 : {0}", board.CreateDate);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Console.WriteLine("수정일 : {0}", board.UpdateDate);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Console.WriteLine("글쓴이 : {0}", board.Writer);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Console.WriteLine("내용 : {0}", board.Contents);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Console.WriteLine("게시물이 없습니다.");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g6ce6a76e45_0_30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비즈니스 로직 / Service/BoardService.cs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g6ce6a76e45_0_30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5.3 namespace: 비슷한 성격의 클래스를 그룹화해서 관리하자</a:t>
            </a:r>
            <a:endParaRPr sz="2600"/>
          </a:p>
        </p:txBody>
      </p:sp>
      <p:sp>
        <p:nvSpPr>
          <p:cNvPr id="489" name="Google Shape;489;g6ce6a76e45_0_300"/>
          <p:cNvSpPr/>
          <p:nvPr/>
        </p:nvSpPr>
        <p:spPr>
          <a:xfrm>
            <a:off x="745950" y="2184650"/>
            <a:ext cx="3540900" cy="10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6ce6a76e45_0_300"/>
          <p:cNvSpPr txBox="1"/>
          <p:nvPr/>
        </p:nvSpPr>
        <p:spPr>
          <a:xfrm>
            <a:off x="5838225" y="2500388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게시판 글 삭제 로직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1" name="Google Shape;491;g6ce6a76e45_0_300"/>
          <p:cNvCxnSpPr>
            <a:endCxn id="489" idx="3"/>
          </p:cNvCxnSpPr>
          <p:nvPr/>
        </p:nvCxnSpPr>
        <p:spPr>
          <a:xfrm rot="10800000">
            <a:off x="4286850" y="2712200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2" name="Google Shape;492;g6ce6a76e45_0_300"/>
          <p:cNvSpPr/>
          <p:nvPr/>
        </p:nvSpPr>
        <p:spPr>
          <a:xfrm>
            <a:off x="745950" y="3244275"/>
            <a:ext cx="3540900" cy="27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6ce6a76e45_0_300"/>
          <p:cNvSpPr txBox="1"/>
          <p:nvPr/>
        </p:nvSpPr>
        <p:spPr>
          <a:xfrm>
            <a:off x="5838225" y="4401663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게시판 글 조회 로직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4" name="Google Shape;494;g6ce6a76e45_0_300"/>
          <p:cNvCxnSpPr/>
          <p:nvPr/>
        </p:nvCxnSpPr>
        <p:spPr>
          <a:xfrm rot="10800000">
            <a:off x="4286900" y="4613475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g6ce6a76e45_0_33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g6ce6a76e45_0_33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6ce6a76e45_0_33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작성 / Ex010.cs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g6ce6a76e45_0_33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5.3 namespace: 비슷한 성격의 클래스를 그룹화해서 관리하자</a:t>
            </a:r>
            <a:endParaRPr sz="2600"/>
          </a:p>
        </p:txBody>
      </p:sp>
      <p:sp>
        <p:nvSpPr>
          <p:cNvPr id="504" name="Google Shape;504;g6ce6a76e45_0_331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boardService.Delete();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boardService.Read();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생성자 오버로딩 이용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Model.Board board = new Model.Board();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board.Number = 2;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board.Title = "두 번째 게시글입니다.";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board.Contents = "두 번째 공지사항입니다.";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board.Writer = "운영자";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board.CreateDate = DateTime.Now;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board.UpdateDate = DateTime.Now;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Service.BoardService anotherBoardService = new Service.BoardService(board);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anotherBoardService.Read();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6ce6a76e45_0_331"/>
          <p:cNvSpPr txBox="1"/>
          <p:nvPr/>
        </p:nvSpPr>
        <p:spPr>
          <a:xfrm>
            <a:off x="503550" y="2184600"/>
            <a:ext cx="3983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Ex010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기본 생성자 이용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1;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title = "첫 번째 게시글입니다.";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contents = "첫 번째 공지사항입니다.";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writer = "운영자";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Service.BoardService boardService = new Service.BoardService();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boardService.Save(number, title, contents, writer);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boardService.Read();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title = "첫 번째 게시글 수정!!";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boardService.Update(title, contents, writer);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boardService.Read();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6" name="Google Shape;506;g6ce6a76e45_0_331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6ce6a76e45_0_35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g6ce6a76e45_0_35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5.3 namespace: 비슷한 성격의 클래스를 그룹화해서 관리하자</a:t>
            </a:r>
            <a:endParaRPr sz="2600"/>
          </a:p>
        </p:txBody>
      </p:sp>
      <p:sp>
        <p:nvSpPr>
          <p:cNvPr id="514" name="Google Shape;514;g6ce6a76e45_0_35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6ce6a76e45_0_35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6ce6a76e45_0_350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namespace 공간</a:t>
            </a:r>
            <a:r>
              <a:rPr lang="ko-KR">
                <a:solidFill>
                  <a:schemeClr val="dk1"/>
                </a:solidFill>
              </a:rPr>
              <a:t>에 만들어진 클래스를 다른 클래스에서 선언하기 위해서는 Full 로 클래스 명을 표기하는 것이 원칙입니다.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>
                <a:solidFill>
                  <a:schemeClr val="dk1"/>
                </a:solidFill>
              </a:rPr>
              <a:t>RoadBook.CsharpBasic.Chapter05.Examples.Model.Board board = new ~~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namespace 공간에</a:t>
            </a:r>
            <a:r>
              <a:rPr lang="ko-KR">
                <a:solidFill>
                  <a:schemeClr val="dk1"/>
                </a:solidFill>
              </a:rPr>
              <a:t>서 공통적인 ‘교집합' 관계가 존재한다면 교집합에 포함되어 있는 namespace는 생략 가능합니다. 예를들어 RoadBook.CsharpBasic.Chapter05.Examples namespace에 Program.cs 가 있다면,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>
                <a:solidFill>
                  <a:schemeClr val="dk1"/>
                </a:solidFill>
              </a:rPr>
              <a:t>Model.Board board = new ~~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만약 프로그램 코드에서 다른 클래스를 많이 호출해야 한다면, ‘using’ 키워드를 사용하여 간단하게 먼저 불러와서 사용 할 수 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g6ce6a76e45_0_35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g6ce6a76e45_0_35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6ce6a76e45_0_359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키워드 사용하기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Ex011.cs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6ce6a76e45_0_35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5.3 namespace: 비슷한 성격의 클래스를 그룹화해서 관리하자</a:t>
            </a:r>
            <a:endParaRPr sz="2600"/>
          </a:p>
        </p:txBody>
      </p:sp>
      <p:sp>
        <p:nvSpPr>
          <p:cNvPr id="526" name="Google Shape;526;g6ce6a76e45_0_359"/>
          <p:cNvSpPr txBox="1"/>
          <p:nvPr/>
        </p:nvSpPr>
        <p:spPr>
          <a:xfrm>
            <a:off x="503550" y="2184600"/>
            <a:ext cx="81225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RoadBook.CsharpBasic.Chapter05.Examples.Model;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 board001 = new Board();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 board002 = new Board();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 board003 = new Board();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 board004 = new Board();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Board board005 = new Board();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6ce6a76e45_0_359"/>
          <p:cNvSpPr txBox="1"/>
          <p:nvPr/>
        </p:nvSpPr>
        <p:spPr>
          <a:xfrm>
            <a:off x="4692575" y="2091350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using 을 이용하여 미리 namespace를 불러왔습니다.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g6ce6a76e45_0_359"/>
          <p:cNvSpPr/>
          <p:nvPr/>
        </p:nvSpPr>
        <p:spPr>
          <a:xfrm>
            <a:off x="451300" y="2091350"/>
            <a:ext cx="3767700" cy="4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g6ce6a76e45_0_359"/>
          <p:cNvCxnSpPr>
            <a:stCxn id="527" idx="1"/>
            <a:endCxn id="528" idx="3"/>
          </p:cNvCxnSpPr>
          <p:nvPr/>
        </p:nvCxnSpPr>
        <p:spPr>
          <a:xfrm rot="10800000">
            <a:off x="4218875" y="2303150"/>
            <a:ext cx="4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0" name="Google Shape;530;g6ce6a76e45_0_359"/>
          <p:cNvSpPr/>
          <p:nvPr/>
        </p:nvSpPr>
        <p:spPr>
          <a:xfrm>
            <a:off x="804300" y="3480450"/>
            <a:ext cx="2069400" cy="98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6ce6a76e45_0_359"/>
          <p:cNvSpPr txBox="1"/>
          <p:nvPr/>
        </p:nvSpPr>
        <p:spPr>
          <a:xfrm>
            <a:off x="4692700" y="3762150"/>
            <a:ext cx="3540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이미 namespace를 참조하고 있기 때문에 간략하게 “Board” 만 선언해도 인식이 됩니다.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2" name="Google Shape;532;g6ce6a76e45_0_359"/>
          <p:cNvCxnSpPr>
            <a:stCxn id="531" idx="1"/>
            <a:endCxn id="530" idx="3"/>
          </p:cNvCxnSpPr>
          <p:nvPr/>
        </p:nvCxnSpPr>
        <p:spPr>
          <a:xfrm rot="10800000">
            <a:off x="2873800" y="3973950"/>
            <a:ext cx="181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25"/>
          <p:cNvSpPr txBox="1"/>
          <p:nvPr>
            <p:ph type="title"/>
          </p:nvPr>
        </p:nvSpPr>
        <p:spPr>
          <a:xfrm>
            <a:off x="256543" y="903858"/>
            <a:ext cx="8717551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540" name="Google Shape;540;p25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5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‘객체'란 어느 한 물체에 생명을 불어넣어주는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그리고 이 ‘객체'에 대한 형태와 행동에 대해 정의하는 ‘설계도' 역할을 하는 것을 ‘클래스'라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‘클래스' 기반으로 레고 조립하듯 하나씩 객체를 만들어가는 프로그래밍 방법을 ‘객체지향프로그래밍' 이라고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‘객체지향 프로그래밍'의 특징에는 객체의 형태를 감싸는 ‘캡슐화'와, 부모 클래스의 특성을 복제하여 다른 자식 클래스로 복제하는 ‘상속성' 그리고 자식 클래스에서 부모 클래스의 행동을 재가공하는 ‘다형성'이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‘메소드’는 중복적으로 사용될 만한 기능을 공통으로 묶어 사용하기 위한 기능입니다.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메소드는 ‘하나의 메소드 안에 하나의 기능'으로 만드는 것을 원칙으로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비슷한 성격의 클래스는 하나의 ‘namespace’라는 이름공간에 보관합니다.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"/>
          <p:cNvSpPr txBox="1"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2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</a:t>
            </a:r>
            <a:r>
              <a:rPr b="1" lang="ko-KR" sz="3000"/>
              <a:t>.1 객체지향이</a:t>
            </a:r>
            <a:r>
              <a:rPr b="1" lang="ko-KR" sz="3000"/>
              <a:t>란? 클래스의 활용법은?</a:t>
            </a:r>
            <a:endParaRPr sz="3000"/>
          </a:p>
        </p:txBody>
      </p:sp>
      <p:sp>
        <p:nvSpPr>
          <p:cNvPr id="128" name="Google Shape;128;p4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</a:t>
            </a:r>
            <a:r>
              <a:rPr lang="ko-KR">
                <a:solidFill>
                  <a:schemeClr val="dk1"/>
                </a:solidFill>
              </a:rPr>
              <a:t>어느 한 물체에 생명을 불어 넣어주는 것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‘형태 또는 상태' 와 ‘행동'을 가지고 있는 것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3256725"/>
            <a:ext cx="2690034" cy="33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g7baa9f4efc_0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7baa9f4efc_0_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baa9f4efc_0_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baa9f4efc_0_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자동차 클래스 설계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7baa9f4efc_0_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142" name="Google Shape;142;g7baa9f4efc_0_0"/>
          <p:cNvSpPr txBox="1"/>
          <p:nvPr/>
        </p:nvSpPr>
        <p:spPr>
          <a:xfrm>
            <a:off x="503550" y="2184600"/>
            <a:ext cx="3159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Car001 car = new Car001();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car.setSize("세단");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car.setColor("하얀");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Console.WriteLine("고객님의 차, {0} {1}이...", car.getColor(), car.getSize());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car.Engine_on();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car.Go();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car.Back();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car.Left();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car.Right();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car.Engine_off();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7baa9f4efc_0_0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Car001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#region 형태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string size;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string color;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setSize(string size)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this.size = size;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getSize()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return size;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setColor(string color)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this.color = color;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getColor()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return color;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#endregion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g7baa9f4efc_0_0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7baa9f4efc_0_0"/>
          <p:cNvSpPr/>
          <p:nvPr/>
        </p:nvSpPr>
        <p:spPr>
          <a:xfrm>
            <a:off x="963725" y="3559300"/>
            <a:ext cx="1491000" cy="58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baa9f4efc_0_0"/>
          <p:cNvSpPr/>
          <p:nvPr/>
        </p:nvSpPr>
        <p:spPr>
          <a:xfrm>
            <a:off x="963725" y="4607925"/>
            <a:ext cx="1491000" cy="10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g7baa9f4efc_0_0"/>
          <p:cNvCxnSpPr/>
          <p:nvPr/>
        </p:nvCxnSpPr>
        <p:spPr>
          <a:xfrm rot="10800000">
            <a:off x="2454750" y="385735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g7baa9f4efc_0_0"/>
          <p:cNvSpPr txBox="1"/>
          <p:nvPr/>
        </p:nvSpPr>
        <p:spPr>
          <a:xfrm>
            <a:off x="2902950" y="3677900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클래스 생성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g7baa9f4efc_0_0"/>
          <p:cNvCxnSpPr/>
          <p:nvPr/>
        </p:nvCxnSpPr>
        <p:spPr>
          <a:xfrm rot="10800000">
            <a:off x="2454725" y="5116175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g7baa9f4efc_0_0"/>
          <p:cNvSpPr txBox="1"/>
          <p:nvPr/>
        </p:nvSpPr>
        <p:spPr>
          <a:xfrm>
            <a:off x="2902925" y="4936725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클래스 행위 호출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7baa9f4efc_0_0"/>
          <p:cNvSpPr/>
          <p:nvPr/>
        </p:nvSpPr>
        <p:spPr>
          <a:xfrm>
            <a:off x="5206775" y="2718075"/>
            <a:ext cx="2146500" cy="343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g7baa9f4efc_0_0"/>
          <p:cNvCxnSpPr/>
          <p:nvPr/>
        </p:nvCxnSpPr>
        <p:spPr>
          <a:xfrm rot="10800000">
            <a:off x="7353275" y="444815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7baa9f4efc_0_0"/>
          <p:cNvSpPr txBox="1"/>
          <p:nvPr/>
        </p:nvSpPr>
        <p:spPr>
          <a:xfrm>
            <a:off x="7801475" y="4236350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클래스 형태 정의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7bc1f7b9c5_0_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7bc1f7b9c5_0_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bc1f7b9c5_0_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bc1f7b9c5_0_8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자동차 클래스 설계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7bc1f7b9c5_0_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164" name="Google Shape;164;g7bc1f7b9c5_0_8"/>
          <p:cNvSpPr txBox="1"/>
          <p:nvPr/>
        </p:nvSpPr>
        <p:spPr>
          <a:xfrm>
            <a:off x="503550" y="2184600"/>
            <a:ext cx="3159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#region 행동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켭니다.");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Engine_off()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끕니다.");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Go()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Back()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7bc1f7b9c5_0_8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Left()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Console.WriteLine("좌회전합니다.");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Right()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Console.WriteLine("우회전합니다.");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#endregion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" name="Google Shape;166;g7bc1f7b9c5_0_8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7bc1f7b9c5_0_8"/>
          <p:cNvSpPr/>
          <p:nvPr/>
        </p:nvSpPr>
        <p:spPr>
          <a:xfrm>
            <a:off x="823125" y="2184650"/>
            <a:ext cx="6580500" cy="365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7bc1f7b9c5_0_8"/>
          <p:cNvCxnSpPr/>
          <p:nvPr/>
        </p:nvCxnSpPr>
        <p:spPr>
          <a:xfrm rot="10800000">
            <a:off x="7403625" y="401405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7bc1f7b9c5_0_8"/>
          <p:cNvSpPr txBox="1"/>
          <p:nvPr/>
        </p:nvSpPr>
        <p:spPr>
          <a:xfrm>
            <a:off x="7851825" y="3802250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클래스 행동 정의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7bc1f7b9c5_0_3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7bc1f7b9c5_0_3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177" name="Google Shape;177;g7bc1f7b9c5_0_3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bc1f7b9c5_0_3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bc1f7b9c5_0_34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u="sng">
                <a:latin typeface="Malgun Gothic"/>
                <a:ea typeface="Malgun Gothic"/>
                <a:cs typeface="Malgun Gothic"/>
                <a:sym typeface="Malgun Gothic"/>
              </a:rPr>
              <a:t>캡슐화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public</a:t>
            </a:r>
            <a:r>
              <a:rPr lang="ko-KR">
                <a:solidFill>
                  <a:schemeClr val="dk1"/>
                </a:solidFill>
              </a:rPr>
              <a:t>은 “마음대로 사용해도 돼! 이것은 공용 물품이야~” 의 뜻입니다.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private</a:t>
            </a:r>
            <a:r>
              <a:rPr lang="ko-KR">
                <a:solidFill>
                  <a:schemeClr val="dk1"/>
                </a:solidFill>
              </a:rPr>
              <a:t>는 “이것은 건드리지 마! 나만 쓸 수 있어!” 의 뜻입니다.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public과 private의 분리 사용 이유는,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>
                <a:solidFill>
                  <a:schemeClr val="dk1"/>
                </a:solidFill>
              </a:rPr>
              <a:t>“객체는 ‘캡슐화’ 되어야 합니다.”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라는 ‘객체지향 프로그래밍'의 첫 번째 특징을 살리기 위해서 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‘캡슐화'란 데이터의 형태와, 데이터의 형태를 다루는 행위를 하나의 세트로 묶어내는 것입니다.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캡슐화의 장점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- 중요한 데이터를 보호할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- 데이터 자체를 정의하는 private한 변수와, 데이터를 다루는 방법에 대해 서술하는 public한 getter, setter 메소드를 가지고 있습니다. 즉, 다른 사람들이 데이터를 다룰때에는 정해진 규칙의 메소드에만 접근 가능하므로 데이터 악용의 소지가 없어집니다.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- getter, setter를 서술하다보면 비효율적으로 코드가 길어질 수 있습니다. 따라서 C#은 3.0부터 </a:t>
            </a:r>
            <a:r>
              <a:rPr b="1" lang="ko-KR">
                <a:solidFill>
                  <a:srgbClr val="FF0000"/>
                </a:solidFill>
              </a:rPr>
              <a:t>프로퍼티</a:t>
            </a:r>
            <a:r>
              <a:rPr lang="ko-KR">
                <a:solidFill>
                  <a:schemeClr val="dk1"/>
                </a:solidFill>
              </a:rPr>
              <a:t> 개념을 도입하게 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7bc1f7b9c5_0_4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7bc1f7b9c5_0_4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7bc1f7b9c5_0_4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bc1f7b9c5_0_44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프로퍼티를 이용한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자동차 클래스 설계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7bc1f7b9c5_0_4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190" name="Google Shape;190;g7bc1f7b9c5_0_44"/>
          <p:cNvSpPr txBox="1"/>
          <p:nvPr/>
        </p:nvSpPr>
        <p:spPr>
          <a:xfrm>
            <a:off x="503550" y="2184600"/>
            <a:ext cx="3159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RoadBook.CsharpBasic.Chapter05.Examples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Ex002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Car002 car = new Car002();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car.Size = "세단";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car.Color = "하얀";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Console.WriteLine("고객님의 차, {0} {1}이...", car.Color, car.Size);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car.Engine_on();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car.Go();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car.Back();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car.Left();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car.Right();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car.Engine_off();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7bc1f7b9c5_0_44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class Car002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string size;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string color;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Size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set { size = value;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get { return size;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Color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set { color = value;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get { return color;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켭니다.");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" name="Google Shape;192;g7bc1f7b9c5_0_44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g7bc1f7b9c5_0_44"/>
          <p:cNvSpPr/>
          <p:nvPr/>
        </p:nvSpPr>
        <p:spPr>
          <a:xfrm>
            <a:off x="5206775" y="2718075"/>
            <a:ext cx="2146500" cy="23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7bc1f7b9c5_0_44"/>
          <p:cNvCxnSpPr/>
          <p:nvPr/>
        </p:nvCxnSpPr>
        <p:spPr>
          <a:xfrm rot="10800000">
            <a:off x="7353275" y="3872325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g7bc1f7b9c5_0_44"/>
          <p:cNvSpPr txBox="1"/>
          <p:nvPr/>
        </p:nvSpPr>
        <p:spPr>
          <a:xfrm>
            <a:off x="7801475" y="3660525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프로퍼티 정의.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메소드 형태의 괄호가 생략되는 set, get을 함께 묶어버림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bc1f7b9c5_0_44"/>
          <p:cNvSpPr/>
          <p:nvPr/>
        </p:nvSpPr>
        <p:spPr>
          <a:xfrm>
            <a:off x="963725" y="3559300"/>
            <a:ext cx="1491000" cy="58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7bc1f7b9c5_0_44"/>
          <p:cNvCxnSpPr/>
          <p:nvPr/>
        </p:nvCxnSpPr>
        <p:spPr>
          <a:xfrm rot="10800000">
            <a:off x="2454750" y="385735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7bc1f7b9c5_0_44"/>
          <p:cNvSpPr txBox="1"/>
          <p:nvPr/>
        </p:nvSpPr>
        <p:spPr>
          <a:xfrm>
            <a:off x="2902950" y="3677900"/>
            <a:ext cx="158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객체의 프로퍼티에 직접 할당함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g7bc1f7b9c5_0_6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7bc1f7b9c5_0_6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bc1f7b9c5_0_6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rgbClr val="0C0C0C"/>
                </a:solidFill>
              </a:rPr>
              <a:t>5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bc1f7b9c5_0_6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프로퍼티를 이용한 자동차 클래스 설계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bc1f7b9c5_0_6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5.1 객체지향이란? 클래스의 활용법은?</a:t>
            </a:r>
            <a:endParaRPr sz="3000"/>
          </a:p>
        </p:txBody>
      </p:sp>
      <p:sp>
        <p:nvSpPr>
          <p:cNvPr id="209" name="Google Shape;209;g7bc1f7b9c5_0_66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Engine_off()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Console.WriteLine("시동을 끕니다.");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Go()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Back()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Console.WriteLine("후진합니다.");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Left()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Console.WriteLine("좌회전합니다.");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Right()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Console.WriteLine("우회전합니다.");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2013-05-13T12:41:23Z</dcterms:created>
  <dc:creator>admin</dc:creator>
</cp:coreProperties>
</file>