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i5ctXlz3jqzB0Jm/TDCf4unFMb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e3f9e019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be3f9e0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7be3f9e019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e3f9e01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be3f9e0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7be3f9e019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e3f9e019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be3f9e0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7be3f9e019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e3f9e01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7be3f9e01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7be3f9e019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e3f9e019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be3f9e0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7be3f9e019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e3f9e019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7be3f9e01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7be3f9e019_0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be3f9e019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7be3f9e01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7be3f9e019_0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e3f9e019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7be3f9e01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7be3f9e019_0_1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be3f9e019_0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7be3f9e01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7be3f9e019_0_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be3f9e019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7be3f9e0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7be3f9e019_0_2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be3f9e019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7be3f9e01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7be3f9e019_0_2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be3f9e019_0_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7be3f9e01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7be3f9e019_0_2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be3f9e019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7be3f9e01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7be3f9e019_0_2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be3f9e019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7be3f9e01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7be3f9e019_0_2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e3f9e019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7be3f9e01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7be3f9e019_0_3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be3f9e019_0_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7be3f9e01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7be3f9e019_0_3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e3f9e019_0_3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7be3f9e01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7be3f9e019_0_3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be3f9e019_0_3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7be3f9e01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7be3f9e019_0_3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be3f9e019_0_4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7be3f9e01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7be3f9e019_0_4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be3f9e019_0_4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7be3f9e01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7be3f9e019_0_4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be3f9e019_0_4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7be3f9e01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7be3f9e019_0_4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e3f9e019_0_4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7be3f9e01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7be3f9e019_0_4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be3f9e019_0_4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7be3f9e01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g7be3f9e019_0_4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be3f9e019_0_4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7be3f9e01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g7be3f9e019_0_4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be3f9e019_0_4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7be3f9e01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g7be3f9e019_0_4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be3f9e019_0_4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7be3f9e01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g7be3f9e019_0_4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e3f9e019_0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7be3f9e01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g7be3f9e019_0_5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be3f9e019_0_5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7be3f9e01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7be3f9e019_0_5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be3f9e019_0_5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7be3f9e019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g7be3f9e019_0_5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be3f9e019_0_5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7be3f9e01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g7be3f9e019_0_5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be3f9e019_0_5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7be3f9e01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g7be3f9e019_0_5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be3f9e019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7be3f9e01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g7be3f9e019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7be3f9e019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7be3f9e01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g7be3f9e019_0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aa9f4ef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baa9f4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7baa9f4ef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e3f9e01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be3f9e0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7be3f9e01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c1f7b9c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bc1f7b9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7bc1f7b9c5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e3f9e01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be3f9e0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7be3f9e019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e3f9e019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be3f9e0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7be3f9e019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rcosin/BOOKS" TargetMode="External"/><Relationship Id="rId4" Type="http://schemas.openxmlformats.org/officeDocument/2006/relationships/hyperlink" Target="https://cafe.naver.com/codefirst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31054" y="253649"/>
            <a:ext cx="7772400" cy="28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5400"/>
              <a:buFont typeface="Malgun Gothic"/>
              <a:buNone/>
            </a:pPr>
            <a:r>
              <a:rPr b="1" lang="ko-KR" sz="5400">
                <a:solidFill>
                  <a:srgbClr val="3F3151"/>
                </a:solidFill>
              </a:rPr>
              <a:t>百見不如一打 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5400">
                <a:solidFill>
                  <a:srgbClr val="3F3151"/>
                </a:solidFill>
              </a:rPr>
              <a:t>C# 입문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4800">
                <a:solidFill>
                  <a:srgbClr val="0070C0"/>
                </a:solidFill>
              </a:rPr>
              <a:t>강의자료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0714" y="4071942"/>
            <a:ext cx="6097236" cy="105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예제소스 다운로드: </a:t>
            </a:r>
            <a:r>
              <a:rPr b="1" lang="ko-KR" sz="1600" u="sng">
                <a:solidFill>
                  <a:srgbClr val="3F3F3F"/>
                </a:solidFill>
                <a:hlinkClick r:id="rId3"/>
              </a:rPr>
              <a:t>https://github.com/korcosin/BOOKS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커뮤니티 카페: </a:t>
            </a:r>
            <a:r>
              <a:rPr b="1" lang="ko-KR" sz="1600" u="sng">
                <a:solidFill>
                  <a:schemeClr val="hlink"/>
                </a:solidFill>
                <a:hlinkClick r:id="rId4"/>
              </a:rPr>
              <a:t>https://cafe.naver.com/codefirst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264462" y="6387291"/>
            <a:ext cx="4991613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문서의 저작권은 저자에게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23528" y="3897052"/>
            <a:ext cx="4428492" cy="1440160"/>
            <a:chOff x="323528" y="3897052"/>
            <a:chExt cx="3420380" cy="1440160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323528" y="533721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323528" y="389705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"/>
          <p:cNvSpPr txBox="1"/>
          <p:nvPr/>
        </p:nvSpPr>
        <p:spPr>
          <a:xfrm>
            <a:off x="5939122" y="6401544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문서는 나눔 고딕과 Consolas 체에 최적화 되어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80312" y="5949280"/>
            <a:ext cx="149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2019.12.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125" y="364300"/>
            <a:ext cx="2096975" cy="2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g7be3f9e019_0_5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7be3f9e019_0_52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6.4 배열</a:t>
            </a:r>
            <a:r>
              <a:rPr b="1" lang="ko-KR" sz="3000"/>
              <a:t>을 선언하는 또 다른 방법</a:t>
            </a:r>
            <a:endParaRPr sz="3000"/>
          </a:p>
        </p:txBody>
      </p:sp>
      <p:sp>
        <p:nvSpPr>
          <p:cNvPr id="196" name="Google Shape;196;g7be3f9e019_0_52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be3f9e019_0_5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be3f9e019_0_52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이미 고정된 값을 배열에서 사용할 때에는 변수 선언과 같이 초기 값을 미리 세팅 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변수타입[] 변수명 = { 값1, 값2, 값3, … };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g7be3f9e019_0_6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7be3f9e019_0_6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be3f9e019_0_6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통계 프로그램 만들기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7" name="Google Shape;207;g7be3f9e019_0_61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g7be3f9e019_0_6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6.4 배열을 선언하는 또 다른 방법</a:t>
            </a:r>
            <a:endParaRPr sz="3000"/>
          </a:p>
        </p:txBody>
      </p:sp>
      <p:sp>
        <p:nvSpPr>
          <p:cNvPr id="209" name="Google Shape;209;g7be3f9e019_0_61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step1&gt; 배열 선언과 동시에 초기화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string[] days = { "sunny", "sunny", "rainy", "cloudy", "rainy", "snow", "sunny" };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step2&gt; 배열 가져오기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dayCnt = days.Length;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sunnyCnt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cloudyCnt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rainyCnt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snowCnt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7be3f9e019_0_61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dayCnt;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string weather = days[idx];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(weather == "sunny") sunnyCnt++;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(weather == "cloudy") cloudyCnt++;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(weather == "rainy") rainyCnt++;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(weather == "snow") snowCnt++;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Console.WriteLine("맑음 : {0} / 흐림 : {1} / 비 : {2}, 눈 : {3}",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sunnyCnt, cloudyCnt, rainyCnt, snowCnt);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g7be3f9e019_0_7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g7be3f9e019_0_7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6.5 많</a:t>
            </a:r>
            <a:r>
              <a:rPr b="1" lang="ko-KR" sz="2600"/>
              <a:t>이 사용하지는 않지만, 알아두면 좋은 다차원(N차원) 배열</a:t>
            </a:r>
            <a:endParaRPr sz="2600"/>
          </a:p>
        </p:txBody>
      </p:sp>
      <p:sp>
        <p:nvSpPr>
          <p:cNvPr id="218" name="Google Shape;218;g7be3f9e019_0_73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be3f9e019_0_7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be3f9e019_0_73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latin typeface="Malgun Gothic"/>
                <a:ea typeface="Malgun Gothic"/>
                <a:cs typeface="Malgun Gothic"/>
                <a:sym typeface="Malgun Gothic"/>
              </a:rPr>
              <a:t>다차원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“변수타입[] 변수명 = new 변수타입[]” 은 1차원 배열이라고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대괄호([])가 여러개 쓰이면 쓰일수록 이를 N차원 배열이라고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대부분의 배열은 2차원까지 사용하는 것이 추세입니다.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“2차원 배열의 사용 예”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X축과 Y축으로 이루어진 데이터를 다룰 경우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g7be3f9e019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13" y="4279013"/>
            <a:ext cx="33242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g7be3f9e019_0_8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g7be3f9e019_0_8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be3f9e019_0_8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별 성적 계산 프로그램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7be3f9e019_0_83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int[][] gradeOfStudent =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new int[] { 100, 98, 95 },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new int[] { 90, 100, 100 },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new int[] { 95, 96, 95 },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new int[] { 88, 92, 98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idx_i = 0; idx_i &lt; gradeOfStudent.Length; idx_i++)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for (int idx_j = 0; idx_j &lt; gradeOfStudent[idx_i].Length; idx_j++)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 "{0}번째 학생의 {1}번째 과목 성적 : {2}",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(idx_i + 1), (idx_j + 1 ), gradeOfStudent[idx_i][idx_j]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7be3f9e019_0_8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6.5 많이 사용하지는 않지만, 알아두면 좋은 다차원(N차원) 배열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g7be3f9e019_0_9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7be3f9e019_0_9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700"/>
              <a:t>6.6 ArrayList: 데이터</a:t>
            </a:r>
            <a:r>
              <a:rPr b="1" lang="ko-KR" sz="2700"/>
              <a:t>가 얼마나 담길지 예측이 불가능한 경우</a:t>
            </a:r>
            <a:endParaRPr sz="2700"/>
          </a:p>
        </p:txBody>
      </p:sp>
      <p:sp>
        <p:nvSpPr>
          <p:cNvPr id="239" name="Google Shape;239;g7be3f9e019_0_9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be3f9e019_0_9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be3f9e019_0_96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배열의 크기가 정해져 있지 않는다면, 즉 얼마나 많은 양의 데이터가 들어올지 예측이 불가능하다면 어떻게 배열을 사용해야 할까요?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가변적으로 데이터를 집어넣고 빼낼 수 있는 기능이 필요합니다.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가장 기본적으로 일반 배열에서 해결되지 못하는 가변 데이터를 담을 수 있는 기능은 ArrayList 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ArrayList 변수명 = new ArrayList();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데이터를 추가할 때는 Add, 데이터 중간에 삽입할 때에는 Insert, 데이터를 삭제할 때에는 Remove 또는 RemoveAt을 사용합니다.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자료</a:t>
            </a:r>
            <a:r>
              <a:rPr lang="ko-KR">
                <a:solidFill>
                  <a:schemeClr val="dk1"/>
                </a:solidFill>
              </a:rPr>
              <a:t>를 효율적으로 이용할 수 있도록 컴퓨터에 저장하는 방법입니다.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가장 많이 사용 되는 예로 배열(Array), 스택(Stack), 큐(Queue) 등이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System.Collections 라는 네임스페이스를 사용하면 위의 자료구조를 사용 할 수 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g7be3f9e019_0_1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g7be3f9e019_0_12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7be3f9e019_0_12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 사용하기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7be3f9e019_0_12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700"/>
              <a:t>6.6 ArrayList: 데이터가 얼마나 담길지 예측이 불가능한 경우</a:t>
            </a:r>
            <a:endParaRPr sz="2700"/>
          </a:p>
        </p:txBody>
      </p:sp>
      <p:cxnSp>
        <p:nvCxnSpPr>
          <p:cNvPr id="251" name="Google Shape;251;g7be3f9e019_0_123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7be3f9e019_0_123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ArrayList aList = new ArrayList();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10;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aList.Add(idx);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10; idx &lt; 15;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aList.Add(idx.ToString());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7be3f9e019_0_123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idx=0; idx&lt; aList.Count;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Console.WriteLine("Value: {0} / Type: {1}",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aList[idx], aList[idx].GetType()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7be3f9e019_0_123"/>
          <p:cNvSpPr/>
          <p:nvPr/>
        </p:nvSpPr>
        <p:spPr>
          <a:xfrm>
            <a:off x="943950" y="3654600"/>
            <a:ext cx="16542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g7be3f9e019_0_123"/>
          <p:cNvCxnSpPr/>
          <p:nvPr/>
        </p:nvCxnSpPr>
        <p:spPr>
          <a:xfrm rot="10800000">
            <a:off x="2598200" y="377580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g7be3f9e019_0_123"/>
          <p:cNvSpPr txBox="1"/>
          <p:nvPr/>
        </p:nvSpPr>
        <p:spPr>
          <a:xfrm>
            <a:off x="3050650" y="3579750"/>
            <a:ext cx="1271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ArrayList 선언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7be3f9e019_0_123"/>
          <p:cNvSpPr/>
          <p:nvPr/>
        </p:nvSpPr>
        <p:spPr>
          <a:xfrm>
            <a:off x="1026125" y="4291200"/>
            <a:ext cx="15720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7be3f9e019_0_123"/>
          <p:cNvCxnSpPr/>
          <p:nvPr/>
        </p:nvCxnSpPr>
        <p:spPr>
          <a:xfrm rot="10800000">
            <a:off x="2598200" y="441435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g7be3f9e019_0_123"/>
          <p:cNvSpPr txBox="1"/>
          <p:nvPr/>
        </p:nvSpPr>
        <p:spPr>
          <a:xfrm>
            <a:off x="3050650" y="4218300"/>
            <a:ext cx="2083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ArrayList 데이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터 집어넣기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g7be3f9e019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375" y="5963388"/>
            <a:ext cx="48577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g7be3f9e019_0_14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7be3f9e019_0_14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be3f9e019_0_144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 인덱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 중간 위치에 삽입하기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7be3f9e019_0_14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700"/>
              <a:t>6.6 ArrayList: 데이터가 얼마나 담길지 예측이 불가능한 경우</a:t>
            </a:r>
            <a:endParaRPr sz="2700"/>
          </a:p>
        </p:txBody>
      </p:sp>
      <p:cxnSp>
        <p:nvCxnSpPr>
          <p:cNvPr id="270" name="Google Shape;270;g7be3f9e019_0_144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g7be3f9e019_0_144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Ex007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ArrayList aList = new ArrayList();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10;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aList.Add(idx);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10; idx &lt; 15;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aList.Add(idx.ToString());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aList.Insert(5, "100");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7be3f9e019_0_144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aList.Count;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Console.WriteLine("Value: {0} / Type: {1}",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aList[idx], aList[idx].GetType()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3" name="Google Shape;273;g7be3f9e019_0_144"/>
          <p:cNvCxnSpPr/>
          <p:nvPr/>
        </p:nvCxnSpPr>
        <p:spPr>
          <a:xfrm rot="10800000">
            <a:off x="2598200" y="5752675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g7be3f9e019_0_144"/>
          <p:cNvSpPr/>
          <p:nvPr/>
        </p:nvSpPr>
        <p:spPr>
          <a:xfrm>
            <a:off x="943950" y="5629525"/>
            <a:ext cx="16542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7be3f9e019_0_144"/>
          <p:cNvSpPr txBox="1"/>
          <p:nvPr/>
        </p:nvSpPr>
        <p:spPr>
          <a:xfrm>
            <a:off x="3050650" y="5556625"/>
            <a:ext cx="275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ArrayList 중간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에 데이터 집어넣기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6" name="Google Shape;276;g7be3f9e019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25" y="5948725"/>
            <a:ext cx="53054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g7be3f9e019_0_17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g7be3f9e019_0_17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7be3f9e019_0_17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 인덱스 중간 위치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삭제하기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7be3f9e019_0_17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700"/>
              <a:t>6.6 ArrayList: 데이터가 얼마나 담길지 예측이 불가능한 경우</a:t>
            </a:r>
            <a:endParaRPr sz="2700"/>
          </a:p>
        </p:txBody>
      </p:sp>
      <p:cxnSp>
        <p:nvCxnSpPr>
          <p:cNvPr id="286" name="Google Shape;286;g7be3f9e019_0_176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g7be3f9e019_0_176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Ex008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ArrayList aList = new ArrayList();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10;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aList.Add(idx);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10; idx &lt; 15;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aList.Add(idx.ToString());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aList.Insert(5, "100");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7be3f9e019_0_176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aList.Count;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Console.WriteLine("Value: {0} / Type: {1}",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aList[idx], aList[idx].GetType()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aList.RemoveAt(5);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aList.Count;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Console.WriteLine("Value: {0} / Type: {1}",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aList[idx], aList[idx].GetType()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7be3f9e019_0_176"/>
          <p:cNvSpPr/>
          <p:nvPr/>
        </p:nvSpPr>
        <p:spPr>
          <a:xfrm>
            <a:off x="4973975" y="3333450"/>
            <a:ext cx="16542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be3f9e019_0_176"/>
          <p:cNvSpPr txBox="1"/>
          <p:nvPr/>
        </p:nvSpPr>
        <p:spPr>
          <a:xfrm>
            <a:off x="7111825" y="3260550"/>
            <a:ext cx="2032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ArrayList 중간에 데이터 삭제하기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1" name="Google Shape;291;g7be3f9e019_0_176"/>
          <p:cNvCxnSpPr/>
          <p:nvPr/>
        </p:nvCxnSpPr>
        <p:spPr>
          <a:xfrm rot="10800000">
            <a:off x="6659425" y="345660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2" name="Google Shape;292;g7be3f9e019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263" y="5594647"/>
            <a:ext cx="3857975" cy="1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g7be3f9e019_0_20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g7be3f9e019_0_202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700"/>
              <a:t>6.6 ArrayList: 데이터가 얼마나 담길지 예측이 불가능한 경우</a:t>
            </a:r>
            <a:endParaRPr sz="2700"/>
          </a:p>
        </p:txBody>
      </p:sp>
      <p:sp>
        <p:nvSpPr>
          <p:cNvPr id="300" name="Google Shape;300;g7be3f9e019_0_202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be3f9e019_0_20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be3f9e019_0_202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Remove와 RemoveAt의 차이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아래와 같은 ArrayList 데이터 구조가 있다고 가정했을 때,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Remove()는 매개변수로 전달된 “값”을 찾아서 해당 값을 제거합니다. ( Value Matching 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RemoveAt()은 매개변수로 전달된 “인덱스"를 찾아서 해당 값을 제거합니다. ( Index Matching 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" name="Google Shape;303;g7be3f9e019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00" y="2520650"/>
            <a:ext cx="3142725" cy="7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7be3f9e019_0_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188" y="3723050"/>
            <a:ext cx="22383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7be3f9e019_0_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8188" y="5195550"/>
            <a:ext cx="21812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7be3f9e019_0_21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7be3f9e019_0_21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300"/>
              <a:t>6.7 알아 두</a:t>
            </a:r>
            <a:r>
              <a:rPr b="1" lang="ko-KR" sz="2300"/>
              <a:t>면 좋은 자료구조, 버스 대기중인 승객과 같은 구조인 Queue</a:t>
            </a:r>
            <a:endParaRPr sz="2300"/>
          </a:p>
        </p:txBody>
      </p:sp>
      <p:sp>
        <p:nvSpPr>
          <p:cNvPr id="313" name="Google Shape;313;g7be3f9e019_0_21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7be3f9e019_0_21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be3f9e019_0_214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Queue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버스 정류장 혹은 지하철 플랫폼에 서있는 “승객"들과 같은 구조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먼저 줄을 선 승객이, 먼저 탑승합니다.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이를 “First In First Out”, FIFO 구조라고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Queue에 데이터를 집어 넣을 때는 Enqueue, 데이터를 내보낼때는 Dequeue 함수를 사용 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1.jp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8600" y="4800985"/>
            <a:ext cx="8686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/>
              <a:t>6</a:t>
            </a: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배열과 제네릭: 여러 개의 데이터를 보관하는 방법</a:t>
            </a:r>
            <a:endParaRPr b="1" i="0" sz="4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450" y="949175"/>
            <a:ext cx="2783574" cy="38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g7be3f9e019_0_2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g7be3f9e019_0_22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be3f9e019_0_22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버스정류장의 승객 현황을 Queue로 표현한 예제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4" name="Google Shape;324;g7be3f9e019_0_223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g7be3f9e019_0_223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Ex009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Queue que = new Queue();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1; idx &lt; 11;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que.Enqueue(String.Format("{0}번 승객", idx));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정류장 승객 현황");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foreach (object obj in que)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Console.WriteLine(obj.ToString());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Console.WriteLine("==========================");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Console.WriteLine("버스가 도착했습니다. (6명 승차 가능)");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7be3f9e019_0_223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 = 0; i &lt; 6; i++)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que.Dequeue();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Console.WriteLine("버스가 출발했습니다.");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Console.WriteLine("==========================");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Console.WriteLine("새로운 승객이 줄을 섭니다.");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que.Enqueue("새로운승객");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정류장 승객 현황");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foreach (object obj in que)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Console.WriteLine(obj.ToString());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Console.WriteLine("==========================");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7be3f9e019_0_223"/>
          <p:cNvSpPr/>
          <p:nvPr/>
        </p:nvSpPr>
        <p:spPr>
          <a:xfrm flipH="1">
            <a:off x="936300" y="3652650"/>
            <a:ext cx="13419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7be3f9e019_0_223"/>
          <p:cNvSpPr txBox="1"/>
          <p:nvPr/>
        </p:nvSpPr>
        <p:spPr>
          <a:xfrm>
            <a:off x="2763900" y="3577725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Queue 생성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9" name="Google Shape;329;g7be3f9e019_0_223"/>
          <p:cNvCxnSpPr/>
          <p:nvPr/>
        </p:nvCxnSpPr>
        <p:spPr>
          <a:xfrm rot="10800000">
            <a:off x="2278200" y="377580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g7be3f9e019_0_22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300"/>
              <a:t>6.7 알아 두면 좋은 자료구조, 버스 대기중인 승객과 같은 구조인 Queue</a:t>
            </a:r>
            <a:endParaRPr sz="2300"/>
          </a:p>
        </p:txBody>
      </p:sp>
      <p:sp>
        <p:nvSpPr>
          <p:cNvPr id="331" name="Google Shape;331;g7be3f9e019_0_223"/>
          <p:cNvSpPr/>
          <p:nvPr/>
        </p:nvSpPr>
        <p:spPr>
          <a:xfrm flipH="1">
            <a:off x="1057450" y="4291200"/>
            <a:ext cx="22194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g7be3f9e019_0_223"/>
          <p:cNvCxnSpPr/>
          <p:nvPr/>
        </p:nvCxnSpPr>
        <p:spPr>
          <a:xfrm rot="10800000">
            <a:off x="2808700" y="4537500"/>
            <a:ext cx="3198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g7be3f9e019_0_223"/>
          <p:cNvSpPr txBox="1"/>
          <p:nvPr/>
        </p:nvSpPr>
        <p:spPr>
          <a:xfrm>
            <a:off x="3042675" y="4609450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Queue 데이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터 추가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7be3f9e019_0_223"/>
          <p:cNvSpPr/>
          <p:nvPr/>
        </p:nvSpPr>
        <p:spPr>
          <a:xfrm flipH="1">
            <a:off x="5074850" y="2500900"/>
            <a:ext cx="8547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7be3f9e019_0_223"/>
          <p:cNvSpPr txBox="1"/>
          <p:nvPr/>
        </p:nvSpPr>
        <p:spPr>
          <a:xfrm>
            <a:off x="6409900" y="2445250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Queue 데이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터 삭제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6" name="Google Shape;336;g7be3f9e019_0_223"/>
          <p:cNvCxnSpPr/>
          <p:nvPr/>
        </p:nvCxnSpPr>
        <p:spPr>
          <a:xfrm rot="10800000">
            <a:off x="5929550" y="262405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g7be3f9e019_0_24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g7be3f9e019_0_24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be3f9e019_0_24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버스정류장의 승객 현황을 Queue로 표현한 예제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7be3f9e019_0_24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300"/>
              <a:t>6.7 알아 두면 좋은 자료구조, 버스 대기중인 승객과 같은 구조인 Queue</a:t>
            </a:r>
            <a:endParaRPr sz="2300"/>
          </a:p>
        </p:txBody>
      </p:sp>
      <p:pic>
        <p:nvPicPr>
          <p:cNvPr id="346" name="Google Shape;346;g7be3f9e019_0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00" y="2207100"/>
            <a:ext cx="56864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be3f9e019_0_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00" y="3424288"/>
            <a:ext cx="31908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be3f9e019_0_2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900" y="4708150"/>
            <a:ext cx="39338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g7be3f9e019_0_26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g7be3f9e019_0_26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6.8 알아 두면 좋은 자료구조, Queue</a:t>
            </a:r>
            <a:r>
              <a:rPr b="1" lang="ko-KR" sz="2600"/>
              <a:t>의 반대 개념 Stack</a:t>
            </a:r>
            <a:endParaRPr sz="2600"/>
          </a:p>
        </p:txBody>
      </p:sp>
      <p:sp>
        <p:nvSpPr>
          <p:cNvPr id="356" name="Google Shape;356;g7be3f9e019_0_26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7be3f9e019_0_26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7be3f9e019_0_269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케이크와 같은 구조입니다.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3단케이크에</a:t>
            </a:r>
            <a:r>
              <a:rPr lang="ko-KR">
                <a:solidFill>
                  <a:schemeClr val="dk1"/>
                </a:solidFill>
              </a:rPr>
              <a:t>서 가장 아래에 쌓인 1단 케이크(제일 먼저 만들어진 부분)를 먼저 먹으면 케이크가 쓰러지게 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가</a:t>
            </a:r>
            <a:r>
              <a:rPr lang="ko-KR">
                <a:solidFill>
                  <a:schemeClr val="dk1"/>
                </a:solidFill>
              </a:rPr>
              <a:t>장 마지막에 쌓인 케이크(3단 케이크)를 먼저 먹고, 가장 먼저 만들어진 케이크(1단 케이크)를 마지막에 먹습니다.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이를 “Last In First Out”, LIFO 구조라고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Stack에 데이터를 집어 넣을 때는 Push, 데이터를 내보낼때는 Pop 함수를 사용 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g7be3f9e019_0_27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g7be3f9e019_0_27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7be3f9e019_0_278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올림픽 대표 선수를 발탁하는 예제를 Stack으로 표현한 예제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7" name="Google Shape;367;g7be3f9e019_0_278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g7be3f9e019_0_278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Ex010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Stack stk = new Stack();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시 작 점");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1; idx &lt; 11;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Console.WriteLine("{0}번 선수 도착", idx);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stk.Push(string.Format("{0}번 선수", idx));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Console.WriteLine("5~10등 선수는 탈락합니다.");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6;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stk.Pop();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7be3f9e019_0_278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올림픽 대표선수 명단");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foreach (object obj in stk)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Console.WriteLine(obj.ToString());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7be3f9e019_0_278"/>
          <p:cNvSpPr/>
          <p:nvPr/>
        </p:nvSpPr>
        <p:spPr>
          <a:xfrm flipH="1">
            <a:off x="936300" y="3652650"/>
            <a:ext cx="13419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7be3f9e019_0_278"/>
          <p:cNvSpPr txBox="1"/>
          <p:nvPr/>
        </p:nvSpPr>
        <p:spPr>
          <a:xfrm>
            <a:off x="2763900" y="3577725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생성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2" name="Google Shape;372;g7be3f9e019_0_278"/>
          <p:cNvCxnSpPr/>
          <p:nvPr/>
        </p:nvCxnSpPr>
        <p:spPr>
          <a:xfrm rot="10800000">
            <a:off x="2278200" y="377580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g7be3f9e019_0_278"/>
          <p:cNvSpPr/>
          <p:nvPr/>
        </p:nvSpPr>
        <p:spPr>
          <a:xfrm flipH="1">
            <a:off x="1026250" y="4572075"/>
            <a:ext cx="22194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g7be3f9e019_0_278"/>
          <p:cNvCxnSpPr>
            <a:endCxn id="373" idx="1"/>
          </p:cNvCxnSpPr>
          <p:nvPr/>
        </p:nvCxnSpPr>
        <p:spPr>
          <a:xfrm rot="10800000">
            <a:off x="3245650" y="4695225"/>
            <a:ext cx="5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g7be3f9e019_0_278"/>
          <p:cNvSpPr txBox="1"/>
          <p:nvPr/>
        </p:nvSpPr>
        <p:spPr>
          <a:xfrm>
            <a:off x="3783900" y="4516425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데이터 추가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7be3f9e019_0_278"/>
          <p:cNvSpPr/>
          <p:nvPr/>
        </p:nvSpPr>
        <p:spPr>
          <a:xfrm flipH="1">
            <a:off x="1026250" y="5567100"/>
            <a:ext cx="8547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7be3f9e019_0_278"/>
          <p:cNvSpPr txBox="1"/>
          <p:nvPr/>
        </p:nvSpPr>
        <p:spPr>
          <a:xfrm>
            <a:off x="2333350" y="5496900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데이터 삭제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8" name="Google Shape;378;g7be3f9e019_0_278"/>
          <p:cNvCxnSpPr/>
          <p:nvPr/>
        </p:nvCxnSpPr>
        <p:spPr>
          <a:xfrm rot="10800000">
            <a:off x="1880950" y="569025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g7be3f9e019_0_27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6.8 알아 두면 좋은 자료구조, Queue의 반대 개념 Stack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Google Shape;385;g7be3f9e019_0_30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g7be3f9e019_0_30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7be3f9e019_0_30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올림픽 대표 선수를 발탁하는 예제를 Stack으로 표현한 예제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7be3f9e019_0_30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600"/>
              <a:t>6.8 알아 두면 좋은 자료구조, Queue의 반대 개념 Stack</a:t>
            </a:r>
            <a:endParaRPr sz="2600"/>
          </a:p>
        </p:txBody>
      </p:sp>
      <p:pic>
        <p:nvPicPr>
          <p:cNvPr id="389" name="Google Shape;389;g7be3f9e019_0_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191500"/>
            <a:ext cx="3116600" cy="27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g7be3f9e019_0_3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g7be3f9e019_0_32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6.9 Hashtable, 마</a:t>
            </a:r>
            <a:r>
              <a:rPr b="1" lang="ko-KR" sz="3000"/>
              <a:t>치 사전과 같은 자료구조</a:t>
            </a:r>
            <a:endParaRPr sz="3000"/>
          </a:p>
        </p:txBody>
      </p:sp>
      <p:sp>
        <p:nvSpPr>
          <p:cNvPr id="397" name="Google Shape;397;g7be3f9e019_0_321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7be3f9e019_0_32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7be3f9e019_0_321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Hashtable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한영사전, 영한사전 과 같은 사전 구조입니다.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즉, </a:t>
            </a:r>
            <a:r>
              <a:rPr lang="ko-KR">
                <a:solidFill>
                  <a:schemeClr val="dk1"/>
                </a:solidFill>
              </a:rPr>
              <a:t>Key</a:t>
            </a:r>
            <a:r>
              <a:rPr lang="ko-KR">
                <a:solidFill>
                  <a:schemeClr val="dk1"/>
                </a:solidFill>
              </a:rPr>
              <a:t>와 Value로 구성되어 있는 구조입니다.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Hashtable에 데이터를 집어넣을 때는 Add, 삭제하는 방법은 Remove, 키가 있는지 판별하는 방법은 Contains입니다.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g7be3f9e019_0_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73" y="3569450"/>
            <a:ext cx="2879200" cy="30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g7be3f9e019_0_33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g7be3f9e019_0_33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7be3f9e019_0_331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나라 이름 영한사전을 Hashtable로 표현한 예제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9" name="Google Shape;409;g7be3f9e019_0_331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g7be3f9e019_0_331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Hashtable hst = new Hashtable();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hst.Add("korea", "한국");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hst.Add("japan", "일본");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hst.Add("brazil", "브라질");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hst.Add("china", "중국");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hst.Add("canada", "캐나다");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hst.Add("america", "미국");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hst.Add("spain", "스페인");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Console.Write("단어를 입력하세요 : 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word = Console.ReadLine();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7be3f9e019_0_331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(hst.Contains(word))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: {1}", word, hst[word]);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Console.WriteLine("단어 검색결과가 없습니다.");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7be3f9e019_0_331"/>
          <p:cNvSpPr/>
          <p:nvPr/>
        </p:nvSpPr>
        <p:spPr>
          <a:xfrm flipH="1">
            <a:off x="903075" y="3671350"/>
            <a:ext cx="16638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7be3f9e019_0_331"/>
          <p:cNvSpPr txBox="1"/>
          <p:nvPr/>
        </p:nvSpPr>
        <p:spPr>
          <a:xfrm>
            <a:off x="3036975" y="3597000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Hashtable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생성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4" name="Google Shape;414;g7be3f9e019_0_331"/>
          <p:cNvCxnSpPr/>
          <p:nvPr/>
        </p:nvCxnSpPr>
        <p:spPr>
          <a:xfrm rot="10800000">
            <a:off x="2575725" y="3756525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g7be3f9e019_0_331"/>
          <p:cNvSpPr/>
          <p:nvPr/>
        </p:nvSpPr>
        <p:spPr>
          <a:xfrm flipH="1">
            <a:off x="901425" y="3869900"/>
            <a:ext cx="1674300" cy="10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g7be3f9e019_0_331"/>
          <p:cNvCxnSpPr>
            <a:endCxn id="415" idx="1"/>
          </p:cNvCxnSpPr>
          <p:nvPr/>
        </p:nvCxnSpPr>
        <p:spPr>
          <a:xfrm rot="10800000">
            <a:off x="2575725" y="4418150"/>
            <a:ext cx="5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g7be3f9e019_0_331"/>
          <p:cNvSpPr txBox="1"/>
          <p:nvPr/>
        </p:nvSpPr>
        <p:spPr>
          <a:xfrm>
            <a:off x="3113925" y="4235550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Hashtable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데이터 추가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7be3f9e019_0_331"/>
          <p:cNvSpPr/>
          <p:nvPr/>
        </p:nvSpPr>
        <p:spPr>
          <a:xfrm flipH="1">
            <a:off x="4950700" y="2142000"/>
            <a:ext cx="11661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7be3f9e019_0_331"/>
          <p:cNvSpPr txBox="1"/>
          <p:nvPr/>
        </p:nvSpPr>
        <p:spPr>
          <a:xfrm>
            <a:off x="6569200" y="2054700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Hashtable 데이터 존재 유무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0" name="Google Shape;420;g7be3f9e019_0_331"/>
          <p:cNvCxnSpPr/>
          <p:nvPr/>
        </p:nvCxnSpPr>
        <p:spPr>
          <a:xfrm rot="10800000">
            <a:off x="6116800" y="2265150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g7be3f9e019_0_33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6.9 Hashtable, 마치 사전과 같은 자료구조</a:t>
            </a:r>
            <a:endParaRPr sz="3000"/>
          </a:p>
        </p:txBody>
      </p:sp>
      <p:sp>
        <p:nvSpPr>
          <p:cNvPr id="422" name="Google Shape;422;g7be3f9e019_0_331"/>
          <p:cNvSpPr/>
          <p:nvPr/>
        </p:nvSpPr>
        <p:spPr>
          <a:xfrm flipH="1">
            <a:off x="6499625" y="2551850"/>
            <a:ext cx="8811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7be3f9e019_0_331"/>
          <p:cNvSpPr txBox="1"/>
          <p:nvPr/>
        </p:nvSpPr>
        <p:spPr>
          <a:xfrm>
            <a:off x="7478400" y="3018525"/>
            <a:ext cx="203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Hashtable 데이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터 가져오기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4" name="Google Shape;424;g7be3f9e019_0_331"/>
          <p:cNvCxnSpPr/>
          <p:nvPr/>
        </p:nvCxnSpPr>
        <p:spPr>
          <a:xfrm rot="10800000">
            <a:off x="7131000" y="2758425"/>
            <a:ext cx="4098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g7be3f9e019_0_35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g7be3f9e019_0_35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7be3f9e019_0_35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영한사전 만들기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3" name="Google Shape;433;g7be3f9e019_0_356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g7be3f9e019_0_356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Hashtable hst = new Hashtable();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hst.Add("korea", "한국");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hst.Add("japan", "일본");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hst.Add("brazil", "브라질");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hst.Add("china", "중국");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hst.Add("canada", "캐나다");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hst.Add("america", "미국");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hst.Add("spain", "스페인");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while (true)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Console.Write("단어를 입력하세요(Q:종료) : 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string word = Console.ReadLine().ToLower();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(word == "q")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7be3f9e019_0_356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(hst.Contains(word))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: {1}", word, hst[word]);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Console.Write("단어를 삭제할까요?(Y:삭제 / N:미삭제) : 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string deleteYN = Console.ReadLine();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if (deleteYN.ToUpper() == "Y")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hst.Remove(word);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Console.Write("단어 검색결과가 없습니다. 사전에 추가할까요? (Y:추가 / N:미추가) : 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string addYN = Console.ReadLine();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if (addYN.ToUpper() == "Y")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Console.Write("뜻을 입력하세요 : ");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string value = Console.ReadLine();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hst.Add(word, value);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7be3f9e019_0_35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6.9 Hashtable, 마치 사전과 같은 자료구조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g7be3f9e019_0_40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g7be3f9e019_0_40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6.10 제네</a:t>
            </a:r>
            <a:r>
              <a:rPr b="1" lang="ko-KR" sz="2400"/>
              <a:t>릭(Generic), Collection에 속한 자료구조의 한계를 넘어라</a:t>
            </a:r>
            <a:endParaRPr sz="2400"/>
          </a:p>
        </p:txBody>
      </p:sp>
      <p:sp>
        <p:nvSpPr>
          <p:cNvPr id="444" name="Google Shape;444;g7be3f9e019_0_403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7be3f9e019_0_40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7be3f9e019_0_403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Boxing과 UnBoxing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Boxing이란 값 형태의 데이터를 참조형태로 바꾸는 것입니다. 즉, 주소 값만을 가지게 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int number = 0;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object ojbj = number;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UnBoxing이란 Boxing의 반대 개념으로, 주소값으로 받은 데이터를 Value 타입으로 바꿔주는 것을 말합니다.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number = (int)obj;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Collection과 Generic”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Collection</a:t>
            </a:r>
            <a:r>
              <a:rPr lang="ko-KR">
                <a:solidFill>
                  <a:schemeClr val="dk1"/>
                </a:solidFill>
              </a:rPr>
              <a:t>은 </a:t>
            </a:r>
            <a:r>
              <a:rPr lang="ko-KR">
                <a:solidFill>
                  <a:schemeClr val="dk1"/>
                </a:solidFill>
              </a:rPr>
              <a:t>무조</a:t>
            </a:r>
            <a:r>
              <a:rPr lang="ko-KR">
                <a:solidFill>
                  <a:schemeClr val="dk1"/>
                </a:solidFill>
              </a:rPr>
              <a:t>건 무분별하게 아무 타입이든 상관없이 사용해도 됩니다. 즉, ArrayList에 int가 담길수도 string이 담길수도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하지만 실무에서는 여러 타입을 한번에 담는 경우는 매우 드물며, 짬뽕으로 데이터를 관리하게 된다면 예상치 못한 예외 상황이 너무나도 많이 나고, 디버깅도 하기 어렵습니다.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따라서 이 Collection의 기능을 보완하는 Generic이 나왔습니다.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g7be3f9e019_0_41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g7be3f9e019_0_41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6.10 제네릭(Generic), Collection에 속한 자료구조의 한계를 넘어라</a:t>
            </a:r>
            <a:endParaRPr sz="2400"/>
          </a:p>
        </p:txBody>
      </p:sp>
      <p:sp>
        <p:nvSpPr>
          <p:cNvPr id="454" name="Google Shape;454;g7be3f9e019_0_413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7be3f9e019_0_41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7be3f9e019_0_413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Collection과 Generic”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7" name="Google Shape;457;g7be3f9e019_0_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9" y="2084454"/>
            <a:ext cx="4881700" cy="19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503550" y="1857375"/>
            <a:ext cx="84705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프로그래밍에서 데이터를 담는 바구니를 변수라고 설명한 것 기억하나요?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변수 바구니에는 데이터 크기에 맞게 단 하나의 데이터가 담게 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계란 한판에 속해 있는 ‘계란들'을 하나의 바구니에 담으려면 어떻게 해야 할까요?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장에서는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‘배열'이란 무엇인지 살펴볼 것이고 데이터가 담기는 과정에 대해 알아볼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데이터가 담기고 빠져나가는 과정에 대한 다양한 방식을 살펴보는 ‘자료구조'에 대해 살펴볼 것이고, 이와 더불어 ‘제네릭'에 대해 살펴볼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#핵심_키워드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#자료구조 #컬렉션 #ArrayList #Queue #Stack #Hashtable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#제네릭 #List&lt;T&gt; #Dictionary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6</a:t>
            </a:r>
            <a:r>
              <a:rPr b="1" lang="ko-KR" sz="4000"/>
              <a:t>장에서 만나볼 내용은?</a:t>
            </a:r>
            <a:endParaRPr sz="4000"/>
          </a:p>
        </p:txBody>
      </p:sp>
      <p:sp>
        <p:nvSpPr>
          <p:cNvPr id="119" name="Google Shape;119;p3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g7be3f9e019_0_4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g7be3f9e019_0_42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6.11 ArrayList</a:t>
            </a:r>
            <a:r>
              <a:rPr b="1" lang="ko-KR" sz="2400"/>
              <a:t>의 버전 업인 List&lt;T&gt;: 가장 많이 사용하는 Generic</a:t>
            </a:r>
            <a:endParaRPr sz="2400"/>
          </a:p>
        </p:txBody>
      </p:sp>
      <p:sp>
        <p:nvSpPr>
          <p:cNvPr id="465" name="Google Shape;465;g7be3f9e019_0_423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7be3f9e019_0_42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7be3f9e019_0_423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List&lt;T&gt;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Generic을 사용하기 위해서는 System.Collections.Generic 을 using절에 추가 해야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List&lt;T&gt; 에서 “T” 가 의미하는 것은 Type입니다. 즉, List&lt;int&gt;, List&lt;string&gt; 과 같이 표현 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ArrayList와 마찬가지로 데이터를 추가할 때는 Add, 데이터 중간에 삽입할 때에는 Insert, 데이터를 삭제할 때에는 Remove 또는 RemoveAt을 사용합니다.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g7be3f9e019_0_43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g7be3f9e019_0_432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6.11 ArrayList의 버전 업인 List&lt;T&gt;: 가장 많이 사용하는 Generic</a:t>
            </a:r>
            <a:endParaRPr sz="2400"/>
          </a:p>
        </p:txBody>
      </p:sp>
      <p:sp>
        <p:nvSpPr>
          <p:cNvPr id="475" name="Google Shape;475;g7be3f9e019_0_43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7be3f9e019_0_432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Ex008 ArrayList를 제네릭으로 바꾸어 표현하는 예제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7" name="Google Shape;477;g7be3f9e019_0_432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g7be3f9e019_0_432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List&lt;int&gt; aList = new List&lt;int&gt;();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15;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aList.Add(idx);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aList.Insert(5, 100);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7be3f9e019_0_432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aList.Count;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Console.WriteLine("Value: {0} / Type: {1}",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aList[idx], aList[idx].GetType()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aList.RemoveAt(5);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aList.Count;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Console.WriteLine("Value: {0} / Type: {1}",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aList[idx], aList[idx].GetType()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g7be3f9e019_0_45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g7be3f9e019_0_457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6.11 ArrayList의 버전 업인 List&lt;T&gt;: 가장 많이 사용하는 Generic</a:t>
            </a:r>
            <a:endParaRPr sz="2400"/>
          </a:p>
        </p:txBody>
      </p:sp>
      <p:sp>
        <p:nvSpPr>
          <p:cNvPr id="487" name="Google Shape;487;g7be3f9e019_0_457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7be3f9e019_0_45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7be3f9e019_0_457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List&lt;T&gt;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타입을 명시해서 사용하는 Generic이 Collection보다 좋은 이유는 설계된 클래스를 자료구조에 담을 때 확실히 장점이 느껴집니다.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클래스를 관리하는 자료구조는, 확실히 데이터 타입이 정해져있는데, 굳이 Collection에서처럼 object로 박싱할 필요는 없습니다.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즉, Collection에 데이터를 담으면 UnBoxing을 해야하는 번거로움이 있으나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Generic에 데이터를 담으면 미리 타입을 선언했기 때문에 UnBoxing이 필요 없습니다.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g7be3f9e019_0_46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g7be3f9e019_0_46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6.11 ArrayList의 버전 업인 List&lt;T&gt;: 가장 많이 사용하는 Generic</a:t>
            </a:r>
            <a:endParaRPr sz="2400"/>
          </a:p>
        </p:txBody>
      </p:sp>
      <p:sp>
        <p:nvSpPr>
          <p:cNvPr id="497" name="Google Shape;497;g7be3f9e019_0_46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7be3f9e019_0_46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학생정보를 관리하는 모델 설계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Model/Student.cs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7be3f9e019_0_466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RoadBook.CsharpBasic.Chapter06.Examples.Model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Student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학생 아이디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Id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학생 이름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Name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학생의 학과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string Department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학생 학년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int Grade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학생 나이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/// &lt;/summary&gt;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int Age { get; set;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" name="Google Shape;505;g7be3f9e019_0_47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g7be3f9e019_0_47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6.11 ArrayList의 버전 업인 List&lt;T&gt;: 가장 많이 사용하는 Generic</a:t>
            </a:r>
            <a:endParaRPr sz="2400"/>
          </a:p>
        </p:txBody>
      </p:sp>
      <p:sp>
        <p:nvSpPr>
          <p:cNvPr id="507" name="Google Shape;507;g7be3f9e019_0_47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7be3f9e019_0_478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ArrayList를 이용한 학생정보 관리 프로그램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9" name="Google Shape;509;g7be3f9e019_0_478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g7be3f9e019_0_478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RoadBook.CsharpBasic.Chapter06.Examples.Model;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Ex014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ArrayList arrStudent = new ArrayList();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 student = new Student();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student.Id = "S001";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student.Name = "홍길동";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student.Department = "국어국문학과";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student.Grade = 1;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student.Age = 21;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arrStudent.Add(student);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7be3f9e019_0_478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arrStudent.Count;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Console.WriteLine(((Student)arrStudent[idx]).Id);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Console.WriteLine(((Student)arrStudent[idx]).Name);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Console.WriteLine(((Student)arrStudent[idx]).Department);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Console.WriteLine(((Student)arrStudent[idx]).Grade);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Console.WriteLine(((Student)arrStudent[idx]).Age);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7be3f9e019_0_478"/>
          <p:cNvSpPr/>
          <p:nvPr/>
        </p:nvSpPr>
        <p:spPr>
          <a:xfrm flipH="1">
            <a:off x="5130100" y="2481125"/>
            <a:ext cx="3272700" cy="10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g7be3f9e019_0_478"/>
          <p:cNvCxnSpPr>
            <a:endCxn id="512" idx="2"/>
          </p:cNvCxnSpPr>
          <p:nvPr/>
        </p:nvCxnSpPr>
        <p:spPr>
          <a:xfrm rot="10800000">
            <a:off x="6766450" y="3577625"/>
            <a:ext cx="0" cy="14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4" name="Google Shape;514;g7be3f9e019_0_478"/>
          <p:cNvSpPr txBox="1"/>
          <p:nvPr/>
        </p:nvSpPr>
        <p:spPr>
          <a:xfrm>
            <a:off x="5813425" y="5055725"/>
            <a:ext cx="3151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굳이 Boxing된 객체로 ArrayList에 담고,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이를 UnBoxing할 필요는 없습니다.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g7be3f9e019_0_49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g7be3f9e019_0_49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400"/>
              <a:t>6.11 ArrayList의 버전 업인 List&lt;T&gt;: 가장 많이 사용하는 Generic</a:t>
            </a:r>
            <a:endParaRPr sz="2400"/>
          </a:p>
        </p:txBody>
      </p:sp>
      <p:sp>
        <p:nvSpPr>
          <p:cNvPr id="522" name="Google Shape;522;g7be3f9e019_0_49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7be3f9e019_0_49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제네릭 List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이용한 학생정보 관리 프로그램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4" name="Google Shape;524;g7be3f9e019_0_493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g7be3f9e019_0_493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RoadBook.CsharpBasic.Chapter06.Examples.Model;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Ex015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List&lt;Student&gt; arrStudent = new List&lt;Student&gt;();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 student = new Student();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student.Id = "S001";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student.Name = "홍길동";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student.Department = "국어국문학과";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student.Grade = 1;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student.Age = 21;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arrStudent.Add(student);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g7be3f9e019_0_493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arrStudent.Count;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Console.WriteLine(arrStudent[idx].Id);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Console.WriteLine(arrStudent[idx].Name);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Console.WriteLine(arrStudent[idx].Department);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Console.WriteLine(arrStudent[idx].Grade);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Console.WriteLine(arrStudent[idx].Age);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7be3f9e019_0_493"/>
          <p:cNvSpPr/>
          <p:nvPr/>
        </p:nvSpPr>
        <p:spPr>
          <a:xfrm flipH="1">
            <a:off x="5130100" y="2481125"/>
            <a:ext cx="3272700" cy="10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g7be3f9e019_0_493"/>
          <p:cNvCxnSpPr>
            <a:endCxn id="527" idx="2"/>
          </p:cNvCxnSpPr>
          <p:nvPr/>
        </p:nvCxnSpPr>
        <p:spPr>
          <a:xfrm rot="10800000">
            <a:off x="6766450" y="3577625"/>
            <a:ext cx="0" cy="14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9" name="Google Shape;529;g7be3f9e019_0_493"/>
          <p:cNvSpPr txBox="1"/>
          <p:nvPr/>
        </p:nvSpPr>
        <p:spPr>
          <a:xfrm>
            <a:off x="5813425" y="5055725"/>
            <a:ext cx="3151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Generic의 경우 이미 타입이 선언되어 있으므로, UnBoxing  필요없이 바로 데이터를 가져다 쓸수 있습니다.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g7be3f9e019_0_50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g7be3f9e019_0_50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6.12 Generic에</a:t>
            </a:r>
            <a:r>
              <a:rPr b="1" lang="ko-KR" sz="3000"/>
              <a:t>서 사용되는 Queue/Stack 자료구조</a:t>
            </a:r>
            <a:endParaRPr sz="3000"/>
          </a:p>
        </p:txBody>
      </p:sp>
      <p:sp>
        <p:nvSpPr>
          <p:cNvPr id="537" name="Google Shape;537;g7be3f9e019_0_50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7be3f9e019_0_50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7be3f9e019_0_508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Queue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&lt;T&gt;, Stack&lt;T&gt;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List와 마찬가지로 &lt;Type&gt;을 명시해주면 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Google Shape;545;g7be3f9e019_0_51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g7be3f9e019_0_51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7be3f9e019_0_517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Ex009 Queue를 제네릭으로 바꾸어 표현하는 예제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8" name="Google Shape;548;g7be3f9e019_0_517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g7be3f9e019_0_517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Ex016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Queue&lt;string&gt; que = new Queue&lt;string&gt;();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1; idx &lt; 11;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que.Enqueue(String.Format("{0}번 승객", idx));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정류장 승객 현황");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foreach (object obj in que)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Console.WriteLine(obj.ToString());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Console.WriteLine("==========================");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Console.WriteLine("버스가 도착했습니다. (6명 승차 가능)");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7be3f9e019_0_517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 = 0; i &lt; 6; i++)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que.Dequeue();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Console.WriteLine("버스가 출발했습니다.");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Console.WriteLine("==========================");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Console.WriteLine("새로운 승객이 줄을 섭니다.");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que.Enqueue("새로운승객");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정류장 승객 현황");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foreach (object obj in que)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Console.WriteLine(obj.ToString());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Console.WriteLine("==========================");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7be3f9e019_0_517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6.12 Generic에서 사용되는 Queue/Stack 자료구조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7" name="Google Shape;557;g7be3f9e019_0_55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8" name="Google Shape;558;g7be3f9e019_0_55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7be3f9e019_0_554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Ex010 Stack을 제네릭으로 바꾸어 표현하는 예제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0" name="Google Shape;560;g7be3f9e019_0_554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1" name="Google Shape;561;g7be3f9e019_0_554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Ex017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Stack&lt;string&gt; stk = new Stack&lt;string&gt;();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시 작 점");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1; idx &lt; 11;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Console.WriteLine("{0}번 선수 도착", idx);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stk.Push(string.Format("{0}번 선수", idx));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Console.WriteLine("5~10등 선수는 탈락합니다.");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6; idx++)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</a:t>
            </a:r>
            <a:r>
              <a:rPr b="1"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stk.Pop();</a:t>
            </a:r>
            <a:endParaRPr b="1"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Console.WriteLine("=====");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7be3f9e019_0_554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Console.WriteLine("* 올림픽 대표선수 명단");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foreach (object obj in stk)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Console.WriteLine(obj.ToString());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g7be3f9e019_0_55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6.12 Generic에서 사용되는 Queue/Stack 자료구조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" name="Google Shape;569;g7be3f9e019_0_54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g7be3f9e019_0_545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300"/>
              <a:t>6.13 사</a:t>
            </a:r>
            <a:r>
              <a:rPr b="1" lang="ko-KR" sz="2300"/>
              <a:t>전 역할을 하는 Dictionary: Hashtable 컬렉션의 제네릭 버전</a:t>
            </a:r>
            <a:endParaRPr sz="2300"/>
          </a:p>
        </p:txBody>
      </p:sp>
      <p:sp>
        <p:nvSpPr>
          <p:cNvPr id="571" name="Google Shape;571;g7be3f9e019_0_54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7be3f9e019_0_54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7be3f9e019_0_545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Dictionary&lt;Key, Value&gt;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Key와 Value에 대한 Type을 선언하면 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Split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특정 문자를 기준으로 데이터를 나눌 수 있도록 해줍니다.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예를 들어 “sunny,sunny,rainy,cloudy,rainy,snow,sunny” 문자열 변수에서 콤마(,) 단위로 데이터를 나누게 된다면 아래와 같은 데이터 구조가 나타납니다.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위와 같이 하나의 메모리 영역에서 여러 가지 데이터를 취급할 수 있는 것을 ‘</a:t>
            </a:r>
            <a:r>
              <a:rPr b="1" lang="ko-KR">
                <a:solidFill>
                  <a:srgbClr val="FF0000"/>
                </a:solidFill>
              </a:rPr>
              <a:t>배열(Array)</a:t>
            </a:r>
            <a:r>
              <a:rPr lang="ko-KR">
                <a:solidFill>
                  <a:schemeClr val="dk1"/>
                </a:solidFill>
              </a:rPr>
              <a:t>’라고 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</a:t>
            </a:r>
            <a:r>
              <a:rPr b="1" lang="ko-KR" sz="3000"/>
              <a:t>.1 Split: 특</a:t>
            </a:r>
            <a:r>
              <a:rPr b="1" lang="ko-KR" sz="3000"/>
              <a:t>정 문자 기준으로 데이터를 나누는 방법</a:t>
            </a:r>
            <a:endParaRPr sz="3000"/>
          </a:p>
        </p:txBody>
      </p:sp>
      <p:sp>
        <p:nvSpPr>
          <p:cNvPr id="129" name="Google Shape;129;p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55" y="3099700"/>
            <a:ext cx="8267400" cy="141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g7be3f9e019_0_53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g7be3f9e019_0_53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7be3f9e019_0_533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Ex012 사용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영한사전 Hashtable 구조를 제네릭으로 바꾸어 표현하는 예제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2" name="Google Shape;582;g7be3f9e019_0_533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g7be3f9e019_0_533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System.Collections.Generic;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Ex018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Dictionary&lt;string, string&gt; dict = new Dictionary&lt;string, string&gt;();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dict.Add("korea", "한국");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dict.Add("japan", "일본");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dict.Add("brazil", "브라질");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dict.Add("china", "중국");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dict.Add("canada", "캐나다");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dict.Add("america", "미국");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dict.Add("spain", "스페인");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while (true)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Console.Write("단어를 입력하세요(Q:종료) : 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string word = Console.ReadLine().ToLower();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(word == "q")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</a:t>
            </a: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(dict.ContainsKey(word))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g7be3f9e019_0_533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: {1}", word, dict[word]);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Console.Write("단어를 삭제할까요?(Y:삭제 / N:미삭제) : 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string deleteYN = Console.ReadLine();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if (deleteYN.ToUpper() == "Y")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dict.Remove(word);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Console.Write("단어 검색결과가 없습니다. 사전에 추가할까요? (Y:추가 / N:미추가) : 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string addYN = Console.ReadLine();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if (addYN.ToUpper() == "Y")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Console.Write("뜻을 입력하세요 : ");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string value = Console.ReadLine();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dict.Add(word, value);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7be3f9e019_0_533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2300"/>
              <a:t>6.13 사전 역할을 하는 Dictionary: Hashtable 컬렉션의 제네릭 버전</a:t>
            </a:r>
            <a:endParaRPr sz="2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1" name="Google Shape;591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2" name="Google Shape;592;p25"/>
          <p:cNvSpPr txBox="1"/>
          <p:nvPr>
            <p:ph type="title"/>
          </p:nvPr>
        </p:nvSpPr>
        <p:spPr>
          <a:xfrm>
            <a:off x="256543" y="903858"/>
            <a:ext cx="8717551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593" name="Google Shape;593;p25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 선언 방법은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변수타입[] 변수명 = new 변수타입[배열크기]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배열의 초기화 방법은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변수타입[] 변수명 = { 값1, 값2, 값3 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배열은 선언한 배열 크기만큼 데이터를 저장할 수 있으며, 첫 번째 배열의 인덱스 0부터 시작됩니다. 또한 선언한 배열 크기보다 더 많은 데이터를 저장하게 될 경우 런타임 에러가 발생합니다.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배열의 경우 정적으로 정해진 개수가 있을 경우 사용하는 것이 바람직합니다. 만약 가변적으로 늘어났다 줄었다 하는 데이터의 경우 컬렉션 혹은 제네릭을 사용해야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1" name="Google Shape;601;g7be3f9e019_0_10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Google Shape;602;g7be3f9e019_0_105"/>
          <p:cNvSpPr txBox="1"/>
          <p:nvPr>
            <p:ph type="title"/>
          </p:nvPr>
        </p:nvSpPr>
        <p:spPr>
          <a:xfrm>
            <a:off x="256543" y="903858"/>
            <a:ext cx="871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603" name="Google Shape;603;g7be3f9e019_0_10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7be3f9e019_0_10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7be3f9e019_0_105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컬렉션의 대표적인 예는 ArrayList, Stack, Queue, Hashtable이 있습니다. 이 컬렉션의 경우 데이터가 저장될 때 object 타입으로 저장이 되기 때문에, 해당 데이터의 실제 타입의 기능을 사용하기 위해서는 언박싱 하여 표현해야 하는 번거로움이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제네릭의 대표적인 예는 List&lt;T&gt;, Stack&lt;T&gt;, Queue&lt;T&gt;, Dictionary&lt;K, V&gt;가 있습니다. 이 제네릭의 경우, 타입을 미리 지정하기 때문에 해당 데이터의 실제 타입 접근하기가 용이합니다.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Queue와 Stack, Hashtable을 흔히 ‘자료구조'라고 정의합니다. 자료구조란, 전산학에서 자료를 효율적으로 이용할 수 있도록 컴퓨터에 저장하는 방법입니다.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Queue는 “First In First Out”의 데이터 구조입니다. 즉, 저장된 데이터 순서대로 호출됩니다.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Stack은 “Last In First Out”의 데이터 구조입니다. 즉, 마지막에 저장된 데이터 순서대로 호출이 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" name="Google Shape;611;g7be3f9e019_0_11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g7be3f9e019_0_114"/>
          <p:cNvSpPr txBox="1"/>
          <p:nvPr>
            <p:ph type="title"/>
          </p:nvPr>
        </p:nvSpPr>
        <p:spPr>
          <a:xfrm>
            <a:off x="256543" y="903858"/>
            <a:ext cx="871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613" name="Google Shape;613;g7be3f9e019_0_11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7be3f9e019_0_11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7be3f9e019_0_114"/>
          <p:cNvSpPr txBox="1"/>
          <p:nvPr/>
        </p:nvSpPr>
        <p:spPr>
          <a:xfrm>
            <a:off x="683575" y="1988850"/>
            <a:ext cx="81369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 Hashtable은 “Key-Value”의 구조입니다. 즉, Key에 맞는 Value가 매칭되는 데이터 구조입니다. 제네릭에서는 Dictionary&lt;K, V&gt;로 선언할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2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7baa9f4efc_0_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7baa9f4efc_0_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7baa9f4efc_0_0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나누기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7baa9f4efc_0_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6.1 Split: 특정 문자 기준으로 데이터를 나누는 방법</a:t>
            </a:r>
            <a:endParaRPr b="1" sz="3000"/>
          </a:p>
        </p:txBody>
      </p:sp>
      <p:sp>
        <p:nvSpPr>
          <p:cNvPr id="140" name="Google Shape;140;g7baa9f4efc_0_0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weather = "sunny,sunny,rainy,cloudy,rainy,snow,sunny";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var weathers = weather.Split(',');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Console.WriteLine(weather.GetType());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Console.WriteLine(weathers.GetType());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7baa9f4efc_0_0"/>
          <p:cNvSpPr/>
          <p:nvPr/>
        </p:nvSpPr>
        <p:spPr>
          <a:xfrm>
            <a:off x="944050" y="3904250"/>
            <a:ext cx="21144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7baa9f4efc_0_0"/>
          <p:cNvCxnSpPr/>
          <p:nvPr/>
        </p:nvCxnSpPr>
        <p:spPr>
          <a:xfrm rot="10800000">
            <a:off x="3058350" y="4014150"/>
            <a:ext cx="912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g7baa9f4efc_0_0"/>
          <p:cNvSpPr txBox="1"/>
          <p:nvPr/>
        </p:nvSpPr>
        <p:spPr>
          <a:xfrm>
            <a:off x="3971250" y="3737000"/>
            <a:ext cx="3362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weather 문자열을 Split 함수를 이용하여 데이터를 잘라냈습니다.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7baa9f4efc_0_0"/>
          <p:cNvSpPr/>
          <p:nvPr/>
        </p:nvSpPr>
        <p:spPr>
          <a:xfrm>
            <a:off x="944050" y="4291200"/>
            <a:ext cx="2395200" cy="3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g7baa9f4efc_0_0"/>
          <p:cNvCxnSpPr/>
          <p:nvPr/>
        </p:nvCxnSpPr>
        <p:spPr>
          <a:xfrm rot="10800000">
            <a:off x="3374400" y="4451100"/>
            <a:ext cx="23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g7baa9f4efc_0_0"/>
          <p:cNvSpPr txBox="1"/>
          <p:nvPr/>
        </p:nvSpPr>
        <p:spPr>
          <a:xfrm>
            <a:off x="5804750" y="4254450"/>
            <a:ext cx="3362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GetType()은 해당 데이터의 변수 타입을 알아내는 방법입니다.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첫 번째 출력문은 “System.string”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두 번째 출력문은 “</a:t>
            </a: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System.string[]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” 이 출력 됩니다.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7be3f9e019_0_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7be3f9e019_0_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6.2 배</a:t>
            </a:r>
            <a:r>
              <a:rPr b="1" lang="ko-KR" sz="3000"/>
              <a:t>열 선언 공식</a:t>
            </a:r>
            <a:endParaRPr sz="3000"/>
          </a:p>
        </p:txBody>
      </p:sp>
      <p:sp>
        <p:nvSpPr>
          <p:cNvPr id="154" name="Google Shape;154;g7be3f9e019_0_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7be3f9e019_0_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7be3f9e019_0_8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변수타입[] 변수명 = new 변수타입[데이터를 담을 크기]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변수 타입에 대괄호([])를 감싸주고, 뒤에는 객체 선언 방법과 같이 ‘new’키워드를 써준 후 변수 타입을 다시 명시해주고, 얼만큼의 데이터를 담을지 배열 크기를 지정해 줍니다.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배열의 크기를 선언한 만큼, 0 부터 [선언된 크기 - 1]까지 초기 값을 지정할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중요!! 배열은 1이 아닌 0부터 시작합니다.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배열에 담긴 데이터는 for문과 같은 반복문을 통해 짧고 빠르게 데이터를 뽑아낼 수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ko-KR">
                <a:solidFill>
                  <a:schemeClr val="dk1"/>
                </a:solidFill>
              </a:rPr>
              <a:t>배열.Length</a:t>
            </a:r>
            <a:r>
              <a:rPr lang="ko-KR">
                <a:solidFill>
                  <a:schemeClr val="dk1"/>
                </a:solidFill>
              </a:rPr>
              <a:t>는 배열의 크기를 알려주는 중요한 함수입니다.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7bc1f7b9c5_0_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7bc1f7b9c5_0_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bc1f7b9c5_0_8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이용한 일주일의 날씨 통계 출력하기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Google Shape;165;g7bc1f7b9c5_0_8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7bc1f7b9c5_0_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6.2 배열 선언 공식</a:t>
            </a:r>
            <a:endParaRPr sz="3000"/>
          </a:p>
        </p:txBody>
      </p:sp>
      <p:sp>
        <p:nvSpPr>
          <p:cNvPr id="167" name="Google Shape;167;g7bc1f7b9c5_0_8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step1&gt; 배열 선언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string[] weathers = new string[7];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step2&gt; 배열 초기 값 입력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weathers[0] = "sunny";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weathers[1] = "sunny";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weathers[2] = "rainy";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weathers[3] = "cloudy";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weathers[4] = "rainy";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weathers[5] = "snow";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weathers[6] = "sunny";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step3&gt; 배열 가져오기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dayCnt = </a:t>
            </a:r>
            <a:r>
              <a:rPr b="1" 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weathers.Length;</a:t>
            </a:r>
            <a:endParaRPr b="1" sz="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sunnyCnt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cloudyCnt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rainyCnt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snowCnt = 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bc1f7b9c5_0_8"/>
          <p:cNvSpPr txBox="1"/>
          <p:nvPr/>
        </p:nvSpPr>
        <p:spPr>
          <a:xfrm>
            <a:off x="45577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for (int idx = 0; idx &lt; dayCnt; idx++)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string weather = weathers[idx];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(weather == "sunny")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sunnyCnt++;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 if (weather == "cloudy")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cloudyCnt++;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 if (weather == "rainy")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rainyCnt++;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 if (weather == "snow")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snowCnt++;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Console.WriteLine("맑음 : {0} / 흐림 : {1} / 비 : {2}, 눈 : {3}", sunnyCnt, cloudyCnt, rainyCnt, snowCnt);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g7be3f9e019_0_2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g7be3f9e019_0_27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6.3 배열</a:t>
            </a:r>
            <a:r>
              <a:rPr b="1" lang="ko-KR" sz="3000"/>
              <a:t>은 폭식하면 안돼요</a:t>
            </a:r>
            <a:endParaRPr sz="3000"/>
          </a:p>
        </p:txBody>
      </p:sp>
      <p:sp>
        <p:nvSpPr>
          <p:cNvPr id="176" name="Google Shape;176;g7be3f9e019_0_27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be3f9e019_0_2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be3f9e019_0_27"/>
          <p:cNvSpPr txBox="1"/>
          <p:nvPr/>
        </p:nvSpPr>
        <p:spPr>
          <a:xfrm>
            <a:off x="503550" y="16287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IndexOutOfRangeException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배열 크기를 지정한 것보다 더 많은 데이터를 담게 되었을 때 나타나는 오류.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int[5] 로 선언 된 변수에,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변수[5] = 1;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변수[6] = 2;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와 같이 범위를 초과 했을 때 나타납니다.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“인덱스가 배열 범위를 벗어났습니다.”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g7be3f9e019_0_3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7be3f9e019_0_3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6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be3f9e019_0_3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선언된 크기보다 더 많은 데이터를 받아들인 배열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.cs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7be3f9e019_0_3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6.3 배열은 폭식하면 안돼요</a:t>
            </a:r>
            <a:endParaRPr b="1" sz="3000"/>
          </a:p>
        </p:txBody>
      </p:sp>
      <p:sp>
        <p:nvSpPr>
          <p:cNvPr id="188" name="Google Shape;188;g7be3f9e019_0_36"/>
          <p:cNvSpPr txBox="1"/>
          <p:nvPr/>
        </p:nvSpPr>
        <p:spPr>
          <a:xfrm>
            <a:off x="503550" y="2184600"/>
            <a:ext cx="40683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RoadBook.CsharpBasic.Chapter06.Examples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string[] weathers = new string[7];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weathers[0] = "sunny";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weathers[6] = "sunny";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weathers[7] = "new!!";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2013-05-13T12:41:23Z</dcterms:created>
  <dc:creator>admin</dc:creator>
</cp:coreProperties>
</file>