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ryy2F5E/+DlqFu9d8ng0irD+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2f5f1237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d2f5f12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6d2f5f1237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2f5f1237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6d2f5f12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6d2f5f1237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d2f5f123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6d2f5f12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6d2f5f123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be628c9e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be628c9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7be628c9e3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e628c9e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be628c9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7be628c9e3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aa9f4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7baa9f4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7baa9f4e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2f5f123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6d2f5f12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6d2f5f1237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2f5f1237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6d2f5f12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6d2f5f1237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2f5f1237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6d2f5f12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6d2f5f1237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2f5f1237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6d2f5f123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6d2f5f1237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2019.12.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g6d2f5f1237_0_6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6d2f5f1237_0_6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d2f5f1237_0_62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처리의 기본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6d2f5f1237_0_62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Console.Write("숫자를 입력하세요 : 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try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int number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Console.WriteLine("입력된 숫자는 {0}",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catch (Exception)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Console.WriteLine("예외 상황 발생");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6d2f5f1237_0_62"/>
          <p:cNvSpPr/>
          <p:nvPr/>
        </p:nvSpPr>
        <p:spPr>
          <a:xfrm>
            <a:off x="909050" y="3957050"/>
            <a:ext cx="3074700" cy="168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d2f5f1237_0_62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100"/>
              <a:t>7.2 자전거를 배우는 어린 아이의 돌발상황을 잡아주는 예외처리: 부모님의 역할</a:t>
            </a:r>
            <a:endParaRPr sz="2100"/>
          </a:p>
        </p:txBody>
      </p:sp>
      <p:cxnSp>
        <p:nvCxnSpPr>
          <p:cNvPr id="197" name="Google Shape;197;g6d2f5f1237_0_62"/>
          <p:cNvCxnSpPr/>
          <p:nvPr/>
        </p:nvCxnSpPr>
        <p:spPr>
          <a:xfrm rot="10800000">
            <a:off x="3983750" y="471192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6d2f5f1237_0_62"/>
          <p:cNvSpPr txBox="1"/>
          <p:nvPr/>
        </p:nvSpPr>
        <p:spPr>
          <a:xfrm>
            <a:off x="4866350" y="5080750"/>
            <a:ext cx="4198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number 변수에 부정확한 값을 집어넣으려고 시도</a:t>
            </a: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(Try)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하더라도, 프로그램 내부에서 잘못된 데이터라고 인지하고 예외 상황을 잡아</a:t>
            </a: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(Catch)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줍니다.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g6d2f5f1237_0_7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6d2f5f1237_0_7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6d2f5f1237_0_7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처리의 기본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6d2f5f1237_0_78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Console.Write("숫자를 입력하세요 : 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try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int number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Console.WriteLine("입력된 숫자는 {0}",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catch (Exception)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Console.WriteLine("예외 상황 발생");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6d2f5f1237_0_78"/>
          <p:cNvSpPr/>
          <p:nvPr/>
        </p:nvSpPr>
        <p:spPr>
          <a:xfrm>
            <a:off x="909050" y="3957050"/>
            <a:ext cx="3074700" cy="168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6d2f5f1237_0_7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100"/>
              <a:t>7.2 자전거를 배우는 어린 아이의 돌발상황을 잡아주는 예외처리: 부모님의 역할</a:t>
            </a:r>
            <a:endParaRPr sz="2100"/>
          </a:p>
        </p:txBody>
      </p:sp>
      <p:cxnSp>
        <p:nvCxnSpPr>
          <p:cNvPr id="210" name="Google Shape;210;g6d2f5f1237_0_78"/>
          <p:cNvCxnSpPr/>
          <p:nvPr/>
        </p:nvCxnSpPr>
        <p:spPr>
          <a:xfrm rot="10800000">
            <a:off x="3983750" y="471192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6d2f5f1237_0_78"/>
          <p:cNvSpPr txBox="1"/>
          <p:nvPr/>
        </p:nvSpPr>
        <p:spPr>
          <a:xfrm>
            <a:off x="4866350" y="5080750"/>
            <a:ext cx="4198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number 변수에 부정확한 값을 집어넣으려고 시도</a:t>
            </a: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(Try)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하더라도, 프로그램 내부에서 잘못된 데이터라고 인지하고 예외 상황을 잡아</a:t>
            </a: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(Catch)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줍니다.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g6d2f5f1237_0_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6d2f5f1237_0_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6d2f5f1237_0_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6d2f5f1237_0_1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weather = "sunny,sunny,rainy,cloudy,rainy,snow,sunny";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var weathers = weather.Split(',');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Console.WriteLine(weather.GetType());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Console.WriteLine(weathers.GetType());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6d2f5f1237_0_1"/>
          <p:cNvSpPr/>
          <p:nvPr/>
        </p:nvSpPr>
        <p:spPr>
          <a:xfrm>
            <a:off x="944050" y="3904250"/>
            <a:ext cx="21144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6d2f5f1237_0_1"/>
          <p:cNvCxnSpPr/>
          <p:nvPr/>
        </p:nvCxnSpPr>
        <p:spPr>
          <a:xfrm rot="10800000">
            <a:off x="3058350" y="4014150"/>
            <a:ext cx="912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g6d2f5f1237_0_1"/>
          <p:cNvSpPr txBox="1"/>
          <p:nvPr/>
        </p:nvSpPr>
        <p:spPr>
          <a:xfrm>
            <a:off x="3971250" y="3737000"/>
            <a:ext cx="3362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weather 문자열을 Split 함수를 이용하여 데이터를 잘라냈습니다.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6d2f5f1237_0_1"/>
          <p:cNvSpPr/>
          <p:nvPr/>
        </p:nvSpPr>
        <p:spPr>
          <a:xfrm>
            <a:off x="944050" y="4291200"/>
            <a:ext cx="2395200" cy="3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6d2f5f1237_0_1"/>
          <p:cNvCxnSpPr/>
          <p:nvPr/>
        </p:nvCxnSpPr>
        <p:spPr>
          <a:xfrm rot="10800000">
            <a:off x="3374400" y="4451100"/>
            <a:ext cx="23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6d2f5f1237_0_1"/>
          <p:cNvSpPr txBox="1"/>
          <p:nvPr/>
        </p:nvSpPr>
        <p:spPr>
          <a:xfrm>
            <a:off x="5804750" y="4254450"/>
            <a:ext cx="3362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GetType()은 해당 데이터의 변수 타입을 알아내는 방법입니다.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출력문은 “System.string”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번째 출력문은 “</a:t>
            </a: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System.string[]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이 출력 됩니다.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6d2f5f1237_0_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e628c9e3_0_1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Ex018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Dictionary&lt;string, string&gt; dict = new Dictionary&lt;string, string&gt;();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dict.Add("korea", "한국");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dict.Add("japan", "일본");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dict.Add("brazil", "브라질");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dict.Add("china", "중국");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dict.Add("canada", "캐나다");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dict.Add("america", "미국");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dict.Add("spain", "스페인");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7be628c9e3_0_1"/>
          <p:cNvSpPr txBox="1"/>
          <p:nvPr/>
        </p:nvSpPr>
        <p:spPr>
          <a:xfrm>
            <a:off x="45946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(true)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Console.Write("단어를 입력하세요(Q:종료) : 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word = Console.ReadLine().ToLower();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(word == "q")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(dict.ContainsKey(word))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: {1}", word, dict[word]);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Console.Write("단어를 삭제할까요?(Y:삭제 / N:미삭제) : ");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deleteYN = Console.ReadLine();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(deleteYN.ToUpper() == "Y")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b="1" i="0" lang="ko-KR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dict.Remove(word);</a:t>
            </a:r>
            <a:endParaRPr b="1" i="0" sz="9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g7be628c9e3_0_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7be628c9e3_0_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be628c9e3_0_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7be628c9e3_0_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  <p:cxnSp>
        <p:nvCxnSpPr>
          <p:cNvPr id="239" name="Google Shape;239;g7be628c9e3_0_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247" name="Google Shape;247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 없는 프로그램은 없습니다. 이 말의 의미는 “개발자의 실수 혹은 역량의 문제가 있는 프로그램"이 아닌,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“예측하지 못한 상황에서 어쩔 수 없이 프로그램은 에러가 난다"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의미입니다.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예외 처리를 하는 4단계 공식은,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 &gt; 예측 못한 상황 발생 &gt; 잡아주기 &gt; 마무리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 이를 C# 코드로 표현한다면 try~catch~finally입니다.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try문은 한꺼번에 많은 코드를 감싸려고 하는 것보다는, 문제점이 야기될 가능성이 있는 코드 라인에 코드블록으로 감싸줍니다.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catch문은 여러 개의 형식으로 나누어 중첩 구현할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finally의 용도는, 예외가 발생하든 정상 작동하든 가장 마지막에 실행되는 블록으로써, 자원 해제의 역할을 많이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7be628c9e3_0_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g7be628c9e3_0_19"/>
          <p:cNvSpPr txBox="1"/>
          <p:nvPr>
            <p:ph type="title"/>
          </p:nvPr>
        </p:nvSpPr>
        <p:spPr>
          <a:xfrm>
            <a:off x="256543" y="903858"/>
            <a:ext cx="871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257" name="Google Shape;257;g7be628c9e3_0_1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7be628c9e3_0_1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7be628c9e3_0_19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메소드 내부에서 정의된 기능이 모두 완료할 수 없는 경우 혹은, 메소드의 매개 변수 값이 잘못된 경우 해당 메소드에서 예외 처리를 하는 것보다는 호출한 메소드로 전달하는 throw문을 구현하는 것이 더 바람직합니다.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7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</a:t>
            </a:r>
            <a:r>
              <a:rPr b="1" lang="ko-KR" sz="4000"/>
              <a:t> 예외 처리: 누구에게나 예상치 못한 실수는 있어요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03550" y="1857375"/>
            <a:ext cx="84705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세상에 완벽한 사람, 완벽한 프로그램은 없습니다.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상황에서 프로그램은 치명적인 오류를 낼 수도, 종료가 될 수도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 주변의 소프트웨어에는 완벽한 프로그램은 없지만, 안정적인 프로그램은 만들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프로그램의 예외 상황에 대해 살펴볼 것이고, 예외 처리 하는 과정을 짚고 넘어갈 것입니다.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#try #catch #finally #Exception</a:t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7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9" name="Google Shape;119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7baa9f4efc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7baa9f4efc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7baa9f4efc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7baa9f4efc_0_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Console.Write("숫자를 입력 하세요 : 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 // input value : "one"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Console.WriteLine("입력 된 숫자는 {0}",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7baa9f4efc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  <p:sp>
        <p:nvSpPr>
          <p:cNvPr id="130" name="Google Shape;130;g7baa9f4efc_0_0"/>
          <p:cNvSpPr/>
          <p:nvPr/>
        </p:nvSpPr>
        <p:spPr>
          <a:xfrm>
            <a:off x="944050" y="3904250"/>
            <a:ext cx="40290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7baa9f4efc_0_0"/>
          <p:cNvCxnSpPr/>
          <p:nvPr/>
        </p:nvCxnSpPr>
        <p:spPr>
          <a:xfrm rot="10800000">
            <a:off x="4010250" y="419767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7baa9f4efc_0_0"/>
          <p:cNvSpPr txBox="1"/>
          <p:nvPr/>
        </p:nvSpPr>
        <p:spPr>
          <a:xfrm>
            <a:off x="4572000" y="4886500"/>
            <a:ext cx="4198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[예외상황 1]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만약 입력창에 “one”이라는 문자열을 입력했다면, Convert.ToInt32 관련 형변환 오류가 나타납니다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System.FormatException: 입력 문자열의 형식이 잘못되었습니다.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g6d2f5f1237_0_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g6d2f5f1237_0_2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6d2f5f1237_0_2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6d2f5f1237_0_21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Console.Write("숫자를 입력 하세요 : 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 // input value : 2147483648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Console.WriteLine("입력 된 숫자는 {0}",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6d2f5f1237_0_2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  <p:sp>
        <p:nvSpPr>
          <p:cNvPr id="143" name="Google Shape;143;g6d2f5f1237_0_21"/>
          <p:cNvSpPr/>
          <p:nvPr/>
        </p:nvSpPr>
        <p:spPr>
          <a:xfrm>
            <a:off x="944050" y="3904250"/>
            <a:ext cx="45102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6d2f5f1237_0_21"/>
          <p:cNvCxnSpPr/>
          <p:nvPr/>
        </p:nvCxnSpPr>
        <p:spPr>
          <a:xfrm rot="10800000">
            <a:off x="4010250" y="419767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g6d2f5f1237_0_21"/>
          <p:cNvSpPr txBox="1"/>
          <p:nvPr/>
        </p:nvSpPr>
        <p:spPr>
          <a:xfrm>
            <a:off x="4572000" y="4886500"/>
            <a:ext cx="4198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[예외상황 2]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입력창에 int 범위보다 더 큰 숫자를 입력한경우에도 오류가 나타납니다.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System.OverflowException: 값이 너무 크거나 작아 Int32 형식에 맞지 않습니다.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g6d2f5f1237_0_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6d2f5f1237_0_3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6d2f5f1237_0_3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범위 초과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6d2f5f1237_0_33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List&lt;string&gt; strList = new List&lt;string&gt;();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strList.Add("HI");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Console.WriteLine(strList[0]);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strList.Clear();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Console.WriteLine(strList[0]);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6d2f5f1237_0_3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  <p:sp>
        <p:nvSpPr>
          <p:cNvPr id="156" name="Google Shape;156;g6d2f5f1237_0_33"/>
          <p:cNvSpPr/>
          <p:nvPr/>
        </p:nvSpPr>
        <p:spPr>
          <a:xfrm>
            <a:off x="909050" y="4532175"/>
            <a:ext cx="1791300" cy="5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6d2f5f1237_0_33"/>
          <p:cNvCxnSpPr/>
          <p:nvPr/>
        </p:nvCxnSpPr>
        <p:spPr>
          <a:xfrm rot="10800000">
            <a:off x="2700350" y="511297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6d2f5f1237_0_33"/>
          <p:cNvSpPr txBox="1"/>
          <p:nvPr/>
        </p:nvSpPr>
        <p:spPr>
          <a:xfrm>
            <a:off x="3582950" y="5481800"/>
            <a:ext cx="4198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있는 모든 내용을 삭제 한후( Clear() 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첫 번째 원소를 출력하게 된다면, 오류가 나타납니다.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System.ArgumetOutOfRangeException: 인덱스가 범위를 벗어났습니다.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latin typeface="Malgun Gothic"/>
                <a:ea typeface="Malgun Gothic"/>
                <a:cs typeface="Malgun Gothic"/>
                <a:sym typeface="Malgun Gothic"/>
              </a:rPr>
              <a:t>대표적인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예외상황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ko-KR">
                <a:solidFill>
                  <a:schemeClr val="dk1"/>
                </a:solidFill>
              </a:rPr>
              <a:t>Null Exception : 참조 되고 있는 객체가 초기화 되지 않은 상태에서 참조를 시도하는 경우에 발생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Overflow Exception : 데이터의 범위가 초과된 값을 저장할 경우 발생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Argument Exception : 매개 변수로 넘어 가는 데이터가 잘못된 값인 경우 발생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Invalid Exception : 형 변환이 잘못된 경우에 발생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Format Exception : 형식이 잘못된 경우에 발생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5" name="Google Shape;165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</a:t>
            </a:r>
            <a:r>
              <a:rPr b="1" lang="ko-KR" sz="3000"/>
              <a:t>.1 예</a:t>
            </a:r>
            <a:r>
              <a:rPr b="1" lang="ko-KR" sz="3000"/>
              <a:t>외 상황? 언제 어디서 나타나는 것일까?</a:t>
            </a:r>
            <a:endParaRPr sz="3000"/>
          </a:p>
        </p:txBody>
      </p:sp>
      <p:sp>
        <p:nvSpPr>
          <p:cNvPr id="167" name="Google Shape;167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2f5f1237_0_46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예외상황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없는 프로그램 만드는 방법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조건문 처리로 해결하는 방법은, 언젠가는 또 다른 조건이 생겨날 것이고 이럴 때마다 코드를 수정하는 것은 번거로운 일입니다.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사용자에게 친절한 안내 메시지로 해결 하려 해도, 사용자가 이해하는 방식이 잘 못 되었을 경우에는 결국 예외상황은 나타나게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현실적인 대안으로는, “예측 못하는 상황은 언제든지 발생할 수 있다" 라는 전제하에, 예외 처리를 잘 하는 방법이 가장 효과적인 방법이 될 것입니다.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4" name="Google Shape;174;g6d2f5f1237_0_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6d2f5f1237_0_4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7.1 예외 상황? 언제 어디서 나타나는 것일까?</a:t>
            </a:r>
            <a:endParaRPr sz="3000"/>
          </a:p>
        </p:txBody>
      </p:sp>
      <p:sp>
        <p:nvSpPr>
          <p:cNvPr id="176" name="Google Shape;176;g6d2f5f1237_0_4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2f5f1237_0_54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처리의 공식( Try - Exception - Catch )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프로그램이 정상적으로 동작하기를 시도(Try) 한다.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사용자의 실수 혹은, 여러 가지 예상치 못한 상황에서 에러가 발생하려고 한다.( 비상 상황, 예측 못한 예외 상황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개발자가 에러가 발생하려는 프로그램을 보고 다시 잡아준다. ( Catch 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3" name="Google Shape;183;g6d2f5f1237_0_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6d2f5f1237_0_5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100"/>
              <a:t>7.2 자전거</a:t>
            </a:r>
            <a:r>
              <a:rPr b="1" lang="ko-KR" sz="2100"/>
              <a:t>를 배우는 어린 아이의 돌발상황을 잡아주는 예외처리: 부모님의 역할</a:t>
            </a:r>
            <a:endParaRPr sz="2100"/>
          </a:p>
        </p:txBody>
      </p:sp>
      <p:sp>
        <p:nvSpPr>
          <p:cNvPr id="185" name="Google Shape;185;g6d2f5f1237_0_5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7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