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15" roundtripDataSignature="AMtx7mhAGisHQiu4HEn6ZnZ5vsKNki19q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customschemas.google.com/relationships/presentationmetadata" Target="metadata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1" name="Google Shape;91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5" name="Google Shape;105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4" name="Google Shape;114;p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ko-KR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3" name="Google Shape;123;p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ko-KR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7baa9f4efc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g7baa9f4ef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2" name="Google Shape;132;g7baa9f4efc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ko-KR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7be628c9e3_0_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g7be628c9e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5" name="Google Shape;145;g7be628c9e3_0_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ko-KR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7" name="Google Shape;157;p2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ko-KR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7be628c9e3_0_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g7be628c9e3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7" name="Google Shape;167;g7be628c9e3_0_1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ko-KR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6" name="Google Shape;176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7" name="Google Shape;177;p2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슬라이드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9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9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2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캡션 있는 그림" type="picTx">
  <p:cSld name="PICTURE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8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8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2" name="Google Shape;72;p38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3" name="Google Shape;73;p3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3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및 세로 텍스트" type="vertTx">
  <p:cSld name="VERTICAL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9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3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3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세로 제목 및 텍스트" type="vertTitleAndTx">
  <p:cSld name="VERTICAL_TITLE_AND_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40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40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4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4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4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빈화면">
  <p:cSld name="빈화면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및 내용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3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구역 머리글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2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2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3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3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콘텐츠 2개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3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0" name="Google Shape;40;p33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1" name="Google Shape;41;p3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3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비교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34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34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8" name="Google Shape;48;p34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34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0" name="Google Shape;50;p3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만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3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빈 화면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3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캡션 있는 콘텐츠" type="objTx">
  <p:cSld name="OBJECT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7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7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5" name="Google Shape;65;p37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6" name="Google Shape;66;p3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3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2" name="Google Shape;12;p2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3" name="Google Shape;13;p2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4" name="Google Shape;14;p2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ithub.com/korcosin/BOOKS" TargetMode="External"/><Relationship Id="rId4" Type="http://schemas.openxmlformats.org/officeDocument/2006/relationships/hyperlink" Target="https://cafe.naver.com/codefirst" TargetMode="External"/><Relationship Id="rId5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"/>
          <p:cNvSpPr txBox="1"/>
          <p:nvPr>
            <p:ph type="ctrTitle"/>
          </p:nvPr>
        </p:nvSpPr>
        <p:spPr>
          <a:xfrm>
            <a:off x="231054" y="253649"/>
            <a:ext cx="7772400" cy="2887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151"/>
              </a:buClr>
              <a:buSzPts val="5400"/>
              <a:buFont typeface="Malgun Gothic"/>
              <a:buNone/>
            </a:pPr>
            <a:r>
              <a:rPr b="1" lang="ko-KR" sz="5400">
                <a:solidFill>
                  <a:srgbClr val="3F3151"/>
                </a:solidFill>
              </a:rPr>
              <a:t>百見不如一打 </a:t>
            </a:r>
            <a:br>
              <a:rPr b="1" lang="ko-KR" sz="5400">
                <a:solidFill>
                  <a:srgbClr val="3F3151"/>
                </a:solidFill>
              </a:rPr>
            </a:br>
            <a:r>
              <a:rPr b="1" lang="ko-KR" sz="5400">
                <a:solidFill>
                  <a:srgbClr val="3F3151"/>
                </a:solidFill>
              </a:rPr>
              <a:t>C# 입문</a:t>
            </a:r>
            <a:br>
              <a:rPr b="1" lang="ko-KR" sz="5400">
                <a:solidFill>
                  <a:srgbClr val="3F3151"/>
                </a:solidFill>
              </a:rPr>
            </a:br>
            <a:r>
              <a:rPr b="1" lang="ko-KR" sz="4800">
                <a:solidFill>
                  <a:srgbClr val="0070C0"/>
                </a:solidFill>
              </a:rPr>
              <a:t>강의자료</a:t>
            </a:r>
            <a:endParaRPr b="1" sz="540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"/>
          <p:cNvSpPr txBox="1"/>
          <p:nvPr>
            <p:ph idx="1" type="subTitle"/>
          </p:nvPr>
        </p:nvSpPr>
        <p:spPr>
          <a:xfrm>
            <a:off x="260714" y="4071942"/>
            <a:ext cx="6097236" cy="10518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</a:pPr>
            <a:r>
              <a:rPr b="1" lang="ko-KR" sz="1600">
                <a:solidFill>
                  <a:srgbClr val="3F3F3F"/>
                </a:solidFill>
              </a:rPr>
              <a:t>예제소스 다운로드: </a:t>
            </a:r>
            <a:r>
              <a:rPr b="1" lang="ko-KR" sz="1600" u="sng">
                <a:solidFill>
                  <a:srgbClr val="3F3F3F"/>
                </a:solidFill>
                <a:hlinkClick r:id="rId3"/>
              </a:rPr>
              <a:t>https://github.com/korcosin/BOOKS</a:t>
            </a:r>
            <a:endParaRPr b="1" sz="1600">
              <a:solidFill>
                <a:srgbClr val="3F3F3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</a:pPr>
            <a:r>
              <a:rPr b="1" lang="ko-KR" sz="1600">
                <a:solidFill>
                  <a:srgbClr val="3F3F3F"/>
                </a:solidFill>
              </a:rPr>
              <a:t>커뮤니티 카페: </a:t>
            </a:r>
            <a:r>
              <a:rPr b="1" lang="ko-KR" sz="1600" u="sng">
                <a:solidFill>
                  <a:schemeClr val="hlink"/>
                </a:solidFill>
                <a:hlinkClick r:id="rId4"/>
              </a:rPr>
              <a:t>https://cafe.naver.com/codefirst</a:t>
            </a:r>
            <a:endParaRPr b="1" sz="1600">
              <a:solidFill>
                <a:srgbClr val="3F3F3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r>
              <a:t/>
            </a:r>
            <a:endParaRPr b="1" sz="1600">
              <a:solidFill>
                <a:srgbClr val="3F3F3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r>
              <a:t/>
            </a:r>
            <a:endParaRPr b="1" sz="1600">
              <a:solidFill>
                <a:srgbClr val="3F3F3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r>
              <a:t/>
            </a:r>
            <a:endParaRPr b="1" sz="1600">
              <a:solidFill>
                <a:srgbClr val="3F3F3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r>
              <a:t/>
            </a:r>
            <a:endParaRPr b="1" sz="1600">
              <a:solidFill>
                <a:srgbClr val="3F3F3F"/>
              </a:solidFill>
            </a:endParaRPr>
          </a:p>
        </p:txBody>
      </p:sp>
      <p:cxnSp>
        <p:nvCxnSpPr>
          <p:cNvPr id="95" name="Google Shape;95;p1"/>
          <p:cNvCxnSpPr/>
          <p:nvPr/>
        </p:nvCxnSpPr>
        <p:spPr>
          <a:xfrm>
            <a:off x="364803" y="3434686"/>
            <a:ext cx="8406000" cy="0"/>
          </a:xfrm>
          <a:prstGeom prst="straightConnector1">
            <a:avLst/>
          </a:prstGeom>
          <a:noFill/>
          <a:ln cap="flat" cmpd="sng" w="12700">
            <a:solidFill>
              <a:srgbClr val="3F315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6" name="Google Shape;96;p1"/>
          <p:cNvSpPr txBox="1"/>
          <p:nvPr/>
        </p:nvSpPr>
        <p:spPr>
          <a:xfrm>
            <a:off x="264462" y="6387291"/>
            <a:ext cx="4991613" cy="4564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800"/>
              <a:buFont typeface="Arial"/>
              <a:buNone/>
            </a:pPr>
            <a:r>
              <a:rPr b="0" i="0" lang="ko-KR" sz="8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본 문서의 저작권은 저자에게 있습니다.   </a:t>
            </a:r>
            <a:endParaRPr b="0" i="0" sz="800" u="sng" cap="none" strike="noStrike">
              <a:solidFill>
                <a:srgbClr val="4495D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7" name="Google Shape;97;p1"/>
          <p:cNvGrpSpPr/>
          <p:nvPr/>
        </p:nvGrpSpPr>
        <p:grpSpPr>
          <a:xfrm>
            <a:off x="323528" y="3897052"/>
            <a:ext cx="4428492" cy="1440160"/>
            <a:chOff x="323528" y="3897052"/>
            <a:chExt cx="3420380" cy="1440160"/>
          </a:xfrm>
        </p:grpSpPr>
        <p:cxnSp>
          <p:nvCxnSpPr>
            <p:cNvPr id="98" name="Google Shape;98;p1"/>
            <p:cNvCxnSpPr/>
            <p:nvPr/>
          </p:nvCxnSpPr>
          <p:spPr>
            <a:xfrm>
              <a:off x="323528" y="5337212"/>
              <a:ext cx="3420380" cy="0"/>
            </a:xfrm>
            <a:prstGeom prst="straightConnector1">
              <a:avLst/>
            </a:prstGeom>
            <a:noFill/>
            <a:ln cap="flat" cmpd="sng" w="9525">
              <a:solidFill>
                <a:srgbClr val="3F3F3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9" name="Google Shape;99;p1"/>
            <p:cNvCxnSpPr/>
            <p:nvPr/>
          </p:nvCxnSpPr>
          <p:spPr>
            <a:xfrm>
              <a:off x="323528" y="3897052"/>
              <a:ext cx="3420380" cy="0"/>
            </a:xfrm>
            <a:prstGeom prst="straightConnector1">
              <a:avLst/>
            </a:prstGeom>
            <a:noFill/>
            <a:ln cap="flat" cmpd="sng" w="9525">
              <a:solidFill>
                <a:srgbClr val="3F3F3F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00" name="Google Shape;100;p1"/>
          <p:cNvSpPr txBox="1"/>
          <p:nvPr/>
        </p:nvSpPr>
        <p:spPr>
          <a:xfrm>
            <a:off x="5939122" y="6401544"/>
            <a:ext cx="3204878" cy="4564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800"/>
              <a:buFont typeface="Arial"/>
              <a:buNone/>
            </a:pPr>
            <a:r>
              <a:rPr b="0" i="0" lang="ko-KR" sz="8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본 문서는 나눔 고딕과 Consolas 체에 최적화 되어 있습니다.   </a:t>
            </a:r>
            <a:endParaRPr b="0" i="0" sz="800" u="sng" cap="none" strike="noStrike">
              <a:solidFill>
                <a:srgbClr val="4495D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"/>
          <p:cNvSpPr txBox="1"/>
          <p:nvPr/>
        </p:nvSpPr>
        <p:spPr>
          <a:xfrm>
            <a:off x="7380312" y="5949280"/>
            <a:ext cx="149483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Ver. 20</a:t>
            </a: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</a:t>
            </a: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01</a:t>
            </a: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02" name="Google Shape;102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939125" y="364300"/>
            <a:ext cx="2096975" cy="2959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그림1.jpg" id="107" name="Google Shape;107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" y="0"/>
            <a:ext cx="9144001" cy="5145727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"/>
          <p:cNvSpPr/>
          <p:nvPr/>
        </p:nvSpPr>
        <p:spPr>
          <a:xfrm>
            <a:off x="0" y="3176972"/>
            <a:ext cx="9144000" cy="19812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chemeClr val="lt1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2"/>
          <p:cNvSpPr txBox="1"/>
          <p:nvPr/>
        </p:nvSpPr>
        <p:spPr>
          <a:xfrm>
            <a:off x="228600" y="4800985"/>
            <a:ext cx="86868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ko-KR" sz="4000"/>
              <a:t>8</a:t>
            </a:r>
            <a:r>
              <a:rPr b="1" i="0" lang="ko-KR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장 </a:t>
            </a:r>
            <a:r>
              <a:rPr b="1" lang="ko-KR" sz="4000"/>
              <a:t>파일과 데이터베이스: 데이터를 보관하자</a:t>
            </a:r>
            <a:endParaRPr b="1" i="0" sz="4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10" name="Google Shape;110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48450" y="949175"/>
            <a:ext cx="2783574" cy="38010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"/>
          <p:cNvSpPr txBox="1"/>
          <p:nvPr/>
        </p:nvSpPr>
        <p:spPr>
          <a:xfrm>
            <a:off x="503550" y="1857375"/>
            <a:ext cx="8470500" cy="47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프로그램이 종료가 되더라도, 지금까지 사용자가 작업한 내역에 대해 ‘저장/기억' 할 수 있어야 합니다. 이것이 바로 우리의 삶을 더욱 더 편하게 만들어 줄 수 있는 프로그램의 본 역할이기 때문입니다.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스마트폰 게임을 하거나, 워드, 엑셀 등 문서 작업을 하고 ‘저장'하게 되면, 그 후에 재실행하더라도 지금까지의 작업 내역이 보관되어 있는 것처럼 기억하고 저장하는 기능은 여러분이 만든 프로그램의 마지막 화룡정점이 될 것입니다.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 장에서는 데이터를 보관할 수 있는 두 가지 방법을 살펴볼 것입니다.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먼저 가장 심플하게 보관할 수 있는 방법인 ‘파일 입출력'에 대해 살펴볼 것이고, ‘프로그래밍의 꽃'이라고 불리우는 ‘데이터베이스'에 대한 설명과 설치 방법에 대해 살펴볼 것입니다.</a:t>
            </a:r>
            <a:endParaRPr b="1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#핵심_키워드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#</a:t>
            </a:r>
            <a:r>
              <a:rPr b="1"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파일 #LOG #XML #JSON #데이터베이스</a:t>
            </a:r>
            <a:endParaRPr b="0" i="0" sz="2800" u="none" cap="none" strike="noStrike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7" name="Google Shape;117;p3"/>
          <p:cNvCxnSpPr/>
          <p:nvPr/>
        </p:nvCxnSpPr>
        <p:spPr>
          <a:xfrm>
            <a:off x="364803" y="547859"/>
            <a:ext cx="8406000" cy="0"/>
          </a:xfrm>
          <a:prstGeom prst="straightConnector1">
            <a:avLst/>
          </a:prstGeom>
          <a:noFill/>
          <a:ln cap="flat" cmpd="sng" w="9525">
            <a:solidFill>
              <a:srgbClr val="3F315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8" name="Google Shape;118;p3"/>
          <p:cNvSpPr txBox="1"/>
          <p:nvPr>
            <p:ph type="title"/>
          </p:nvPr>
        </p:nvSpPr>
        <p:spPr>
          <a:xfrm>
            <a:off x="256544" y="700126"/>
            <a:ext cx="6995120" cy="5809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</a:pPr>
            <a:r>
              <a:rPr b="1" lang="ko-KR" sz="4000"/>
              <a:t>8</a:t>
            </a:r>
            <a:r>
              <a:rPr b="1" lang="ko-KR" sz="4000"/>
              <a:t>장에서 만나볼 내용은?</a:t>
            </a:r>
            <a:endParaRPr sz="4000"/>
          </a:p>
        </p:txBody>
      </p:sp>
      <p:sp>
        <p:nvSpPr>
          <p:cNvPr id="119" name="Google Shape;119;p3"/>
          <p:cNvSpPr txBox="1"/>
          <p:nvPr/>
        </p:nvSpPr>
        <p:spPr>
          <a:xfrm>
            <a:off x="263455" y="195231"/>
            <a:ext cx="1584176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1000">
                <a:solidFill>
                  <a:srgbClr val="0C0C0C"/>
                </a:solidFill>
              </a:rPr>
              <a:t>8</a:t>
            </a:r>
            <a:r>
              <a:rPr b="0" i="0" lang="ko-KR" sz="10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ko-KR" sz="10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장 </a:t>
            </a:r>
            <a:endParaRPr b="0" i="0" sz="1000" u="none" cap="none" strike="noStrike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"/>
          <p:cNvSpPr txBox="1"/>
          <p:nvPr/>
        </p:nvSpPr>
        <p:spPr>
          <a:xfrm>
            <a:off x="503550" y="1628770"/>
            <a:ext cx="8470500" cy="47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sng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“</a:t>
            </a:r>
            <a:r>
              <a:rPr b="1" lang="ko-KR" sz="1800" u="sng">
                <a:latin typeface="Malgun Gothic"/>
                <a:ea typeface="Malgun Gothic"/>
                <a:cs typeface="Malgun Gothic"/>
                <a:sym typeface="Malgun Gothic"/>
              </a:rPr>
              <a:t>파일 입출력</a:t>
            </a:r>
            <a:r>
              <a:rPr b="1" i="0" lang="ko-KR" sz="1800" u="sng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”</a:t>
            </a:r>
            <a:endParaRPr b="1" i="0" sz="1800" u="sng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Char char="-"/>
            </a:pPr>
            <a:r>
              <a:rPr lang="ko-KR" sz="1800" u="sng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blah blah</a:t>
            </a:r>
            <a:endParaRPr sz="1800" u="sng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6" name="Google Shape;126;p4"/>
          <p:cNvCxnSpPr/>
          <p:nvPr/>
        </p:nvCxnSpPr>
        <p:spPr>
          <a:xfrm>
            <a:off x="364803" y="547859"/>
            <a:ext cx="8406000" cy="0"/>
          </a:xfrm>
          <a:prstGeom prst="straightConnector1">
            <a:avLst/>
          </a:prstGeom>
          <a:noFill/>
          <a:ln cap="flat" cmpd="sng" w="9525">
            <a:solidFill>
              <a:srgbClr val="3F315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7" name="Google Shape;127;p4"/>
          <p:cNvSpPr txBox="1"/>
          <p:nvPr>
            <p:ph type="title"/>
          </p:nvPr>
        </p:nvSpPr>
        <p:spPr>
          <a:xfrm>
            <a:off x="364950" y="700125"/>
            <a:ext cx="8406000" cy="5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</a:pPr>
            <a:r>
              <a:rPr b="1" lang="ko-KR" sz="3000"/>
              <a:t>8</a:t>
            </a:r>
            <a:r>
              <a:rPr b="1" lang="ko-KR" sz="3000"/>
              <a:t>.1 파</a:t>
            </a:r>
            <a:r>
              <a:rPr b="1" lang="ko-KR" sz="3000"/>
              <a:t>일 확장자의 대표 종류: txt, log</a:t>
            </a:r>
            <a:endParaRPr sz="3000"/>
          </a:p>
        </p:txBody>
      </p:sp>
      <p:sp>
        <p:nvSpPr>
          <p:cNvPr id="128" name="Google Shape;128;p4"/>
          <p:cNvSpPr txBox="1"/>
          <p:nvPr/>
        </p:nvSpPr>
        <p:spPr>
          <a:xfrm>
            <a:off x="263455" y="195231"/>
            <a:ext cx="1584176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1000">
                <a:solidFill>
                  <a:srgbClr val="0C0C0C"/>
                </a:solidFill>
              </a:rPr>
              <a:t>8</a:t>
            </a:r>
            <a:r>
              <a:rPr b="0" i="0" lang="ko-KR" sz="10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장 </a:t>
            </a:r>
            <a:endParaRPr b="0" i="0" sz="1000" u="none" cap="none" strike="noStrike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4" name="Google Shape;134;g7baa9f4efc_0_0"/>
          <p:cNvCxnSpPr/>
          <p:nvPr/>
        </p:nvCxnSpPr>
        <p:spPr>
          <a:xfrm>
            <a:off x="364803" y="547859"/>
            <a:ext cx="8406000" cy="0"/>
          </a:xfrm>
          <a:prstGeom prst="straightConnector1">
            <a:avLst/>
          </a:prstGeom>
          <a:noFill/>
          <a:ln cap="flat" cmpd="sng" w="9525">
            <a:solidFill>
              <a:srgbClr val="3F315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5" name="Google Shape;135;g7baa9f4efc_0_0"/>
          <p:cNvSpPr txBox="1"/>
          <p:nvPr/>
        </p:nvSpPr>
        <p:spPr>
          <a:xfrm>
            <a:off x="263455" y="195231"/>
            <a:ext cx="15843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1000">
                <a:solidFill>
                  <a:srgbClr val="0C0C0C"/>
                </a:solidFill>
              </a:rPr>
              <a:t>8</a:t>
            </a:r>
            <a:r>
              <a:rPr b="0" i="0" lang="ko-KR" sz="10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장 </a:t>
            </a:r>
            <a:endParaRPr b="0" i="0" sz="1000" u="none" cap="none" strike="noStrike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g7baa9f4efc_0_0"/>
          <p:cNvSpPr txBox="1"/>
          <p:nvPr/>
        </p:nvSpPr>
        <p:spPr>
          <a:xfrm>
            <a:off x="503550" y="1631100"/>
            <a:ext cx="8122500" cy="4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sng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예상치 못한 입력 오류 / Ex001.cs</a:t>
            </a:r>
            <a:endParaRPr b="0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7" name="Google Shape;137;g7baa9f4efc_0_0"/>
          <p:cNvSpPr txBox="1"/>
          <p:nvPr/>
        </p:nvSpPr>
        <p:spPr>
          <a:xfrm>
            <a:off x="503550" y="2184600"/>
            <a:ext cx="8267400" cy="44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using System;</a:t>
            </a:r>
            <a:endParaRPr b="0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namespace RoadBook.CsharpBasic.Chapter07.Examples</a:t>
            </a:r>
            <a:endParaRPr b="0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{</a:t>
            </a:r>
            <a:endParaRPr b="0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public class Ex001</a:t>
            </a:r>
            <a:endParaRPr b="0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{</a:t>
            </a:r>
            <a:endParaRPr b="0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public void Run()</a:t>
            </a:r>
            <a:endParaRPr b="0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{</a:t>
            </a:r>
            <a:endParaRPr b="0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Console.Write("숫자를 입력 하세요 : ");</a:t>
            </a:r>
            <a:endParaRPr b="0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int number = Convert.ToInt32(Console.ReadLine()); // input value : "one"</a:t>
            </a:r>
            <a:endParaRPr b="0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Console.WriteLine("입력 된 숫자는 {0}", number);</a:t>
            </a:r>
            <a:endParaRPr b="0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}</a:t>
            </a:r>
            <a:endParaRPr b="0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}</a:t>
            </a:r>
            <a:endParaRPr b="0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}</a:t>
            </a:r>
            <a:endParaRPr b="0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8" name="Google Shape;138;g7baa9f4efc_0_0"/>
          <p:cNvSpPr txBox="1"/>
          <p:nvPr>
            <p:ph type="title"/>
          </p:nvPr>
        </p:nvSpPr>
        <p:spPr>
          <a:xfrm>
            <a:off x="364950" y="700125"/>
            <a:ext cx="8406000" cy="5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</a:pPr>
            <a:r>
              <a:rPr b="1" lang="ko-KR" sz="3000"/>
              <a:t>8</a:t>
            </a:r>
            <a:r>
              <a:rPr b="1" lang="ko-KR" sz="3000"/>
              <a:t>.1 파</a:t>
            </a:r>
            <a:r>
              <a:rPr b="1" lang="ko-KR" sz="3000"/>
              <a:t>일 확장자의 대표 종류: txt, log</a:t>
            </a:r>
            <a:endParaRPr sz="3000"/>
          </a:p>
        </p:txBody>
      </p:sp>
      <p:sp>
        <p:nvSpPr>
          <p:cNvPr id="139" name="Google Shape;139;g7baa9f4efc_0_0"/>
          <p:cNvSpPr/>
          <p:nvPr/>
        </p:nvSpPr>
        <p:spPr>
          <a:xfrm>
            <a:off x="944050" y="3904250"/>
            <a:ext cx="4029000" cy="2463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0" name="Google Shape;140;g7baa9f4efc_0_0"/>
          <p:cNvCxnSpPr/>
          <p:nvPr/>
        </p:nvCxnSpPr>
        <p:spPr>
          <a:xfrm rot="10800000">
            <a:off x="4010250" y="4197675"/>
            <a:ext cx="882600" cy="64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41" name="Google Shape;141;g7baa9f4efc_0_0"/>
          <p:cNvSpPr txBox="1"/>
          <p:nvPr/>
        </p:nvSpPr>
        <p:spPr>
          <a:xfrm>
            <a:off x="4572000" y="4886500"/>
            <a:ext cx="4198800" cy="15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[예외상황 1]</a:t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만약 입력창에 “one”이라는 문자열을 입력했다면, Convert.ToInt32 관련 형변환 오류가 나타납니다</a:t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.(</a:t>
            </a:r>
            <a:r>
              <a:rPr b="1" i="0" lang="ko-KR" sz="14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System.FormatException: 입력 문자열의 형식이 잘못되었습니다.</a:t>
            </a:r>
            <a:r>
              <a:rPr b="0" i="0" lang="ko-KR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b="1" i="0" sz="1400" u="none" cap="none" strike="noStrike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7be628c9e3_0_1"/>
          <p:cNvSpPr txBox="1"/>
          <p:nvPr/>
        </p:nvSpPr>
        <p:spPr>
          <a:xfrm>
            <a:off x="503550" y="2184600"/>
            <a:ext cx="4068300" cy="44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using System;</a:t>
            </a:r>
            <a:endParaRPr b="0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using System.Collections.Generic;</a:t>
            </a:r>
            <a:endParaRPr b="0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namespace RoadBook.CsharpBasic.Chapter06.Examples</a:t>
            </a:r>
            <a:endParaRPr b="0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{</a:t>
            </a:r>
            <a:endParaRPr b="0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public class Ex018</a:t>
            </a:r>
            <a:endParaRPr b="0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{</a:t>
            </a:r>
            <a:endParaRPr b="0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public void Run()</a:t>
            </a:r>
            <a:endParaRPr b="0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{</a:t>
            </a:r>
            <a:endParaRPr b="0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</a:t>
            </a:r>
            <a:r>
              <a:rPr b="1" i="0" lang="ko-KR" sz="10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Dictionary&lt;string, string&gt; dict = new Dictionary&lt;string, string&gt;();</a:t>
            </a:r>
            <a:endParaRPr b="1" i="0" sz="1000" u="none" cap="none" strike="noStrike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</a:t>
            </a:r>
            <a:r>
              <a:rPr b="1" i="0" lang="ko-KR" sz="10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dict.Add("korea", "한국");</a:t>
            </a:r>
            <a:endParaRPr b="1" i="0" sz="1000" u="none" cap="none" strike="noStrike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-KR" sz="10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dict.Add("japan", "일본");</a:t>
            </a:r>
            <a:endParaRPr b="1" i="0" sz="1000" u="none" cap="none" strike="noStrike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-KR" sz="10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dict.Add("brazil", "브라질");</a:t>
            </a:r>
            <a:endParaRPr b="1" i="0" sz="1000" u="none" cap="none" strike="noStrike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-KR" sz="10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dict.Add("china", "중국");</a:t>
            </a:r>
            <a:endParaRPr b="1" i="0" sz="1000" u="none" cap="none" strike="noStrike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-KR" sz="10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dict.Add("canada", "캐나다");</a:t>
            </a:r>
            <a:endParaRPr b="1" i="0" sz="1000" u="none" cap="none" strike="noStrike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-KR" sz="10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dict.Add("america", "미국");</a:t>
            </a:r>
            <a:endParaRPr b="1" i="0" sz="1000" u="none" cap="none" strike="noStrike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-KR" sz="10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dict.Add("spain", "스페인");</a:t>
            </a:r>
            <a:endParaRPr b="1" i="0" sz="1000" u="none" cap="none" strike="noStrike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8" name="Google Shape;148;g7be628c9e3_0_1"/>
          <p:cNvSpPr txBox="1"/>
          <p:nvPr/>
        </p:nvSpPr>
        <p:spPr>
          <a:xfrm>
            <a:off x="4594650" y="2184600"/>
            <a:ext cx="4068300" cy="44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while (true)</a:t>
            </a:r>
            <a:endParaRPr b="0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{</a:t>
            </a:r>
            <a:endParaRPr b="0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Console.Write("단어를 입력하세요(Q:종료) : ");</a:t>
            </a:r>
            <a:endParaRPr b="0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string word = Console.ReadLine().ToLower();</a:t>
            </a:r>
            <a:endParaRPr b="0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if (word == "q")</a:t>
            </a:r>
            <a:endParaRPr b="0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{</a:t>
            </a:r>
            <a:endParaRPr b="0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    break;</a:t>
            </a:r>
            <a:endParaRPr b="0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}</a:t>
            </a:r>
            <a:endParaRPr b="0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</a:t>
            </a:r>
            <a:r>
              <a:rPr b="1" i="0" lang="ko-KR" sz="10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if (dict.ContainsKey(word))</a:t>
            </a:r>
            <a:endParaRPr b="1" i="0" sz="1000" u="none" cap="none" strike="noStrike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{</a:t>
            </a:r>
            <a:endParaRPr b="0" i="0" sz="9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-KR" sz="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    Console.WriteLine("{0} : {1}", word, dict[word]);</a:t>
            </a:r>
            <a:endParaRPr b="0" i="0" sz="9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-KR" sz="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    Console.Write("단어를 삭제할까요?(Y:삭제 / N:미삭제) : ");</a:t>
            </a:r>
            <a:endParaRPr b="0" i="0" sz="9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-KR" sz="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    string deleteYN = Console.ReadLine();</a:t>
            </a:r>
            <a:endParaRPr b="0" i="0" sz="9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-KR" sz="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    if (deleteYN.ToUpper() == "Y")</a:t>
            </a:r>
            <a:endParaRPr b="0" i="0" sz="9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-KR" sz="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    {</a:t>
            </a:r>
            <a:endParaRPr b="0" i="0" sz="9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-KR" sz="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        </a:t>
            </a:r>
            <a:r>
              <a:rPr b="1" i="0" lang="ko-KR" sz="9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dict.Remove(word);</a:t>
            </a:r>
            <a:endParaRPr b="1" i="0" sz="900" u="none" cap="none" strike="noStrike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-KR" sz="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    }</a:t>
            </a:r>
            <a:endParaRPr b="0" i="0" sz="9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-KR" sz="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}</a:t>
            </a:r>
            <a:endParaRPr b="0" i="0" sz="9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-KR" sz="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}</a:t>
            </a:r>
            <a:endParaRPr b="0" i="0" sz="9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-KR" sz="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}</a:t>
            </a:r>
            <a:endParaRPr b="0" i="0" sz="9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-KR" sz="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}</a:t>
            </a:r>
            <a:endParaRPr b="0" i="0" sz="9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-KR" sz="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}</a:t>
            </a:r>
            <a:endParaRPr b="0" i="0" sz="9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49" name="Google Shape;149;g7be628c9e3_0_1"/>
          <p:cNvCxnSpPr/>
          <p:nvPr/>
        </p:nvCxnSpPr>
        <p:spPr>
          <a:xfrm>
            <a:off x="364803" y="547859"/>
            <a:ext cx="8406000" cy="0"/>
          </a:xfrm>
          <a:prstGeom prst="straightConnector1">
            <a:avLst/>
          </a:prstGeom>
          <a:noFill/>
          <a:ln cap="flat" cmpd="sng" w="9525">
            <a:solidFill>
              <a:srgbClr val="3F315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0" name="Google Shape;150;g7be628c9e3_0_1"/>
          <p:cNvSpPr txBox="1"/>
          <p:nvPr/>
        </p:nvSpPr>
        <p:spPr>
          <a:xfrm>
            <a:off x="263455" y="195231"/>
            <a:ext cx="15843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1000">
                <a:solidFill>
                  <a:srgbClr val="0C0C0C"/>
                </a:solidFill>
              </a:rPr>
              <a:t>8</a:t>
            </a:r>
            <a:r>
              <a:rPr b="0" i="0" lang="ko-KR" sz="10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장 </a:t>
            </a:r>
            <a:endParaRPr b="0" i="0" sz="1000" u="none" cap="none" strike="noStrike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g7be628c9e3_0_1"/>
          <p:cNvSpPr txBox="1"/>
          <p:nvPr/>
        </p:nvSpPr>
        <p:spPr>
          <a:xfrm>
            <a:off x="503550" y="1631100"/>
            <a:ext cx="8122500" cy="4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sng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예상치 못한 입력 오류 / Ex001.cs</a:t>
            </a:r>
            <a:endParaRPr b="0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52" name="Google Shape;152;g7be628c9e3_0_1"/>
          <p:cNvCxnSpPr/>
          <p:nvPr/>
        </p:nvCxnSpPr>
        <p:spPr>
          <a:xfrm>
            <a:off x="4572000" y="2184650"/>
            <a:ext cx="22500" cy="4527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3" name="Google Shape;153;g7be628c9e3_0_1"/>
          <p:cNvSpPr txBox="1"/>
          <p:nvPr>
            <p:ph type="title"/>
          </p:nvPr>
        </p:nvSpPr>
        <p:spPr>
          <a:xfrm>
            <a:off x="364950" y="700125"/>
            <a:ext cx="8406000" cy="5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</a:pPr>
            <a:r>
              <a:rPr b="1" lang="ko-KR" sz="3000"/>
              <a:t>8.1 파일 확장자의 대표 종류: txt, log</a:t>
            </a:r>
            <a:endParaRPr sz="3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9" name="Google Shape;159;p25"/>
          <p:cNvCxnSpPr/>
          <p:nvPr/>
        </p:nvCxnSpPr>
        <p:spPr>
          <a:xfrm>
            <a:off x="364803" y="547859"/>
            <a:ext cx="8406000" cy="0"/>
          </a:xfrm>
          <a:prstGeom prst="straightConnector1">
            <a:avLst/>
          </a:prstGeom>
          <a:noFill/>
          <a:ln cap="flat" cmpd="sng" w="9525">
            <a:solidFill>
              <a:srgbClr val="3F315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0" name="Google Shape;160;p25"/>
          <p:cNvSpPr txBox="1"/>
          <p:nvPr>
            <p:ph type="title"/>
          </p:nvPr>
        </p:nvSpPr>
        <p:spPr>
          <a:xfrm>
            <a:off x="256543" y="903858"/>
            <a:ext cx="8717551" cy="5809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</a:pPr>
            <a:r>
              <a:rPr lang="ko-KR" sz="4000"/>
              <a:t>최종 정리</a:t>
            </a:r>
            <a:endParaRPr sz="4000"/>
          </a:p>
        </p:txBody>
      </p:sp>
      <p:sp>
        <p:nvSpPr>
          <p:cNvPr id="161" name="Google Shape;161;p25"/>
          <p:cNvSpPr txBox="1"/>
          <p:nvPr/>
        </p:nvSpPr>
        <p:spPr>
          <a:xfrm>
            <a:off x="259795" y="1631109"/>
            <a:ext cx="8470547" cy="1275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25"/>
          <p:cNvSpPr txBox="1"/>
          <p:nvPr/>
        </p:nvSpPr>
        <p:spPr>
          <a:xfrm>
            <a:off x="263455" y="195231"/>
            <a:ext cx="15843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1000">
                <a:solidFill>
                  <a:srgbClr val="0C0C0C"/>
                </a:solidFill>
              </a:rPr>
              <a:t>8</a:t>
            </a:r>
            <a:r>
              <a:rPr b="0" i="0" lang="ko-KR" sz="10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장 </a:t>
            </a:r>
            <a:endParaRPr b="0" i="0" sz="1000" u="none" cap="none" strike="noStrike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25"/>
          <p:cNvSpPr txBox="1"/>
          <p:nvPr/>
        </p:nvSpPr>
        <p:spPr>
          <a:xfrm>
            <a:off x="683575" y="1988850"/>
            <a:ext cx="8136900" cy="46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</a:t>
            </a: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프로그램이 종료되어도, 혹은 시스템이 재부팅 되어도 데이터는 계속 유지시켜야 합니다.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프로그램 데이터를 유지하는 방법으로는 ‘파일'을 이용한 데이터 저장 방법과 ‘데이터베이스' 시스템을 이용한 데이터 저장 방법이 있습니다.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‘파일 입출력'에 필요한 객체는 StreamWriter와 StreamReader가 있습니다. 또한 파일과 디렉토리의 정보를 다루기 위해서는 FileInfo 클래스와 DirectoryInfo 클래스가 있습니다.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4. 데이터베이스란, 파일시스템의 보안적 한계를 해결하기 위해 데이터를 효과적이고 안전하게 저장하는 시스템을 말합니다.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5. 데이터베이스에 있는 데이터를 질의하는 기본적인 표현법은 4가지가 있습니다.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( SELECT, INSERT, UPDATE, DELETE )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9" name="Google Shape;169;g7be628c9e3_0_19"/>
          <p:cNvCxnSpPr/>
          <p:nvPr/>
        </p:nvCxnSpPr>
        <p:spPr>
          <a:xfrm>
            <a:off x="364803" y="547859"/>
            <a:ext cx="8406000" cy="0"/>
          </a:xfrm>
          <a:prstGeom prst="straightConnector1">
            <a:avLst/>
          </a:prstGeom>
          <a:noFill/>
          <a:ln cap="flat" cmpd="sng" w="9525">
            <a:solidFill>
              <a:srgbClr val="3F315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0" name="Google Shape;170;g7be628c9e3_0_19"/>
          <p:cNvSpPr txBox="1"/>
          <p:nvPr>
            <p:ph type="title"/>
          </p:nvPr>
        </p:nvSpPr>
        <p:spPr>
          <a:xfrm>
            <a:off x="256543" y="903858"/>
            <a:ext cx="8717700" cy="5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</a:pPr>
            <a:r>
              <a:rPr lang="ko-KR" sz="4000"/>
              <a:t>최종 정리</a:t>
            </a:r>
            <a:endParaRPr sz="4000"/>
          </a:p>
        </p:txBody>
      </p:sp>
      <p:sp>
        <p:nvSpPr>
          <p:cNvPr id="171" name="Google Shape;171;g7be628c9e3_0_19"/>
          <p:cNvSpPr txBox="1"/>
          <p:nvPr/>
        </p:nvSpPr>
        <p:spPr>
          <a:xfrm>
            <a:off x="259795" y="1631109"/>
            <a:ext cx="8470500" cy="12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g7be628c9e3_0_19"/>
          <p:cNvSpPr txBox="1"/>
          <p:nvPr/>
        </p:nvSpPr>
        <p:spPr>
          <a:xfrm>
            <a:off x="263455" y="195231"/>
            <a:ext cx="15843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1000">
                <a:solidFill>
                  <a:srgbClr val="0C0C0C"/>
                </a:solidFill>
              </a:rPr>
              <a:t>8</a:t>
            </a:r>
            <a:r>
              <a:rPr b="0" i="0" lang="ko-KR" sz="10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장 </a:t>
            </a:r>
            <a:endParaRPr b="0" i="0" sz="1000" u="none" cap="none" strike="noStrike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g7be628c9e3_0_19"/>
          <p:cNvSpPr txBox="1"/>
          <p:nvPr/>
        </p:nvSpPr>
        <p:spPr>
          <a:xfrm>
            <a:off x="683575" y="1988850"/>
            <a:ext cx="8136900" cy="46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6. </a:t>
            </a: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데이터베이스에 접근하기 위해서는 SqlConnection 객체를 사용합니다.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7. 데이터베이스의 테이블을 제어하기 위해서는 SqlCommand 객체를 사용합니다.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8. SqlCommand 객체에서 단순 데이터 읽기를 위해서는 ExecuteReader 메소드를 사용하며, 데이터의 신규/수정/삭제를 제어하기 위해서는 ExecuteNonQuery 메소드를 사용합니다.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7"/>
          <p:cNvSpPr txBox="1"/>
          <p:nvPr>
            <p:ph type="ctrTitle"/>
          </p:nvPr>
        </p:nvSpPr>
        <p:spPr>
          <a:xfrm>
            <a:off x="231054" y="2425349"/>
            <a:ext cx="3474171" cy="10417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151"/>
              </a:buClr>
              <a:buSzPts val="4000"/>
              <a:buFont typeface="Arial"/>
              <a:buNone/>
            </a:pPr>
            <a:r>
              <a:rPr b="1" lang="ko-KR" sz="4000">
                <a:solidFill>
                  <a:srgbClr val="3F3151"/>
                </a:solidFill>
                <a:latin typeface="Arial"/>
                <a:ea typeface="Arial"/>
                <a:cs typeface="Arial"/>
                <a:sym typeface="Arial"/>
              </a:rPr>
              <a:t>감사합니다</a:t>
            </a:r>
            <a:endParaRPr b="1" sz="4000">
              <a:solidFill>
                <a:srgbClr val="3F315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0" name="Google Shape;180;p27"/>
          <p:cNvCxnSpPr/>
          <p:nvPr/>
        </p:nvCxnSpPr>
        <p:spPr>
          <a:xfrm>
            <a:off x="364803" y="3434686"/>
            <a:ext cx="8406000" cy="0"/>
          </a:xfrm>
          <a:prstGeom prst="straightConnector1">
            <a:avLst/>
          </a:prstGeom>
          <a:noFill/>
          <a:ln cap="flat" cmpd="sng" w="12700">
            <a:solidFill>
              <a:srgbClr val="3F315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2013-05-13T12:41:23Z</dcterms:created>
  <dc:creator>admin</dc:creator>
</cp:coreProperties>
</file>