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0" r:id="rId2"/>
    <p:sldId id="293" r:id="rId3"/>
    <p:sldId id="275" r:id="rId4"/>
    <p:sldId id="286" r:id="rId5"/>
    <p:sldId id="290" r:id="rId6"/>
    <p:sldId id="291" r:id="rId7"/>
    <p:sldId id="279" r:id="rId8"/>
    <p:sldId id="303" r:id="rId9"/>
  </p:sldIdLst>
  <p:sldSz cx="9144000" cy="5143500" type="screen16x9"/>
  <p:notesSz cx="6858000" cy="9144000"/>
  <p:defaultTextStyle>
    <a:defPPr>
      <a:defRPr lang="ko-KR"/>
    </a:defPPr>
    <a:lvl1pPr marL="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7E1"/>
    <a:srgbClr val="90C320"/>
    <a:srgbClr val="00A0D2"/>
    <a:srgbClr val="90C323"/>
    <a:srgbClr val="C9E0FF"/>
    <a:srgbClr val="8CBEFF"/>
    <a:srgbClr val="B2B2B2"/>
    <a:srgbClr val="93C4ED"/>
    <a:srgbClr val="93B4C9"/>
    <a:srgbClr val="40B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6" autoAdjust="0"/>
    <p:restoredTop sz="94694" autoAdjust="0"/>
  </p:normalViewPr>
  <p:slideViewPr>
    <p:cSldViewPr>
      <p:cViewPr>
        <p:scale>
          <a:sx n="100" d="100"/>
          <a:sy n="100" d="100"/>
        </p:scale>
        <p:origin x="-2004" y="-8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>
                <a:latin typeface="한수원 한돋움" pitchFamily="50" charset="-127"/>
                <a:ea typeface="한수원 한돋움" pitchFamily="50" charset="-127"/>
              </a:defRPr>
            </a:pPr>
            <a:r>
              <a:rPr lang="en-US" altLang="ko-KR" sz="1400" dirty="0" smtClean="0">
                <a:latin typeface="한수원 한돋움" pitchFamily="50" charset="-127"/>
                <a:ea typeface="한수원 한돋움" pitchFamily="50" charset="-127"/>
              </a:rPr>
              <a:t>1</a:t>
            </a:r>
            <a:r>
              <a:rPr lang="ko-KR" altLang="en-US" sz="1400" dirty="0" smtClean="0">
                <a:latin typeface="한수원 한돋움" pitchFamily="50" charset="-127"/>
                <a:ea typeface="한수원 한돋움" pitchFamily="50" charset="-127"/>
              </a:rPr>
              <a:t>등 </a:t>
            </a:r>
            <a:r>
              <a:rPr lang="ko-KR" altLang="en-US" sz="1400" dirty="0" err="1" smtClean="0">
                <a:latin typeface="한수원 한돋움" pitchFamily="50" charset="-127"/>
                <a:ea typeface="한수원 한돋움" pitchFamily="50" charset="-127"/>
              </a:rPr>
              <a:t>번호별</a:t>
            </a:r>
            <a:r>
              <a:rPr lang="ko-KR" altLang="en-US" sz="1400" dirty="0" smtClean="0">
                <a:latin typeface="한수원 한돋움" pitchFamily="50" charset="-127"/>
                <a:ea typeface="한수원 한돋움" pitchFamily="50" charset="-127"/>
              </a:rPr>
              <a:t> 확률 </a:t>
            </a:r>
            <a:r>
              <a:rPr lang="en-US" altLang="ko-KR" sz="1400" dirty="0" smtClean="0">
                <a:latin typeface="한수원 한돋움" pitchFamily="50" charset="-127"/>
                <a:ea typeface="한수원 한돋움" pitchFamily="50" charset="-127"/>
              </a:rPr>
              <a:t>1~957</a:t>
            </a:r>
            <a:r>
              <a:rPr lang="ko-KR" altLang="en-US" sz="1400" dirty="0" err="1" smtClean="0">
                <a:latin typeface="한수원 한돋움" pitchFamily="50" charset="-127"/>
                <a:ea typeface="한수원 한돋움" pitchFamily="50" charset="-127"/>
              </a:rPr>
              <a:t>회차</a:t>
            </a:r>
            <a:r>
              <a:rPr lang="ko-KR" altLang="en-US" sz="1400" dirty="0" smtClean="0">
                <a:latin typeface="한수원 한돋움" pitchFamily="50" charset="-127"/>
                <a:ea typeface="한수원 한돋움" pitchFamily="50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(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동행복권 홈페이지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그래프</c:v>
                </c:pt>
              </c:strCache>
            </c:strRef>
          </c:tx>
          <c:spPr>
            <a:solidFill>
              <a:srgbClr val="93B4C9"/>
            </a:solidFill>
          </c:spPr>
          <c:invertIfNegative val="0"/>
          <c:dLbls>
            <c:spPr>
              <a:noFill/>
            </c:spPr>
            <c:txPr>
              <a:bodyPr/>
              <a:lstStyle/>
              <a:p>
                <a:pPr>
                  <a:defRPr sz="6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Sheet1!$B$2:$B$46</c:f>
              <c:numCache>
                <c:formatCode>0%</c:formatCode>
                <c:ptCount val="45"/>
                <c:pt idx="0">
                  <c:v>0.93</c:v>
                </c:pt>
                <c:pt idx="1">
                  <c:v>0.87</c:v>
                </c:pt>
                <c:pt idx="2">
                  <c:v>0.87</c:v>
                </c:pt>
                <c:pt idx="3">
                  <c:v>0.93</c:v>
                </c:pt>
                <c:pt idx="4">
                  <c:v>0.84</c:v>
                </c:pt>
                <c:pt idx="5">
                  <c:v>0.84</c:v>
                </c:pt>
                <c:pt idx="6">
                  <c:v>0.84</c:v>
                </c:pt>
                <c:pt idx="7">
                  <c:v>0.84</c:v>
                </c:pt>
                <c:pt idx="8">
                  <c:v>0.7</c:v>
                </c:pt>
                <c:pt idx="9">
                  <c:v>0.9</c:v>
                </c:pt>
                <c:pt idx="10">
                  <c:v>0.86</c:v>
                </c:pt>
                <c:pt idx="11">
                  <c:v>0.92</c:v>
                </c:pt>
                <c:pt idx="12">
                  <c:v>0.93</c:v>
                </c:pt>
                <c:pt idx="13">
                  <c:v>0.87</c:v>
                </c:pt>
                <c:pt idx="14">
                  <c:v>0.84</c:v>
                </c:pt>
                <c:pt idx="15">
                  <c:v>0.84</c:v>
                </c:pt>
                <c:pt idx="16">
                  <c:v>0.93</c:v>
                </c:pt>
                <c:pt idx="17">
                  <c:v>0.89</c:v>
                </c:pt>
                <c:pt idx="18">
                  <c:v>0.85</c:v>
                </c:pt>
                <c:pt idx="19">
                  <c:v>0.9</c:v>
                </c:pt>
                <c:pt idx="20">
                  <c:v>0.85</c:v>
                </c:pt>
                <c:pt idx="21">
                  <c:v>0.71</c:v>
                </c:pt>
                <c:pt idx="22">
                  <c:v>0.75</c:v>
                </c:pt>
                <c:pt idx="23">
                  <c:v>0.86</c:v>
                </c:pt>
                <c:pt idx="24">
                  <c:v>0.8</c:v>
                </c:pt>
                <c:pt idx="25">
                  <c:v>0.88</c:v>
                </c:pt>
                <c:pt idx="26">
                  <c:v>0.95</c:v>
                </c:pt>
                <c:pt idx="27">
                  <c:v>0.77</c:v>
                </c:pt>
                <c:pt idx="28">
                  <c:v>0.74</c:v>
                </c:pt>
                <c:pt idx="29">
                  <c:v>0.83</c:v>
                </c:pt>
                <c:pt idx="30">
                  <c:v>0.87</c:v>
                </c:pt>
                <c:pt idx="31">
                  <c:v>0.77</c:v>
                </c:pt>
                <c:pt idx="32">
                  <c:v>0.91</c:v>
                </c:pt>
                <c:pt idx="33">
                  <c:v>0.94</c:v>
                </c:pt>
                <c:pt idx="34">
                  <c:v>0.82</c:v>
                </c:pt>
                <c:pt idx="35">
                  <c:v>0.84</c:v>
                </c:pt>
                <c:pt idx="36">
                  <c:v>0.86</c:v>
                </c:pt>
                <c:pt idx="37">
                  <c:v>0.89</c:v>
                </c:pt>
                <c:pt idx="38">
                  <c:v>0.91</c:v>
                </c:pt>
                <c:pt idx="39">
                  <c:v>0.89</c:v>
                </c:pt>
                <c:pt idx="40">
                  <c:v>0.76</c:v>
                </c:pt>
                <c:pt idx="41">
                  <c:v>0.83</c:v>
                </c:pt>
                <c:pt idx="42">
                  <c:v>1</c:v>
                </c:pt>
                <c:pt idx="43">
                  <c:v>0.83</c:v>
                </c:pt>
                <c:pt idx="44">
                  <c:v>0.85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6566272"/>
        <c:axId val="166881536"/>
      </c:barChart>
      <c:catAx>
        <c:axId val="56566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6881536"/>
        <c:crosses val="autoZero"/>
        <c:auto val="1"/>
        <c:lblAlgn val="ctr"/>
        <c:lblOffset val="100"/>
        <c:noMultiLvlLbl val="0"/>
      </c:catAx>
      <c:valAx>
        <c:axId val="166881536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chemeClr val="bg1">
                  <a:lumMod val="75000"/>
                  <a:alpha val="74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crossAx val="56566272"/>
        <c:crosses val="autoZero"/>
        <c:crossBetween val="between"/>
      </c:valAx>
    </c:plotArea>
    <c:plotVisOnly val="1"/>
    <c:dispBlanksAs val="gap"/>
    <c:showDLblsOverMax val="0"/>
  </c:chart>
  <c:spPr>
    <a:ln w="6350"/>
  </c:spPr>
  <c:txPr>
    <a:bodyPr/>
    <a:lstStyle/>
    <a:p>
      <a:pPr>
        <a:defRPr sz="9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14578-7EF3-4727-BD42-39B967B9454B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32C99-96F0-46CD-B58C-814FF01AF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66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9F32D-416B-41F8-965B-AFE94DF4D91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2FE0F-61B8-4DB6-9D27-4EDC46824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7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2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5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9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. 제작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19292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01</a:t>
            </a: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제작개요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3. 제작과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00067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02.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제작과정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30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. 오류개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2022990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03.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오류개선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. 영상 및 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 userDrawn="1"/>
        </p:nvSpPr>
        <p:spPr>
          <a:xfrm>
            <a:off x="333000" y="411511"/>
            <a:ext cx="3173946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pPr marL="0" marR="0" indent="0" algn="l" defTabSz="9143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04.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영상 및 형상관리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BFCA8F-81E3-4494-807A-19ED3631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4A30F0C-47F5-4BBB-8D9A-EEA1FF7E8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40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80E9-F562-4ADC-9C95-311ED8011E61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0DE6-3C68-4F76-8C4E-25446DCA7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8352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98D60-6305-4CBF-A4B2-1F42DE11A19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9" tIns="34289" rIns="68579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  <p:sldLayoutId id="2147483669" r:id="rId4"/>
    <p:sldLayoutId id="2147483670" r:id="rId5"/>
    <p:sldLayoutId id="2147483672" r:id="rId6"/>
  </p:sldLayoutIdLst>
  <p:timing>
    <p:tnLst>
      <p:par>
        <p:cTn id="1" dur="indefinite" restart="never" nodeType="tmRoot"/>
      </p:par>
    </p:tnLst>
  </p:timing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hlottery.co.kr/gameResult.do?method=statIndex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5632055" cy="5143500"/>
          </a:xfrm>
          <a:prstGeom prst="rect">
            <a:avLst/>
          </a:prstGeom>
          <a:blipFill>
            <a:blip r:embed="rId4"/>
            <a:srcRect/>
            <a:stretch>
              <a:fillRect l="-43564" t="-28427" b="-287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448431" y="3851079"/>
            <a:ext cx="2517159" cy="376856"/>
            <a:chOff x="4985407" y="3631662"/>
            <a:chExt cx="2517159" cy="376856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AA7311F7-BDB2-4871-A52E-85827F6BBA0C}"/>
                </a:ext>
              </a:extLst>
            </p:cNvPr>
            <p:cNvCxnSpPr/>
            <p:nvPr/>
          </p:nvCxnSpPr>
          <p:spPr>
            <a:xfrm>
              <a:off x="4985407" y="3631662"/>
              <a:ext cx="6096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4607419D-DA91-41E9-BA14-DED2C6883059}"/>
                </a:ext>
              </a:extLst>
            </p:cNvPr>
            <p:cNvSpPr/>
            <p:nvPr/>
          </p:nvSpPr>
          <p:spPr>
            <a:xfrm>
              <a:off x="5000438" y="3708435"/>
              <a:ext cx="2502128" cy="300083"/>
            </a:xfrm>
            <a:prstGeom prst="rect">
              <a:avLst/>
            </a:prstGeom>
            <a:noFill/>
          </p:spPr>
          <p:txBody>
            <a:bodyPr wrap="none" lIns="0" tIns="34290" rIns="0" bIns="34290" rtlCol="0">
              <a:noAutofit/>
            </a:bodyPr>
            <a:lstStyle/>
            <a:p>
              <a:r>
                <a:rPr lang="en-US" altLang="ko-KR" sz="15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" pitchFamily="50" charset="-127"/>
                  <a:ea typeface="한수원 한돋움" pitchFamily="50" charset="-127"/>
                </a:rPr>
                <a:t>Presenter Ye Jin-</a:t>
              </a:r>
              <a:r>
                <a:rPr lang="en-US" altLang="ko-KR" sz="15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" pitchFamily="50" charset="-127"/>
                  <a:ea typeface="한수원 한돋움" pitchFamily="50" charset="-127"/>
                </a:rPr>
                <a:t>hee</a:t>
              </a:r>
              <a:endPara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" pitchFamily="50" charset="-127"/>
                <a:ea typeface="한수원 한돋움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448431" y="1491631"/>
            <a:ext cx="3651962" cy="1226672"/>
            <a:chOff x="6603999" y="1460640"/>
            <a:chExt cx="4869282" cy="16355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704C1FE0-6BEB-44C5-B4B9-1755F444F838}"/>
                </a:ext>
              </a:extLst>
            </p:cNvPr>
            <p:cNvSpPr txBox="1"/>
            <p:nvPr/>
          </p:nvSpPr>
          <p:spPr>
            <a:xfrm>
              <a:off x="6603999" y="1460640"/>
              <a:ext cx="2956365" cy="615553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r>
                <a:rPr lang="ko-KR" altLang="en-US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당첨확률을 높인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704C1FE0-6BEB-44C5-B4B9-1755F444F838}"/>
                </a:ext>
              </a:extLst>
            </p:cNvPr>
            <p:cNvSpPr txBox="1"/>
            <p:nvPr/>
          </p:nvSpPr>
          <p:spPr>
            <a:xfrm>
              <a:off x="6603999" y="2131836"/>
              <a:ext cx="4869282" cy="964366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r>
                <a:rPr lang="ko-KR" altLang="en-US" sz="4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로또번호</a:t>
              </a:r>
              <a:r>
                <a:rPr lang="ko-KR" altLang="en-US" sz="4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 </a:t>
              </a:r>
              <a:r>
                <a:rPr lang="ko-KR" altLang="en-US" sz="4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생성기</a:t>
              </a:r>
              <a:endParaRPr lang="ko-KR" altLang="en-US" sz="4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6738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4C1FE0-6BEB-44C5-B4B9-1755F444F838}"/>
              </a:ext>
            </a:extLst>
          </p:cNvPr>
          <p:cNvSpPr txBox="1"/>
          <p:nvPr/>
        </p:nvSpPr>
        <p:spPr>
          <a:xfrm>
            <a:off x="508525" y="634944"/>
            <a:ext cx="2202848" cy="784830"/>
          </a:xfrm>
          <a:prstGeom prst="rect">
            <a:avLst/>
          </a:prstGeom>
          <a:noFill/>
        </p:spPr>
        <p:txBody>
          <a:bodyPr wrap="none" lIns="0" tIns="45719" rIns="91438" bIns="45719" rtlCol="0">
            <a:noAutofit/>
          </a:bodyPr>
          <a:lstStyle/>
          <a:p>
            <a:r>
              <a:rPr lang="en-US" altLang="ko-KR" sz="4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E97E1"/>
                </a:solidFill>
                <a:latin typeface="한수원 한돋움 Bold" pitchFamily="50" charset="-127"/>
                <a:ea typeface="한수원 한돋움 Bold" pitchFamily="50" charset="-127"/>
              </a:rPr>
              <a:t>INDEX</a:t>
            </a:r>
            <a:endParaRPr lang="ko-KR" altLang="en-US" sz="4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E97E1"/>
              </a:solidFill>
              <a:latin typeface="한수원 한돋움 Bold" pitchFamily="50" charset="-127"/>
              <a:ea typeface="한수원 한돋움 Bold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AA7311F7-BDB2-4871-A52E-85827F6BBA0C}"/>
              </a:ext>
            </a:extLst>
          </p:cNvPr>
          <p:cNvCxnSpPr/>
          <p:nvPr/>
        </p:nvCxnSpPr>
        <p:spPr>
          <a:xfrm>
            <a:off x="540933" y="1779662"/>
            <a:ext cx="6096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4607419D-DA91-41E9-BA14-DED2C6883059}"/>
              </a:ext>
            </a:extLst>
          </p:cNvPr>
          <p:cNvSpPr/>
          <p:nvPr/>
        </p:nvSpPr>
        <p:spPr>
          <a:xfrm>
            <a:off x="540934" y="1891971"/>
            <a:ext cx="934723" cy="871389"/>
          </a:xfrm>
          <a:prstGeom prst="rect">
            <a:avLst/>
          </a:prstGeom>
          <a:noFill/>
        </p:spPr>
        <p:txBody>
          <a:bodyPr wrap="square" lIns="0" tIns="45719" rIns="91438" bIns="4571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당첨확률을 </a:t>
            </a:r>
            <a: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/>
            </a:r>
            <a:br>
              <a:rPr lang="en-US" altLang="ko-KR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</a:b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높인 </a:t>
            </a:r>
            <a:r>
              <a:rPr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로또번호</a:t>
            </a: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 </a:t>
            </a:r>
            <a:r>
              <a:rPr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생성기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itchFamily="50" charset="-127"/>
              <a:ea typeface="한수원 한돋움 Bold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847182" y="1563638"/>
            <a:ext cx="2397227" cy="518144"/>
            <a:chOff x="5847181" y="1189510"/>
            <a:chExt cx="2397227" cy="51814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79E4D4CF-E815-4434-98D1-D205C55FA41F}"/>
                </a:ext>
              </a:extLst>
            </p:cNvPr>
            <p:cNvSpPr/>
            <p:nvPr/>
          </p:nvSpPr>
          <p:spPr>
            <a:xfrm>
              <a:off x="5847181" y="1189510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제작개요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00ED8BB9-3121-4110-8B98-9D680221AE12}"/>
                </a:ext>
              </a:extLst>
            </p:cNvPr>
            <p:cNvSpPr/>
            <p:nvPr/>
          </p:nvSpPr>
          <p:spPr>
            <a:xfrm>
              <a:off x="7616901" y="1189510"/>
              <a:ext cx="627507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spc="3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01</a:t>
              </a:r>
              <a:endParaRPr lang="ko-KR" altLang="en-US" sz="36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847182" y="2375033"/>
            <a:ext cx="2397227" cy="518144"/>
            <a:chOff x="5847181" y="1891588"/>
            <a:chExt cx="2397227" cy="51814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71E05397-CBA0-4CD3-BDA0-ECCF9AD60C5A}"/>
                </a:ext>
              </a:extLst>
            </p:cNvPr>
            <p:cNvSpPr/>
            <p:nvPr/>
          </p:nvSpPr>
          <p:spPr>
            <a:xfrm>
              <a:off x="5847181" y="1891588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제작과정</a:t>
              </a:r>
              <a:endParaRPr lang="ko-KR" altLang="en-US" sz="2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00ED8BB9-3121-4110-8B98-9D680221AE12}"/>
                </a:ext>
              </a:extLst>
            </p:cNvPr>
            <p:cNvSpPr/>
            <p:nvPr/>
          </p:nvSpPr>
          <p:spPr>
            <a:xfrm>
              <a:off x="7616901" y="1891588"/>
              <a:ext cx="627507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02</a:t>
              </a:r>
              <a:endPara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847182" y="3186428"/>
            <a:ext cx="2397227" cy="518144"/>
            <a:chOff x="5847181" y="2593666"/>
            <a:chExt cx="2397227" cy="51814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137EA967-CEA9-44DE-9294-0D152AA293B8}"/>
                </a:ext>
              </a:extLst>
            </p:cNvPr>
            <p:cNvSpPr/>
            <p:nvPr/>
          </p:nvSpPr>
          <p:spPr>
            <a:xfrm>
              <a:off x="5847181" y="2593666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오류개선</a:t>
              </a:r>
              <a:endParaRPr lang="ko-KR" altLang="en-US" sz="2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00ED8BB9-3121-4110-8B98-9D680221AE12}"/>
                </a:ext>
              </a:extLst>
            </p:cNvPr>
            <p:cNvSpPr/>
            <p:nvPr/>
          </p:nvSpPr>
          <p:spPr>
            <a:xfrm>
              <a:off x="7544893" y="2593666"/>
              <a:ext cx="699515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kern="40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03</a:t>
              </a:r>
              <a:endParaRPr lang="ko-KR" altLang="en-US" sz="3600" kern="4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847182" y="3997822"/>
            <a:ext cx="2397227" cy="518144"/>
            <a:chOff x="5847181" y="3295744"/>
            <a:chExt cx="2397227" cy="51814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A7B5F3E0-8716-4DBC-9C00-68995BAFCA3B}"/>
                </a:ext>
              </a:extLst>
            </p:cNvPr>
            <p:cNvSpPr/>
            <p:nvPr/>
          </p:nvSpPr>
          <p:spPr>
            <a:xfrm>
              <a:off x="5847181" y="3295744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영상 및 관리</a:t>
              </a:r>
              <a:endParaRPr lang="ko-KR" altLang="en-US" sz="2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00ED8BB9-3121-4110-8B98-9D680221AE12}"/>
                </a:ext>
              </a:extLst>
            </p:cNvPr>
            <p:cNvSpPr/>
            <p:nvPr/>
          </p:nvSpPr>
          <p:spPr>
            <a:xfrm>
              <a:off x="7447203" y="3295744"/>
              <a:ext cx="797205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kern="40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04</a:t>
              </a:r>
              <a:endParaRPr lang="ko-KR" altLang="en-US" sz="3600" kern="4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25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03820" y="1842553"/>
            <a:ext cx="7872635" cy="275172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825744713"/>
              </p:ext>
            </p:extLst>
          </p:nvPr>
        </p:nvGraphicFramePr>
        <p:xfrm>
          <a:off x="323529" y="1347615"/>
          <a:ext cx="8496944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직사각형 3">
            <a:hlinkClick r:id="rId3"/>
          </p:cNvPr>
          <p:cNvSpPr/>
          <p:nvPr/>
        </p:nvSpPr>
        <p:spPr>
          <a:xfrm>
            <a:off x="5117585" y="1468771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60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1800" y="1851671"/>
            <a:ext cx="2217195" cy="268897"/>
          </a:xfrm>
          <a:prstGeom prst="rect">
            <a:avLst/>
          </a:prstGeom>
          <a:solidFill>
            <a:srgbClr val="C9E0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/>
        </p:nvSpPr>
        <p:spPr>
          <a:xfrm>
            <a:off x="1036643" y="1723046"/>
            <a:ext cx="1447512" cy="461663"/>
          </a:xfrm>
          <a:prstGeom prst="rect">
            <a:avLst/>
          </a:prstGeom>
          <a:noFill/>
        </p:spPr>
        <p:txBody>
          <a:bodyPr wrap="none" lIns="0" tIns="45719" rIns="0" bIns="45719" rtlCol="0" anchor="ctr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1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자료조사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,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구상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800" y="4515967"/>
            <a:ext cx="2217195" cy="45719"/>
          </a:xfrm>
          <a:prstGeom prst="rect">
            <a:avLst/>
          </a:prstGeom>
          <a:solidFill>
            <a:srgbClr val="C9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403" y="1851671"/>
            <a:ext cx="2217195" cy="268897"/>
          </a:xfrm>
          <a:prstGeom prst="rect">
            <a:avLst/>
          </a:prstGeom>
          <a:solidFill>
            <a:srgbClr val="C9E0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/>
        </p:nvSpPr>
        <p:spPr>
          <a:xfrm>
            <a:off x="3911559" y="1723044"/>
            <a:ext cx="1320874" cy="461665"/>
          </a:xfrm>
          <a:prstGeom prst="rect">
            <a:avLst/>
          </a:prstGeom>
          <a:noFill/>
        </p:spPr>
        <p:txBody>
          <a:bodyPr wrap="none" lIns="0" tIns="45719" rIns="0" bIns="45719" rtlCol="0" anchor="ctr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2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개발 및 구현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63403" y="4515967"/>
            <a:ext cx="2217195" cy="45719"/>
          </a:xfrm>
          <a:prstGeom prst="rect">
            <a:avLst/>
          </a:prstGeom>
          <a:solidFill>
            <a:srgbClr val="C9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275005" y="1851671"/>
            <a:ext cx="2217195" cy="268897"/>
          </a:xfrm>
          <a:prstGeom prst="rect">
            <a:avLst/>
          </a:prstGeom>
          <a:solidFill>
            <a:srgbClr val="C9E0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/>
        </p:nvSpPr>
        <p:spPr>
          <a:xfrm>
            <a:off x="6869842" y="1723044"/>
            <a:ext cx="1027525" cy="461665"/>
          </a:xfrm>
          <a:prstGeom prst="rect">
            <a:avLst/>
          </a:prstGeom>
          <a:noFill/>
        </p:spPr>
        <p:txBody>
          <a:bodyPr wrap="none" lIns="0" tIns="45719" rIns="0" bIns="45719" rtlCol="0" anchor="ctr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3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오류개선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75006" y="4515967"/>
            <a:ext cx="2217195" cy="45719"/>
          </a:xfrm>
          <a:prstGeom prst="rect">
            <a:avLst/>
          </a:prstGeom>
          <a:solidFill>
            <a:srgbClr val="C9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962769" y="1986119"/>
            <a:ext cx="406861" cy="0"/>
          </a:xfrm>
          <a:prstGeom prst="straightConnector1">
            <a:avLst/>
          </a:prstGeom>
          <a:ln w="12700">
            <a:solidFill>
              <a:srgbClr val="B2B2B2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774372" y="1986119"/>
            <a:ext cx="406861" cy="0"/>
          </a:xfrm>
          <a:prstGeom prst="straightConnector1">
            <a:avLst/>
          </a:prstGeom>
          <a:ln w="12700">
            <a:solidFill>
              <a:srgbClr val="B2B2B2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/>
        </p:nvSpPr>
        <p:spPr>
          <a:xfrm>
            <a:off x="868894" y="2283718"/>
            <a:ext cx="1783010" cy="1563502"/>
          </a:xfrm>
          <a:prstGeom prst="rect">
            <a:avLst/>
          </a:prstGeom>
          <a:noFill/>
        </p:spPr>
        <p:txBody>
          <a:bodyPr wrap="square" lIns="0" tIns="45719" rIns="0" bIns="45719" rtlCol="0" anchor="t">
            <a:spAutoFit/>
          </a:bodyPr>
          <a:lstStyle/>
          <a:p>
            <a:pPr marL="228594" indent="-228594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  <a:defRPr/>
            </a:pPr>
            <a:r>
              <a:rPr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회차별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번호 당첨확률 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자료를 사용하여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별도의 확률계산 생략</a:t>
            </a:r>
            <a:endParaRPr lang="en-US" altLang="ko-KR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  <a:p>
            <a:pPr marL="228594" indent="-228594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랜덤번호 생성개수 기입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하여 생성하도록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함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ko-KR" altLang="en-US" sz="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미기입시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90%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이상의 번호로만 생성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/>
        </p:nvSpPr>
        <p:spPr>
          <a:xfrm>
            <a:off x="3680496" y="2283718"/>
            <a:ext cx="1783010" cy="1008350"/>
          </a:xfrm>
          <a:prstGeom prst="rect">
            <a:avLst/>
          </a:prstGeom>
          <a:noFill/>
        </p:spPr>
        <p:txBody>
          <a:bodyPr wrap="square" lIns="0" tIns="45719" rIns="0" bIns="45719" rtlCol="0" anchor="t">
            <a:spAutoFit/>
          </a:bodyPr>
          <a:lstStyle/>
          <a:p>
            <a:pPr marL="228594" indent="-228594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로또번호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생성 </a:t>
            </a:r>
            <a:r>
              <a:rPr lang="ko-KR" altLang="en-US" sz="1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로직활용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for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문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2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회사용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: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7</a:t>
            </a:r>
            <a:r>
              <a:rPr lang="ko-KR" altLang="en-US" sz="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개번호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회 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생성시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중복체크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</a:t>
            </a:r>
          </a:p>
          <a:p>
            <a:pPr marL="228594" indent="-228594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1-2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구현 위한 조건 추가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/>
        </p:nvSpPr>
        <p:spPr>
          <a:xfrm>
            <a:off x="6563395" y="2283719"/>
            <a:ext cx="1783010" cy="332399"/>
          </a:xfrm>
          <a:prstGeom prst="rect">
            <a:avLst/>
          </a:prstGeom>
          <a:noFill/>
        </p:spPr>
        <p:txBody>
          <a:bodyPr wrap="square" lIns="0" tIns="45719" rIns="0" bIns="45719" rtlCol="0" anchor="t">
            <a:spAutoFit/>
          </a:bodyPr>
          <a:lstStyle/>
          <a:p>
            <a:pPr marL="228594" indent="-228594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b="1" kern="17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1~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7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외의 숫자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문자입력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02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265504"/>
              </p:ext>
            </p:extLst>
          </p:nvPr>
        </p:nvGraphicFramePr>
        <p:xfrm>
          <a:off x="333001" y="1803474"/>
          <a:ext cx="4094984" cy="2935218"/>
        </p:xfrm>
        <a:graphic>
          <a:graphicData uri="http://schemas.openxmlformats.org/drawingml/2006/table">
            <a:tbl>
              <a:tblPr bandRow="1">
                <a:tableStyleId>{EB344D84-9AFB-497E-A393-DC336BA19D2E}</a:tableStyleId>
              </a:tblPr>
              <a:tblGrid>
                <a:gridCol w="4094984"/>
              </a:tblGrid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33000" y="1275607"/>
            <a:ext cx="4383016" cy="268897"/>
          </a:xfrm>
          <a:prstGeom prst="rect">
            <a:avLst/>
          </a:prstGeom>
          <a:gradFill>
            <a:gsLst>
              <a:gs pos="7000">
                <a:srgbClr val="C9E0FF">
                  <a:alpha val="53000"/>
                </a:srgbClr>
              </a:gs>
              <a:gs pos="87000">
                <a:srgbClr val="C9E0FF">
                  <a:alpha val="2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/>
        </p:nvSpPr>
        <p:spPr>
          <a:xfrm>
            <a:off x="371214" y="1146980"/>
            <a:ext cx="961802" cy="461665"/>
          </a:xfrm>
          <a:prstGeom prst="rect">
            <a:avLst/>
          </a:prstGeom>
          <a:noFill/>
        </p:spPr>
        <p:txBody>
          <a:bodyPr wrap="none" lIns="0" tIns="45719" rIns="0" bIns="45719" rtlCol="0" anchor="ctr">
            <a:spAutoFit/>
          </a:bodyPr>
          <a:lstStyle/>
          <a:p>
            <a:pPr algn="ctr">
              <a:defRPr/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1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알고리즘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/>
        </p:nvSpPr>
        <p:spPr>
          <a:xfrm>
            <a:off x="333000" y="411511"/>
            <a:ext cx="2294218" cy="523220"/>
          </a:xfrm>
          <a:prstGeom prst="rect">
            <a:avLst/>
          </a:prstGeom>
          <a:noFill/>
        </p:spPr>
        <p:txBody>
          <a:bodyPr wrap="none" lIns="0" tIns="45719" rIns="0" bIns="45719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02-1</a:t>
            </a: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개념설계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33000" y="959070"/>
            <a:ext cx="7200000" cy="25200"/>
          </a:xfrm>
          <a:prstGeom prst="rect">
            <a:avLst/>
          </a:prstGeom>
          <a:gradFill flip="none" rotWithShape="1">
            <a:gsLst>
              <a:gs pos="0">
                <a:srgbClr val="5E97E1"/>
              </a:gs>
              <a:gs pos="58000">
                <a:srgbClr val="5E97E1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:\9 임시\Git\jhy0409\2 vsStudio_P\210408_cSharp_basic_chap5\sukje_lotto\PPT\lottoAlgor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9502"/>
            <a:ext cx="3511520" cy="466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/>
        </p:nvSpPr>
        <p:spPr>
          <a:xfrm>
            <a:off x="608094" y="1750401"/>
            <a:ext cx="3531858" cy="3054682"/>
          </a:xfrm>
          <a:prstGeom prst="rect">
            <a:avLst/>
          </a:prstGeom>
          <a:noFill/>
        </p:spPr>
        <p:txBody>
          <a:bodyPr wrap="square" lIns="0" tIns="45719" rIns="0" bIns="45719" rtlCol="0" anchor="t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public void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makeLotto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int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randNum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{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for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int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i = 0; i &lt;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goodLuck.Length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; i++)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{  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[i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] =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r.Next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(1, 46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);</a:t>
            </a:r>
            <a:b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 // 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(7 -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randNum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</a:t>
            </a: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번째 숫자까지는 번호당 확률 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70%</a:t>
            </a: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이상</a:t>
            </a:r>
            <a:endParaRPr lang="ko-KR" altLang="en-US" sz="7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  <a:p>
            <a:pPr>
              <a:lnSpc>
                <a:spcPct val="125000"/>
              </a:lnSpc>
              <a:defRPr/>
            </a:pP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if (i &lt;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goodLuck.Length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-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randNum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 &amp;&amp;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hwaklyul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[i]) &lt; 0.9) 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{ i--;}</a:t>
            </a:r>
            <a:endParaRPr lang="en-US" altLang="ko-KR" sz="7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if (i &gt;=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goodLuck.Length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-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randNum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)) // </a:t>
            </a: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마지막 번호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randNum</a:t>
            </a: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개는 랜덤</a:t>
            </a:r>
          </a:p>
          <a:p>
            <a:pPr>
              <a:lnSpc>
                <a:spcPct val="125000"/>
              </a:lnSpc>
              <a:defRPr/>
            </a:pP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{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[i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] =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r.Next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(1, 46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); }</a:t>
            </a:r>
            <a:endParaRPr lang="en-US" altLang="ko-KR" sz="7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for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int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j = 0; j &lt; i; j++)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{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    if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[i] ==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[j])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    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{ i--; }</a:t>
            </a:r>
            <a:endParaRPr lang="en-US" altLang="ko-KR" sz="7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}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}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Array.Sort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);</a:t>
            </a:r>
            <a:endParaRPr lang="en-US" altLang="ko-KR" sz="7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for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int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i = 0; i &lt;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goodLuck.Length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; i++)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{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Console.Write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($"{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[i]},\t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"); }</a:t>
            </a:r>
            <a:endParaRPr lang="en-US" altLang="ko-KR" sz="7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Console.WriteLine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();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}</a:t>
            </a:r>
            <a:endParaRPr lang="ko-KR" altLang="en-US" sz="7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1687216-9C76-4F29-934C-F430DF40C5FA}"/>
              </a:ext>
            </a:extLst>
          </p:cNvPr>
          <p:cNvSpPr txBox="1"/>
          <p:nvPr/>
        </p:nvSpPr>
        <p:spPr>
          <a:xfrm>
            <a:off x="371214" y="1750401"/>
            <a:ext cx="227750" cy="3054682"/>
          </a:xfrm>
          <a:prstGeom prst="rect">
            <a:avLst/>
          </a:prstGeom>
          <a:noFill/>
        </p:spPr>
        <p:txBody>
          <a:bodyPr wrap="square" lIns="0" tIns="45719" rIns="0" bIns="45719" rtlCol="0" anchor="t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2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3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4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5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6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7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8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9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10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11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12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13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14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15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16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17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18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19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20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21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22</a:t>
            </a:r>
          </a:p>
        </p:txBody>
      </p:sp>
      <p:sp>
        <p:nvSpPr>
          <p:cNvPr id="7" name="타원 6"/>
          <p:cNvSpPr/>
          <p:nvPr/>
        </p:nvSpPr>
        <p:spPr>
          <a:xfrm>
            <a:off x="5505202" y="2594124"/>
            <a:ext cx="216024" cy="21602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15" name="타원 14"/>
          <p:cNvSpPr/>
          <p:nvPr/>
        </p:nvSpPr>
        <p:spPr>
          <a:xfrm>
            <a:off x="5505202" y="3508524"/>
            <a:ext cx="216024" cy="2160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12" name="육각형 11"/>
          <p:cNvSpPr/>
          <p:nvPr/>
        </p:nvSpPr>
        <p:spPr>
          <a:xfrm>
            <a:off x="852115" y="2457451"/>
            <a:ext cx="3145981" cy="402332"/>
          </a:xfrm>
          <a:custGeom>
            <a:avLst/>
            <a:gdLst>
              <a:gd name="connsiteX0" fmla="*/ 0 w 3215830"/>
              <a:gd name="connsiteY0" fmla="*/ 108012 h 216024"/>
              <a:gd name="connsiteX1" fmla="*/ 69849 w 3215830"/>
              <a:gd name="connsiteY1" fmla="*/ 0 h 216024"/>
              <a:gd name="connsiteX2" fmla="*/ 3145981 w 3215830"/>
              <a:gd name="connsiteY2" fmla="*/ 0 h 216024"/>
              <a:gd name="connsiteX3" fmla="*/ 3215830 w 3215830"/>
              <a:gd name="connsiteY3" fmla="*/ 108012 h 216024"/>
              <a:gd name="connsiteX4" fmla="*/ 3145981 w 3215830"/>
              <a:gd name="connsiteY4" fmla="*/ 216024 h 216024"/>
              <a:gd name="connsiteX5" fmla="*/ 69849 w 3215830"/>
              <a:gd name="connsiteY5" fmla="*/ 216024 h 216024"/>
              <a:gd name="connsiteX6" fmla="*/ 0 w 3215830"/>
              <a:gd name="connsiteY6" fmla="*/ 108012 h 216024"/>
              <a:gd name="connsiteX0" fmla="*/ 0 w 3145981"/>
              <a:gd name="connsiteY0" fmla="*/ 216024 h 216024"/>
              <a:gd name="connsiteX1" fmla="*/ 0 w 3145981"/>
              <a:gd name="connsiteY1" fmla="*/ 0 h 216024"/>
              <a:gd name="connsiteX2" fmla="*/ 3076132 w 3145981"/>
              <a:gd name="connsiteY2" fmla="*/ 0 h 216024"/>
              <a:gd name="connsiteX3" fmla="*/ 3145981 w 3145981"/>
              <a:gd name="connsiteY3" fmla="*/ 108012 h 216024"/>
              <a:gd name="connsiteX4" fmla="*/ 3076132 w 3145981"/>
              <a:gd name="connsiteY4" fmla="*/ 216024 h 216024"/>
              <a:gd name="connsiteX5" fmla="*/ 0 w 3145981"/>
              <a:gd name="connsiteY5" fmla="*/ 216024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5981" h="216024">
                <a:moveTo>
                  <a:pt x="0" y="216024"/>
                </a:moveTo>
                <a:lnTo>
                  <a:pt x="0" y="0"/>
                </a:lnTo>
                <a:lnTo>
                  <a:pt x="3076132" y="0"/>
                </a:lnTo>
                <a:lnTo>
                  <a:pt x="3145981" y="108012"/>
                </a:lnTo>
                <a:lnTo>
                  <a:pt x="3076132" y="216024"/>
                </a:lnTo>
                <a:lnTo>
                  <a:pt x="0" y="216024"/>
                </a:lnTo>
                <a:close/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1100" b="1"/>
          </a:p>
        </p:txBody>
      </p:sp>
      <p:cxnSp>
        <p:nvCxnSpPr>
          <p:cNvPr id="16" name="직선 화살표 연결선 15"/>
          <p:cNvCxnSpPr>
            <a:stCxn id="12" idx="3"/>
            <a:endCxn id="7" idx="2"/>
          </p:cNvCxnSpPr>
          <p:nvPr/>
        </p:nvCxnSpPr>
        <p:spPr>
          <a:xfrm>
            <a:off x="3998096" y="2658616"/>
            <a:ext cx="1507107" cy="43520"/>
          </a:xfrm>
          <a:prstGeom prst="straightConnector1">
            <a:avLst/>
          </a:prstGeom>
          <a:noFill/>
          <a:ln>
            <a:solidFill>
              <a:schemeClr val="accent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육각형 11"/>
          <p:cNvSpPr/>
          <p:nvPr/>
        </p:nvSpPr>
        <p:spPr>
          <a:xfrm>
            <a:off x="852115" y="3006090"/>
            <a:ext cx="3145981" cy="1064260"/>
          </a:xfrm>
          <a:custGeom>
            <a:avLst/>
            <a:gdLst>
              <a:gd name="connsiteX0" fmla="*/ 0 w 3215830"/>
              <a:gd name="connsiteY0" fmla="*/ 108012 h 216024"/>
              <a:gd name="connsiteX1" fmla="*/ 69849 w 3215830"/>
              <a:gd name="connsiteY1" fmla="*/ 0 h 216024"/>
              <a:gd name="connsiteX2" fmla="*/ 3145981 w 3215830"/>
              <a:gd name="connsiteY2" fmla="*/ 0 h 216024"/>
              <a:gd name="connsiteX3" fmla="*/ 3215830 w 3215830"/>
              <a:gd name="connsiteY3" fmla="*/ 108012 h 216024"/>
              <a:gd name="connsiteX4" fmla="*/ 3145981 w 3215830"/>
              <a:gd name="connsiteY4" fmla="*/ 216024 h 216024"/>
              <a:gd name="connsiteX5" fmla="*/ 69849 w 3215830"/>
              <a:gd name="connsiteY5" fmla="*/ 216024 h 216024"/>
              <a:gd name="connsiteX6" fmla="*/ 0 w 3215830"/>
              <a:gd name="connsiteY6" fmla="*/ 108012 h 216024"/>
              <a:gd name="connsiteX0" fmla="*/ 0 w 3145981"/>
              <a:gd name="connsiteY0" fmla="*/ 216024 h 216024"/>
              <a:gd name="connsiteX1" fmla="*/ 0 w 3145981"/>
              <a:gd name="connsiteY1" fmla="*/ 0 h 216024"/>
              <a:gd name="connsiteX2" fmla="*/ 3076132 w 3145981"/>
              <a:gd name="connsiteY2" fmla="*/ 0 h 216024"/>
              <a:gd name="connsiteX3" fmla="*/ 3145981 w 3145981"/>
              <a:gd name="connsiteY3" fmla="*/ 108012 h 216024"/>
              <a:gd name="connsiteX4" fmla="*/ 3076132 w 3145981"/>
              <a:gd name="connsiteY4" fmla="*/ 216024 h 216024"/>
              <a:gd name="connsiteX5" fmla="*/ 0 w 3145981"/>
              <a:gd name="connsiteY5" fmla="*/ 216024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5981" h="216024">
                <a:moveTo>
                  <a:pt x="0" y="216024"/>
                </a:moveTo>
                <a:lnTo>
                  <a:pt x="0" y="0"/>
                </a:lnTo>
                <a:lnTo>
                  <a:pt x="3076132" y="0"/>
                </a:lnTo>
                <a:lnTo>
                  <a:pt x="3145981" y="108012"/>
                </a:lnTo>
                <a:lnTo>
                  <a:pt x="3076132" y="216024"/>
                </a:lnTo>
                <a:lnTo>
                  <a:pt x="0" y="216024"/>
                </a:ln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 sz="1100" b="1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998096" y="3541266"/>
            <a:ext cx="1507107" cy="75270"/>
          </a:xfrm>
          <a:prstGeom prst="straightConnector1">
            <a:avLst/>
          </a:prstGeom>
          <a:noFill/>
          <a:ln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6384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95547"/>
              </p:ext>
            </p:extLst>
          </p:nvPr>
        </p:nvGraphicFramePr>
        <p:xfrm>
          <a:off x="333001" y="1203596"/>
          <a:ext cx="4498490" cy="3816425"/>
        </p:xfrm>
        <a:graphic>
          <a:graphicData uri="http://schemas.openxmlformats.org/drawingml/2006/table">
            <a:tbl>
              <a:tblPr bandRow="1">
                <a:tableStyleId>{EB344D84-9AFB-497E-A393-DC336BA19D2E}</a:tableStyleId>
              </a:tblPr>
              <a:tblGrid>
                <a:gridCol w="4498490"/>
              </a:tblGrid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2657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371213" y="1150524"/>
            <a:ext cx="4140098" cy="3939540"/>
            <a:chOff x="371213" y="1750400"/>
            <a:chExt cx="3768739" cy="358617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A1687216-9C76-4F29-934C-F430DF40C5FA}"/>
                </a:ext>
              </a:extLst>
            </p:cNvPr>
            <p:cNvSpPr txBox="1"/>
            <p:nvPr/>
          </p:nvSpPr>
          <p:spPr>
            <a:xfrm>
              <a:off x="608094" y="1750400"/>
              <a:ext cx="3531858" cy="344608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private void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button_test_Click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(object sender,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EventArgs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e)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{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try {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if 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makeRandTxtBox.Text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== HINTED_TEXT</a:t>
              </a:r>
              <a:r>
                <a:rPr lang="en-US" altLang="ko-KR" sz="8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 { 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</a:t>
              </a:r>
              <a:r>
                <a:rPr lang="en-US" altLang="ko-KR" sz="8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   </a:t>
              </a:r>
              <a:r>
                <a:rPr lang="en-US" altLang="ko-KR" sz="8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makeRandTxtBox.Text</a:t>
              </a:r>
              <a:r>
                <a:rPr lang="en-US" altLang="ko-KR" sz="8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= "0"; }</a:t>
              </a:r>
            </a:p>
            <a:p>
              <a:pPr>
                <a:lnSpc>
                  <a:spcPct val="125000"/>
                </a:lnSpc>
                <a:defRPr/>
              </a:pPr>
              <a:endPara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endParaRP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int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int.Parse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makeRandTxtBox.Text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if 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&gt; 7 ||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&lt; 0) {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MessageBox.Show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("0~7</a:t>
              </a:r>
              <a:r>
                <a:rPr lang="ko-KR" altLang="en-US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사이의 값을 입력하세요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\n 0</a:t>
              </a:r>
              <a:r>
                <a:rPr lang="ko-KR" altLang="en-US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으로 다시 초기화합니다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.");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makeRandTxtBox.Text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"0";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    return;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}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hd.makeLotto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} catch 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FormatException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 {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MessageBox.Show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("</a:t>
              </a:r>
              <a:r>
                <a:rPr lang="ko-KR" altLang="en-US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유효하지 않은 값입니다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.");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makeRandTxtBox.Text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"0";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return;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}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int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[]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gluck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hd.GoodLuck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Label[]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labelNum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{ label_num1, label_num2, ... , label_num7 };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Label[]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thisPerc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{ thisPcent_1, thisPcent_2, ... , thisPcent_7 };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PctTxtShowRed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thisPerc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,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gluck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changeLabel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labelNum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,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thisPerc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, </a:t>
              </a:r>
              <a:r>
                <a:rPr lang="en-US" altLang="ko-KR" sz="8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gluck</a:t>
              </a: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}</a:t>
              </a:r>
              <a:endPara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A1687216-9C76-4F29-934C-F430DF40C5FA}"/>
                </a:ext>
              </a:extLst>
            </p:cNvPr>
            <p:cNvSpPr txBox="1"/>
            <p:nvPr/>
          </p:nvSpPr>
          <p:spPr>
            <a:xfrm>
              <a:off x="371213" y="1750400"/>
              <a:ext cx="227750" cy="358617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3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4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5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6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7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8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9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10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11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12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13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14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15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16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17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18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19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20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21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22</a:t>
              </a:r>
              <a:b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</a:b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23</a:t>
              </a:r>
              <a:b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</a:b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24</a:t>
              </a:r>
              <a:b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</a:br>
              <a:r>
                <a:rPr lang="en-US" altLang="ko-KR" sz="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25</a:t>
              </a:r>
              <a:endPara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827584" y="3181350"/>
            <a:ext cx="4010400" cy="7585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7584" y="1493520"/>
            <a:ext cx="4011116" cy="4495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2110503"/>
            <a:ext cx="4010400" cy="105656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5508105" y="1419623"/>
            <a:ext cx="3096344" cy="919480"/>
            <a:chOff x="5508104" y="1493520"/>
            <a:chExt cx="3096344" cy="91948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4258" y="1955800"/>
              <a:ext cx="1657350" cy="4572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6" name="그룹 15"/>
            <p:cNvGrpSpPr/>
            <p:nvPr/>
          </p:nvGrpSpPr>
          <p:grpSpPr>
            <a:xfrm>
              <a:off x="5508104" y="1493520"/>
              <a:ext cx="3096344" cy="523220"/>
              <a:chOff x="5508104" y="1534021"/>
              <a:chExt cx="3096344" cy="523220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5508104" y="1610298"/>
                <a:ext cx="216024" cy="21602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/>
                  <a:t>1</a:t>
                </a:r>
                <a:endParaRPr lang="ko-KR" altLang="en-US" sz="1100" b="1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59481" y="1534021"/>
                <a:ext cx="274496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itchFamily="50" charset="-127"/>
                    <a:ea typeface="한수원 한돋움" pitchFamily="50" charset="-127"/>
                  </a:rPr>
                  <a:t>힌트 텍스트</a:t>
                </a:r>
                <a:r>
                  <a:rPr lang="en-US" altLang="ko-KR" sz="8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itchFamily="50" charset="-127"/>
                    <a:ea typeface="나눔바른고딕 Light" pitchFamily="50" charset="-127"/>
                  </a:rPr>
                  <a:t>(</a:t>
                </a:r>
                <a:r>
                  <a:rPr lang="ko-KR" altLang="en-US" sz="8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itchFamily="50" charset="-127"/>
                    <a:ea typeface="나눔바른고딕 Light" pitchFamily="50" charset="-127"/>
                  </a:rPr>
                  <a:t>부가적인 내용을 설명하는 기본문구</a:t>
                </a:r>
                <a:r>
                  <a:rPr lang="en-US" altLang="ko-KR" sz="8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itchFamily="50" charset="-127"/>
                    <a:ea typeface="나눔바른고딕 Light" pitchFamily="50" charset="-127"/>
                  </a:rPr>
                  <a:t>)</a:t>
                </a:r>
              </a:p>
              <a:p>
                <a:pPr>
                  <a:defRPr/>
                </a:pPr>
                <a:r>
                  <a:rPr lang="ko-KR" altLang="en-US" sz="1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itchFamily="50" charset="-127"/>
                    <a:ea typeface="한수원 한돋움" pitchFamily="50" charset="-127"/>
                  </a:rPr>
                  <a:t>정보 </a:t>
                </a:r>
                <a:r>
                  <a:rPr lang="ko-KR" altLang="en-US" sz="1400" b="1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itchFamily="50" charset="-127"/>
                    <a:ea typeface="한수원 한돋움" pitchFamily="50" charset="-127"/>
                  </a:rPr>
                  <a:t>입력시</a:t>
                </a:r>
                <a:r>
                  <a:rPr lang="ko-KR" altLang="en-US" sz="1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itchFamily="50" charset="-127"/>
                    <a:ea typeface="한수원 한돋움" pitchFamily="50" charset="-127"/>
                  </a:rPr>
                  <a:t> </a:t>
                </a:r>
                <a:r>
                  <a:rPr lang="ko-KR" altLang="en-US" sz="1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itchFamily="50" charset="-127"/>
                    <a:ea typeface="한수원 한돋움" pitchFamily="50" charset="-127"/>
                  </a:rPr>
                  <a:t>사라진다</a:t>
                </a:r>
                <a:r>
                  <a:rPr lang="en-US" altLang="ko-KR" sz="1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itchFamily="50" charset="-127"/>
                    <a:ea typeface="한수원 한돋움" pitchFamily="50" charset="-127"/>
                  </a:rPr>
                  <a:t>.</a:t>
                </a:r>
                <a:endPara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endParaRPr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5508105" y="2480578"/>
            <a:ext cx="2016224" cy="523220"/>
            <a:chOff x="5508104" y="2423021"/>
            <a:chExt cx="2016224" cy="523220"/>
          </a:xfrm>
        </p:grpSpPr>
        <p:sp>
          <p:nvSpPr>
            <p:cNvPr id="10" name="타원 9"/>
            <p:cNvSpPr/>
            <p:nvPr/>
          </p:nvSpPr>
          <p:spPr>
            <a:xfrm>
              <a:off x="5508104" y="2492075"/>
              <a:ext cx="216024" cy="21602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2</a:t>
              </a:r>
              <a:endParaRPr lang="ko-KR" altLang="en-US" sz="11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859481" y="2423021"/>
              <a:ext cx="166484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  <a:t>텍스트박스 숫자 </a:t>
              </a:r>
              <a:r>
                <a:rPr lang="en-US" altLang="ko-KR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  <a:t/>
              </a:r>
              <a:br>
                <a:rPr lang="en-US" altLang="ko-KR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</a:br>
              <a:r>
                <a:rPr lang="ko-KR" altLang="en-US" sz="14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  <a:t>범위값</a:t>
              </a:r>
              <a:r>
                <a:rPr lang="ko-KR" altLang="en-US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  <a:t> 확인</a:t>
              </a:r>
              <a:endPara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508105" y="3334648"/>
            <a:ext cx="1656184" cy="523220"/>
            <a:chOff x="5508104" y="3318371"/>
            <a:chExt cx="1656184" cy="523220"/>
          </a:xfrm>
        </p:grpSpPr>
        <p:sp>
          <p:nvSpPr>
            <p:cNvPr id="11" name="타원 10"/>
            <p:cNvSpPr/>
            <p:nvPr/>
          </p:nvSpPr>
          <p:spPr>
            <a:xfrm>
              <a:off x="5508104" y="3374327"/>
              <a:ext cx="216024" cy="21602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3</a:t>
              </a:r>
              <a:endParaRPr lang="ko-KR" altLang="en-US" sz="1100" b="1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859481" y="3318371"/>
              <a:ext cx="13048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  <a:t>기타 유효하지 않은 값 처리</a:t>
              </a:r>
              <a:endPara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endParaRPr>
            </a:p>
          </p:txBody>
        </p:sp>
      </p:grpSp>
      <p:cxnSp>
        <p:nvCxnSpPr>
          <p:cNvPr id="20" name="직선 연결선 19"/>
          <p:cNvCxnSpPr>
            <a:stCxn id="10" idx="2"/>
          </p:cNvCxnSpPr>
          <p:nvPr/>
        </p:nvCxnSpPr>
        <p:spPr>
          <a:xfrm flipH="1">
            <a:off x="4838701" y="2657644"/>
            <a:ext cx="669404" cy="0"/>
          </a:xfrm>
          <a:prstGeom prst="lin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4838701" y="1616244"/>
            <a:ext cx="669404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4838701" y="3502194"/>
            <a:ext cx="669404" cy="0"/>
          </a:xfrm>
          <a:prstGeom prst="lin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004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31591"/>
            <a:ext cx="5616624" cy="3790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" name="그룹 3"/>
          <p:cNvGrpSpPr/>
          <p:nvPr/>
        </p:nvGrpSpPr>
        <p:grpSpPr>
          <a:xfrm>
            <a:off x="6806721" y="2427734"/>
            <a:ext cx="1070298" cy="1070298"/>
            <a:chOff x="5961464" y="1441718"/>
            <a:chExt cx="782266" cy="782266"/>
          </a:xfrm>
        </p:grpSpPr>
        <p:pic>
          <p:nvPicPr>
            <p:cNvPr id="2050" name="Picture 2" descr="QR Code Generator | Create Your Free QR Codes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464" y="1441718"/>
              <a:ext cx="782266" cy="782266"/>
            </a:xfrm>
            <a:prstGeom prst="rect">
              <a:avLst/>
            </a:prstGeom>
            <a:noFill/>
            <a:ln w="28575">
              <a:solidFill>
                <a:srgbClr val="8CBEF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048376" y="1719264"/>
              <a:ext cx="607218" cy="2522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/>
                <a:t>임시로 넣음</a:t>
              </a:r>
              <a:endParaRPr lang="ko-KR" altLang="en-US" sz="800" b="1" dirty="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539740" y="-374632"/>
            <a:ext cx="3604260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9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C6F9878-777C-4CD4-9613-851CABCDFC3E}"/>
              </a:ext>
            </a:extLst>
          </p:cNvPr>
          <p:cNvSpPr txBox="1"/>
          <p:nvPr/>
        </p:nvSpPr>
        <p:spPr>
          <a:xfrm>
            <a:off x="3031194" y="633979"/>
            <a:ext cx="3081613" cy="761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/>
            <a:r>
              <a:rPr lang="ko-KR" altLang="en-US" sz="4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E97E1"/>
                </a:solidFill>
                <a:latin typeface="한수원 한돋움" pitchFamily="50" charset="-127"/>
                <a:ea typeface="한수원 한돋움" pitchFamily="50" charset="-127"/>
              </a:rPr>
              <a:t>논의 및 고찰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5898757E-EC0B-47E5-9EA1-43BA79ABA10A}"/>
              </a:ext>
            </a:extLst>
          </p:cNvPr>
          <p:cNvSpPr/>
          <p:nvPr/>
        </p:nvSpPr>
        <p:spPr>
          <a:xfrm>
            <a:off x="1951758" y="1904864"/>
            <a:ext cx="5272891" cy="232307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marL="228600" indent="-228600">
              <a:lnSpc>
                <a:spcPct val="125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생성된 </a:t>
            </a:r>
            <a:r>
              <a:rPr lang="ko-KR" altLang="en-US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로또번호의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 활용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폼에서 버튼제어를 통해 생성된 </a:t>
            </a: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로또번호가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특정부분을 클릭하면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복사되는 기능을 추가하면 </a:t>
            </a: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활용성이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더 높아질 것이다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</a:t>
            </a:r>
          </a:p>
          <a:p>
            <a:pPr marL="228600" indent="-228600">
              <a:lnSpc>
                <a:spcPct val="125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프로그램 추가 기능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기존조건에 전체생성 수를 입력하여 </a:t>
            </a: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입력받은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 수만큼 생성하는 기능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,</a:t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생성된 번호를 엑셀이나 메모장 등에 저장하는 기능이 있어야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/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</a:b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실제 사용시에 편리할 것이다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626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314</Words>
  <Application>Microsoft Office PowerPoint</Application>
  <PresentationFormat>화면 슬라이드 쇼(16:9)</PresentationFormat>
  <Paragraphs>127</Paragraphs>
  <Slides>8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267</cp:revision>
  <dcterms:created xsi:type="dcterms:W3CDTF">2021-04-11T06:29:46Z</dcterms:created>
  <dcterms:modified xsi:type="dcterms:W3CDTF">2021-04-11T13:45:54Z</dcterms:modified>
</cp:coreProperties>
</file>