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0" r:id="rId2"/>
    <p:sldId id="288" r:id="rId3"/>
    <p:sldId id="275" r:id="rId4"/>
    <p:sldId id="276" r:id="rId5"/>
    <p:sldId id="286" r:id="rId6"/>
    <p:sldId id="290" r:id="rId7"/>
    <p:sldId id="279" r:id="rId8"/>
    <p:sldId id="263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C9E0FF"/>
    <a:srgbClr val="8CBEFF"/>
    <a:srgbClr val="5E97E1"/>
    <a:srgbClr val="93C4ED"/>
    <a:srgbClr val="93B4C9"/>
    <a:srgbClr val="40B3C4"/>
    <a:srgbClr val="00A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76" autoAdjust="0"/>
    <p:restoredTop sz="94660"/>
  </p:normalViewPr>
  <p:slideViewPr>
    <p:cSldViewPr>
      <p:cViewPr varScale="1">
        <p:scale>
          <a:sx n="77" d="100"/>
          <a:sy n="77" d="100"/>
        </p:scale>
        <p:origin x="-102" y="-12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>
                <a:latin typeface="한수원 한돋움" pitchFamily="50" charset="-127"/>
                <a:ea typeface="한수원 한돋움" pitchFamily="50" charset="-127"/>
              </a:defRPr>
            </a:pPr>
            <a:r>
              <a:rPr lang="en-US" altLang="ko-KR" sz="1400" dirty="0" smtClean="0">
                <a:latin typeface="한수원 한돋움" pitchFamily="50" charset="-127"/>
                <a:ea typeface="한수원 한돋움" pitchFamily="50" charset="-127"/>
              </a:rPr>
              <a:t>1</a:t>
            </a:r>
            <a:r>
              <a:rPr lang="ko-KR" altLang="en-US" sz="1400" dirty="0" smtClean="0">
                <a:latin typeface="한수원 한돋움" pitchFamily="50" charset="-127"/>
                <a:ea typeface="한수원 한돋움" pitchFamily="50" charset="-127"/>
              </a:rPr>
              <a:t>등 </a:t>
            </a:r>
            <a:r>
              <a:rPr lang="ko-KR" altLang="en-US" sz="1400" dirty="0" err="1" smtClean="0">
                <a:latin typeface="한수원 한돋움" pitchFamily="50" charset="-127"/>
                <a:ea typeface="한수원 한돋움" pitchFamily="50" charset="-127"/>
              </a:rPr>
              <a:t>번호별</a:t>
            </a:r>
            <a:r>
              <a:rPr lang="ko-KR" altLang="en-US" sz="1400" dirty="0" smtClean="0">
                <a:latin typeface="한수원 한돋움" pitchFamily="50" charset="-127"/>
                <a:ea typeface="한수원 한돋움" pitchFamily="50" charset="-127"/>
              </a:rPr>
              <a:t> 확률 </a:t>
            </a:r>
            <a:r>
              <a:rPr lang="en-US" altLang="ko-KR" sz="1400" dirty="0" smtClean="0">
                <a:latin typeface="한수원 한돋움" pitchFamily="50" charset="-127"/>
                <a:ea typeface="한수원 한돋움" pitchFamily="50" charset="-127"/>
              </a:rPr>
              <a:t>1~957</a:t>
            </a:r>
            <a:r>
              <a:rPr lang="ko-KR" altLang="en-US" sz="1400" dirty="0" err="1" smtClean="0">
                <a:latin typeface="한수원 한돋움" pitchFamily="50" charset="-127"/>
                <a:ea typeface="한수원 한돋움" pitchFamily="50" charset="-127"/>
              </a:rPr>
              <a:t>회차</a:t>
            </a:r>
            <a:r>
              <a:rPr lang="ko-KR" altLang="en-US" sz="1400" dirty="0" smtClean="0">
                <a:latin typeface="한수원 한돋움" pitchFamily="50" charset="-127"/>
                <a:ea typeface="한수원 한돋움" pitchFamily="50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(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동행복권 홈페이지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그래프</c:v>
                </c:pt>
              </c:strCache>
            </c:strRef>
          </c:tx>
          <c:spPr>
            <a:solidFill>
              <a:srgbClr val="93B4C9"/>
            </a:solidFill>
          </c:spPr>
          <c:invertIfNegative val="0"/>
          <c:dLbls>
            <c:spPr>
              <a:noFill/>
            </c:spPr>
            <c:txPr>
              <a:bodyPr/>
              <a:lstStyle/>
              <a:p>
                <a:pPr>
                  <a:defRPr sz="6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Sheet1!$B$2:$B$46</c:f>
              <c:numCache>
                <c:formatCode>0%</c:formatCode>
                <c:ptCount val="45"/>
                <c:pt idx="0">
                  <c:v>0.93</c:v>
                </c:pt>
                <c:pt idx="1">
                  <c:v>0.87</c:v>
                </c:pt>
                <c:pt idx="2">
                  <c:v>0.87</c:v>
                </c:pt>
                <c:pt idx="3">
                  <c:v>0.93</c:v>
                </c:pt>
                <c:pt idx="4">
                  <c:v>0.84</c:v>
                </c:pt>
                <c:pt idx="5">
                  <c:v>0.84</c:v>
                </c:pt>
                <c:pt idx="6">
                  <c:v>0.84</c:v>
                </c:pt>
                <c:pt idx="7">
                  <c:v>0.84</c:v>
                </c:pt>
                <c:pt idx="8">
                  <c:v>0.7</c:v>
                </c:pt>
                <c:pt idx="9">
                  <c:v>0.9</c:v>
                </c:pt>
                <c:pt idx="10">
                  <c:v>0.86</c:v>
                </c:pt>
                <c:pt idx="11">
                  <c:v>0.92</c:v>
                </c:pt>
                <c:pt idx="12">
                  <c:v>0.93</c:v>
                </c:pt>
                <c:pt idx="13">
                  <c:v>0.87</c:v>
                </c:pt>
                <c:pt idx="14">
                  <c:v>0.84</c:v>
                </c:pt>
                <c:pt idx="15">
                  <c:v>0.84</c:v>
                </c:pt>
                <c:pt idx="16">
                  <c:v>0.93</c:v>
                </c:pt>
                <c:pt idx="17">
                  <c:v>0.89</c:v>
                </c:pt>
                <c:pt idx="18">
                  <c:v>0.85</c:v>
                </c:pt>
                <c:pt idx="19">
                  <c:v>0.9</c:v>
                </c:pt>
                <c:pt idx="20">
                  <c:v>0.85</c:v>
                </c:pt>
                <c:pt idx="21">
                  <c:v>0.71</c:v>
                </c:pt>
                <c:pt idx="22">
                  <c:v>0.75</c:v>
                </c:pt>
                <c:pt idx="23">
                  <c:v>0.86</c:v>
                </c:pt>
                <c:pt idx="24">
                  <c:v>0.8</c:v>
                </c:pt>
                <c:pt idx="25">
                  <c:v>0.88</c:v>
                </c:pt>
                <c:pt idx="26">
                  <c:v>0.95</c:v>
                </c:pt>
                <c:pt idx="27">
                  <c:v>0.77</c:v>
                </c:pt>
                <c:pt idx="28">
                  <c:v>0.74</c:v>
                </c:pt>
                <c:pt idx="29">
                  <c:v>0.83</c:v>
                </c:pt>
                <c:pt idx="30">
                  <c:v>0.87</c:v>
                </c:pt>
                <c:pt idx="31">
                  <c:v>0.77</c:v>
                </c:pt>
                <c:pt idx="32">
                  <c:v>0.91</c:v>
                </c:pt>
                <c:pt idx="33">
                  <c:v>0.94</c:v>
                </c:pt>
                <c:pt idx="34">
                  <c:v>0.82</c:v>
                </c:pt>
                <c:pt idx="35">
                  <c:v>0.84</c:v>
                </c:pt>
                <c:pt idx="36">
                  <c:v>0.86</c:v>
                </c:pt>
                <c:pt idx="37">
                  <c:v>0.89</c:v>
                </c:pt>
                <c:pt idx="38">
                  <c:v>0.91</c:v>
                </c:pt>
                <c:pt idx="39">
                  <c:v>0.89</c:v>
                </c:pt>
                <c:pt idx="40">
                  <c:v>0.76</c:v>
                </c:pt>
                <c:pt idx="41">
                  <c:v>0.83</c:v>
                </c:pt>
                <c:pt idx="42">
                  <c:v>1</c:v>
                </c:pt>
                <c:pt idx="43">
                  <c:v>0.83</c:v>
                </c:pt>
                <c:pt idx="44">
                  <c:v>0.85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43555584"/>
        <c:axId val="195764800"/>
      </c:barChart>
      <c:catAx>
        <c:axId val="143555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5764800"/>
        <c:crosses val="autoZero"/>
        <c:auto val="1"/>
        <c:lblAlgn val="ctr"/>
        <c:lblOffset val="100"/>
        <c:noMultiLvlLbl val="0"/>
      </c:catAx>
      <c:valAx>
        <c:axId val="195764800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chemeClr val="bg1">
                  <a:lumMod val="75000"/>
                  <a:alpha val="74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crossAx val="143555584"/>
        <c:crosses val="autoZero"/>
        <c:crossBetween val="between"/>
      </c:valAx>
    </c:plotArea>
    <c:plotVisOnly val="1"/>
    <c:dispBlanksAs val="gap"/>
    <c:showDLblsOverMax val="0"/>
  </c:chart>
  <c:spPr>
    <a:ln w="6350"/>
  </c:spPr>
  <c:txPr>
    <a:bodyPr/>
    <a:lstStyle/>
    <a:p>
      <a:pPr>
        <a:defRPr sz="9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4578-7EF3-4727-BD42-39B967B9454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32C99-96F0-46CD-B58C-814FF01AF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66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F32D-416B-41F8-965B-AFE94DF4D91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2FE0F-61B8-4DB6-9D27-4EDC46824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. 제작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 userDrawn="1"/>
        </p:nvSpPr>
        <p:spPr>
          <a:xfrm>
            <a:off x="333000" y="411510"/>
            <a:ext cx="1929246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01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제작개요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. 관련이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 userDrawn="1"/>
        </p:nvSpPr>
        <p:spPr>
          <a:xfrm>
            <a:off x="333000" y="411510"/>
            <a:ext cx="1994777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관련이론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. 제작과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 userDrawn="1"/>
        </p:nvSpPr>
        <p:spPr>
          <a:xfrm>
            <a:off x="333000" y="411510"/>
            <a:ext cx="2000676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03.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제작과정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30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3. 제작과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978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 오류개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 userDrawn="1"/>
        </p:nvSpPr>
        <p:spPr>
          <a:xfrm>
            <a:off x="333000" y="411510"/>
            <a:ext cx="2022990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04.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 userDrawn="1"/>
        </p:nvSpPr>
        <p:spPr>
          <a:xfrm>
            <a:off x="333000" y="411510"/>
            <a:ext cx="2526333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05.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영상 및 관리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71" r:id="rId4"/>
    <p:sldLayoutId id="2147483672" r:id="rId5"/>
    <p:sldLayoutId id="2147483669" r:id="rId6"/>
    <p:sldLayoutId id="2147483670" r:id="rId7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hlottery.co.kr/gameResult.do?method=statIndex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" y="0"/>
            <a:ext cx="5632055" cy="5143500"/>
          </a:xfrm>
          <a:prstGeom prst="rect">
            <a:avLst/>
          </a:prstGeom>
          <a:blipFill>
            <a:blip r:embed="rId4"/>
            <a:srcRect/>
            <a:stretch>
              <a:fillRect l="-43564" t="-28427" b="-287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448430" y="3851078"/>
            <a:ext cx="2517159" cy="376856"/>
            <a:chOff x="4985407" y="3631662"/>
            <a:chExt cx="2517159" cy="37685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AA7311F7-BDB2-4871-A52E-85827F6BBA0C}"/>
                </a:ext>
              </a:extLst>
            </p:cNvPr>
            <p:cNvCxnSpPr/>
            <p:nvPr/>
          </p:nvCxnSpPr>
          <p:spPr>
            <a:xfrm>
              <a:off x="4985407" y="3631662"/>
              <a:ext cx="6096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4607419D-DA91-41E9-BA14-DED2C6883059}"/>
                </a:ext>
              </a:extLst>
            </p:cNvPr>
            <p:cNvSpPr/>
            <p:nvPr/>
          </p:nvSpPr>
          <p:spPr>
            <a:xfrm>
              <a:off x="5000438" y="3708435"/>
              <a:ext cx="2502128" cy="300083"/>
            </a:xfrm>
            <a:prstGeom prst="rect">
              <a:avLst/>
            </a:prstGeom>
            <a:noFill/>
          </p:spPr>
          <p:txBody>
            <a:bodyPr wrap="none" lIns="0" tIns="34290" rIns="0" bIns="34290" rtlCol="0">
              <a:noAutofit/>
            </a:bodyPr>
            <a:lstStyle/>
            <a:p>
              <a:r>
                <a:rPr lang="en-US" altLang="ko-KR" sz="15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" pitchFamily="50" charset="-127"/>
                  <a:ea typeface="한수원 한돋움" pitchFamily="50" charset="-127"/>
                </a:rPr>
                <a:t>Team. SSUNPOWER XL</a:t>
              </a:r>
              <a:endPara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" pitchFamily="50" charset="-127"/>
                <a:ea typeface="한수원 한돋움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48430" y="1491630"/>
            <a:ext cx="3651962" cy="1226672"/>
            <a:chOff x="6603999" y="1460640"/>
            <a:chExt cx="4869282" cy="16355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04C1FE0-6BEB-44C5-B4B9-1755F444F838}"/>
                </a:ext>
              </a:extLst>
            </p:cNvPr>
            <p:cNvSpPr txBox="1"/>
            <p:nvPr/>
          </p:nvSpPr>
          <p:spPr>
            <a:xfrm>
              <a:off x="6603999" y="1460640"/>
              <a:ext cx="2956365" cy="615553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r>
                <a:rPr lang="ko-KR" altLang="en-US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당첨확률을 높인</a:t>
              </a:r>
              <a:endPara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704C1FE0-6BEB-44C5-B4B9-1755F444F838}"/>
                </a:ext>
              </a:extLst>
            </p:cNvPr>
            <p:cNvSpPr txBox="1"/>
            <p:nvPr/>
          </p:nvSpPr>
          <p:spPr>
            <a:xfrm>
              <a:off x="6603999" y="2131836"/>
              <a:ext cx="4869282" cy="964366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r>
                <a:rPr lang="ko-KR" altLang="en-US" sz="4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로또번호</a:t>
              </a:r>
              <a:r>
                <a:rPr lang="ko-KR" altLang="en-US" sz="4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 </a:t>
              </a:r>
              <a:r>
                <a:rPr lang="ko-KR" altLang="en-US" sz="4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생성기</a:t>
              </a:r>
              <a:endParaRPr lang="ko-KR" altLang="en-US" sz="4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738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4C1FE0-6BEB-44C5-B4B9-1755F444F838}"/>
              </a:ext>
            </a:extLst>
          </p:cNvPr>
          <p:cNvSpPr txBox="1"/>
          <p:nvPr/>
        </p:nvSpPr>
        <p:spPr>
          <a:xfrm>
            <a:off x="508525" y="634944"/>
            <a:ext cx="2202848" cy="78483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altLang="ko-KR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E97E1"/>
                </a:solidFill>
                <a:latin typeface="한수원 한돋움 Bold" pitchFamily="50" charset="-127"/>
                <a:ea typeface="한수원 한돋움 Bold" pitchFamily="50" charset="-127"/>
              </a:rPr>
              <a:t>INDEX</a:t>
            </a:r>
            <a:endParaRPr lang="ko-KR" altLang="en-US" sz="4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E97E1"/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AA7311F7-BDB2-4871-A52E-85827F6BBA0C}"/>
              </a:ext>
            </a:extLst>
          </p:cNvPr>
          <p:cNvCxnSpPr/>
          <p:nvPr/>
        </p:nvCxnSpPr>
        <p:spPr>
          <a:xfrm>
            <a:off x="540933" y="1779662"/>
            <a:ext cx="6096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847181" y="1189510"/>
            <a:ext cx="2397227" cy="518144"/>
            <a:chOff x="5847181" y="1189510"/>
            <a:chExt cx="2397227" cy="51814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79E4D4CF-E815-4434-98D1-D205C55FA41F}"/>
                </a:ext>
              </a:extLst>
            </p:cNvPr>
            <p:cNvSpPr/>
            <p:nvPr/>
          </p:nvSpPr>
          <p:spPr>
            <a:xfrm>
              <a:off x="5847181" y="1189510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제</a:t>
              </a:r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작</a:t>
              </a:r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개요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00ED8BB9-3121-4110-8B98-9D680221AE12}"/>
                </a:ext>
              </a:extLst>
            </p:cNvPr>
            <p:cNvSpPr/>
            <p:nvPr/>
          </p:nvSpPr>
          <p:spPr>
            <a:xfrm>
              <a:off x="7616901" y="1189510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spc="3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</a:t>
              </a:r>
              <a:r>
                <a:rPr lang="en-US" altLang="ko-KR" sz="3600" spc="3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1</a:t>
              </a:r>
              <a:endParaRPr lang="ko-KR" altLang="en-US" sz="3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847181" y="1891588"/>
            <a:ext cx="2397227" cy="518144"/>
            <a:chOff x="5847181" y="1891588"/>
            <a:chExt cx="2397227" cy="51814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71E05397-CBA0-4CD3-BDA0-ECCF9AD60C5A}"/>
                </a:ext>
              </a:extLst>
            </p:cNvPr>
            <p:cNvSpPr/>
            <p:nvPr/>
          </p:nvSpPr>
          <p:spPr>
            <a:xfrm>
              <a:off x="5847181" y="1891588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관련이론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00ED8BB9-3121-4110-8B98-9D680221AE12}"/>
                </a:ext>
              </a:extLst>
            </p:cNvPr>
            <p:cNvSpPr/>
            <p:nvPr/>
          </p:nvSpPr>
          <p:spPr>
            <a:xfrm>
              <a:off x="7616901" y="1891588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</a:t>
              </a:r>
              <a:r>
                <a:rPr lang="en-US" altLang="ko-KR" sz="3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2</a:t>
              </a:r>
              <a:endPara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847181" y="2593666"/>
            <a:ext cx="2397227" cy="518144"/>
            <a:chOff x="5847181" y="2593666"/>
            <a:chExt cx="2397227" cy="51814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137EA967-CEA9-44DE-9294-0D152AA293B8}"/>
                </a:ext>
              </a:extLst>
            </p:cNvPr>
            <p:cNvSpPr/>
            <p:nvPr/>
          </p:nvSpPr>
          <p:spPr>
            <a:xfrm>
              <a:off x="5847181" y="2593666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제작과정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00ED8BB9-3121-4110-8B98-9D680221AE12}"/>
                </a:ext>
              </a:extLst>
            </p:cNvPr>
            <p:cNvSpPr/>
            <p:nvPr/>
          </p:nvSpPr>
          <p:spPr>
            <a:xfrm>
              <a:off x="7544893" y="2593666"/>
              <a:ext cx="69951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03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847181" y="3295744"/>
            <a:ext cx="2397227" cy="518144"/>
            <a:chOff x="5847181" y="3295744"/>
            <a:chExt cx="2397227" cy="51814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A7B5F3E0-8716-4DBC-9C00-68995BAFCA3B}"/>
                </a:ext>
              </a:extLst>
            </p:cNvPr>
            <p:cNvSpPr/>
            <p:nvPr/>
          </p:nvSpPr>
          <p:spPr>
            <a:xfrm>
              <a:off x="5847181" y="3295744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오류개선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00ED8BB9-3121-4110-8B98-9D680221AE12}"/>
                </a:ext>
              </a:extLst>
            </p:cNvPr>
            <p:cNvSpPr/>
            <p:nvPr/>
          </p:nvSpPr>
          <p:spPr>
            <a:xfrm>
              <a:off x="7447203" y="3295744"/>
              <a:ext cx="79720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04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847181" y="3997822"/>
            <a:ext cx="2397227" cy="518144"/>
            <a:chOff x="5847181" y="3997822"/>
            <a:chExt cx="2397227" cy="51814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D2C3B632-98AE-4CAD-B71A-D73025C66A5F}"/>
                </a:ext>
              </a:extLst>
            </p:cNvPr>
            <p:cNvSpPr/>
            <p:nvPr/>
          </p:nvSpPr>
          <p:spPr>
            <a:xfrm>
              <a:off x="5847181" y="3997822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영상 및 관리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00ED8BB9-3121-4110-8B98-9D680221AE12}"/>
                </a:ext>
              </a:extLst>
            </p:cNvPr>
            <p:cNvSpPr/>
            <p:nvPr/>
          </p:nvSpPr>
          <p:spPr>
            <a:xfrm>
              <a:off x="7616901" y="3997822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05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607419D-DA91-41E9-BA14-DED2C6883059}"/>
              </a:ext>
            </a:extLst>
          </p:cNvPr>
          <p:cNvSpPr/>
          <p:nvPr/>
        </p:nvSpPr>
        <p:spPr>
          <a:xfrm>
            <a:off x="540933" y="1891971"/>
            <a:ext cx="934723" cy="85408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당첨확률을 </a:t>
            </a:r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/>
            </a:r>
            <a:b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</a:b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높인 </a:t>
            </a:r>
            <a:r>
              <a:rPr lang="ko-KR" altLang="en-US" sz="1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로또번호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 </a:t>
            </a:r>
            <a:r>
              <a:rPr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생성기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25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825744713"/>
              </p:ext>
            </p:extLst>
          </p:nvPr>
        </p:nvGraphicFramePr>
        <p:xfrm>
          <a:off x="323528" y="1347614"/>
          <a:ext cx="8496944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직사각형 3">
            <a:hlinkClick r:id="rId3"/>
          </p:cNvPr>
          <p:cNvSpPr/>
          <p:nvPr/>
        </p:nvSpPr>
        <p:spPr>
          <a:xfrm>
            <a:off x="5117584" y="1468770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6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3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1800" y="1851670"/>
            <a:ext cx="2217195" cy="268897"/>
          </a:xfrm>
          <a:prstGeom prst="rect">
            <a:avLst/>
          </a:prstGeom>
          <a:solidFill>
            <a:srgbClr val="C9E0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868893" y="1723043"/>
            <a:ext cx="1783009" cy="461665"/>
          </a:xfrm>
          <a:prstGeom prst="rect">
            <a:avLst/>
          </a:prstGeom>
          <a:noFill/>
        </p:spPr>
        <p:txBody>
          <a:bodyPr wrap="none" lIns="0" rIns="0" rtlCol="0" anchor="ctr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1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자료조사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구상</a:t>
            </a:r>
            <a:endParaRPr lang="ko-KR" altLang="en-US" sz="2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800" y="4515966"/>
            <a:ext cx="2217195" cy="45719"/>
          </a:xfrm>
          <a:prstGeom prst="rect">
            <a:avLst/>
          </a:prstGeom>
          <a:solidFill>
            <a:srgbClr val="C9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403" y="1851670"/>
            <a:ext cx="2217195" cy="268897"/>
          </a:xfrm>
          <a:prstGeom prst="rect">
            <a:avLst/>
          </a:prstGeom>
          <a:solidFill>
            <a:srgbClr val="C9E0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3911558" y="1723043"/>
            <a:ext cx="1320874" cy="461665"/>
          </a:xfrm>
          <a:prstGeom prst="rect">
            <a:avLst/>
          </a:prstGeom>
          <a:noFill/>
        </p:spPr>
        <p:txBody>
          <a:bodyPr wrap="none" lIns="0" rIns="0" rtlCol="0" anchor="ctr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2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개발 및 구현</a:t>
            </a:r>
            <a:endParaRPr lang="ko-KR" altLang="en-US" sz="2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63403" y="4515966"/>
            <a:ext cx="2217195" cy="45719"/>
          </a:xfrm>
          <a:prstGeom prst="rect">
            <a:avLst/>
          </a:prstGeom>
          <a:solidFill>
            <a:srgbClr val="C9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75004" y="1851670"/>
            <a:ext cx="2217195" cy="268897"/>
          </a:xfrm>
          <a:prstGeom prst="rect">
            <a:avLst/>
          </a:prstGeom>
          <a:solidFill>
            <a:srgbClr val="C9E0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6869841" y="1723043"/>
            <a:ext cx="1027525" cy="461665"/>
          </a:xfrm>
          <a:prstGeom prst="rect">
            <a:avLst/>
          </a:prstGeom>
          <a:noFill/>
        </p:spPr>
        <p:txBody>
          <a:bodyPr wrap="none" lIns="0" rIns="0" rtlCol="0" anchor="ctr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3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  <a:endParaRPr lang="ko-KR" altLang="en-US" sz="2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75005" y="4515966"/>
            <a:ext cx="2217195" cy="45719"/>
          </a:xfrm>
          <a:prstGeom prst="rect">
            <a:avLst/>
          </a:prstGeom>
          <a:solidFill>
            <a:srgbClr val="C9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962768" y="1986119"/>
            <a:ext cx="406861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774371" y="1986119"/>
            <a:ext cx="406861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868893" y="2283718"/>
            <a:ext cx="1783010" cy="15460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28600" marR="0" indent="-228600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12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회차별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번호 당첨확률 자료를 사용하여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,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별도의 확률계산 생략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  <a:p>
            <a:pPr marL="228600" marR="0" indent="-228600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랜덤번호 생성개수 기입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하여 생성하도록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함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8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미기입시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90%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이상의 번호로만 생성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3680495" y="2283718"/>
            <a:ext cx="1783010" cy="99514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로또번호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생성 </a:t>
            </a:r>
            <a:r>
              <a:rPr lang="ko-KR" altLang="en-US" sz="12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로직활용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for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문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회사용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: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</a:t>
            </a:r>
            <a:r>
              <a:rPr lang="ko-KR" altLang="en-US" sz="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개번호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회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생성시 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중복체크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</a:t>
            </a:r>
          </a:p>
          <a:p>
            <a:pPr marL="228600" indent="-228600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1-2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구현 위한 조건 추가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6563395" y="2283718"/>
            <a:ext cx="1783010" cy="3323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b="1" kern="17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1~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외의 숫자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,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문자입력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0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3000" y="1275606"/>
            <a:ext cx="2217195" cy="268897"/>
          </a:xfrm>
          <a:prstGeom prst="rect">
            <a:avLst/>
          </a:prstGeom>
          <a:solidFill>
            <a:srgbClr val="C9E0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960697" y="1146979"/>
            <a:ext cx="961802" cy="461665"/>
          </a:xfrm>
          <a:prstGeom prst="rect">
            <a:avLst/>
          </a:prstGeom>
          <a:noFill/>
        </p:spPr>
        <p:txBody>
          <a:bodyPr wrap="none" lIns="0" rIns="0" rtlCol="0" anchor="ctr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1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알고리즘</a:t>
            </a:r>
            <a:endParaRPr lang="ko-KR" altLang="en-US" sz="2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333000" y="411510"/>
            <a:ext cx="2294218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03-1.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개념설계</a:t>
            </a:r>
          </a:p>
        </p:txBody>
      </p:sp>
    </p:spTree>
    <p:extLst>
      <p:ext uri="{BB962C8B-B14F-4D97-AF65-F5344CB8AC3E}">
        <p14:creationId xmlns:p14="http://schemas.microsoft.com/office/powerpoint/2010/main" val="336384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8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69</Words>
  <Application>Microsoft Office PowerPoint</Application>
  <PresentationFormat>화면 슬라이드 쇼(16:9)</PresentationFormat>
  <Paragraphs>28</Paragraphs>
  <Slides>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188</cp:revision>
  <dcterms:created xsi:type="dcterms:W3CDTF">2021-04-11T06:29:46Z</dcterms:created>
  <dcterms:modified xsi:type="dcterms:W3CDTF">2021-04-11T09:20:19Z</dcterms:modified>
</cp:coreProperties>
</file>