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0" r:id="rId2"/>
    <p:sldId id="293" r:id="rId3"/>
    <p:sldId id="304" r:id="rId4"/>
    <p:sldId id="275" r:id="rId5"/>
    <p:sldId id="286" r:id="rId6"/>
    <p:sldId id="290" r:id="rId7"/>
    <p:sldId id="291" r:id="rId8"/>
    <p:sldId id="279" r:id="rId9"/>
    <p:sldId id="303" r:id="rId10"/>
  </p:sldIdLst>
  <p:sldSz cx="9144000" cy="5143500" type="screen16x9"/>
  <p:notesSz cx="6858000" cy="9144000"/>
  <p:embeddedFontLst>
    <p:embeddedFont>
      <p:font typeface="한수원 한돋움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한수원 한돋움" panose="020B0600000101010101" pitchFamily="50" charset="-127"/>
      <p:bold r:id="rId17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90C320"/>
    <a:srgbClr val="00A0D2"/>
    <a:srgbClr val="90C323"/>
    <a:srgbClr val="C9E0FF"/>
    <a:srgbClr val="8CBEFF"/>
    <a:srgbClr val="B2B2B2"/>
    <a:srgbClr val="93C4ED"/>
    <a:srgbClr val="93B4C9"/>
    <a:srgbClr val="40B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94" autoAdjust="0"/>
  </p:normalViewPr>
  <p:slideViewPr>
    <p:cSldViewPr>
      <p:cViewPr varScale="1">
        <p:scale>
          <a:sx n="78" d="100"/>
          <a:sy n="78" d="100"/>
        </p:scale>
        <p:origin x="102" y="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한수원 한돋움" pitchFamily="50" charset="-127"/>
                <a:ea typeface="한수원 한돋움" pitchFamily="50" charset="-127"/>
              </a:defRPr>
            </a:pP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등 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번호별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확률 </a:t>
            </a: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1~957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회차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동행복권 홈페이지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</c:v>
                </c:pt>
              </c:strCache>
            </c:strRef>
          </c:tx>
          <c:spPr>
            <a:solidFill>
              <a:srgbClr val="93B4C9"/>
            </a:solidFill>
          </c:spPr>
          <c:invertIfNegative val="0"/>
          <c:dLbls>
            <c:spPr>
              <a:noFill/>
            </c:spPr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Sheet1!$B$2:$B$46</c:f>
              <c:numCache>
                <c:formatCode>0%</c:formatCode>
                <c:ptCount val="45"/>
                <c:pt idx="0">
                  <c:v>0.93</c:v>
                </c:pt>
                <c:pt idx="1">
                  <c:v>0.87</c:v>
                </c:pt>
                <c:pt idx="2">
                  <c:v>0.87</c:v>
                </c:pt>
                <c:pt idx="3">
                  <c:v>0.93</c:v>
                </c:pt>
                <c:pt idx="4">
                  <c:v>0.84</c:v>
                </c:pt>
                <c:pt idx="5">
                  <c:v>0.84</c:v>
                </c:pt>
                <c:pt idx="6">
                  <c:v>0.84</c:v>
                </c:pt>
                <c:pt idx="7">
                  <c:v>0.84</c:v>
                </c:pt>
                <c:pt idx="8">
                  <c:v>0.7</c:v>
                </c:pt>
                <c:pt idx="9">
                  <c:v>0.9</c:v>
                </c:pt>
                <c:pt idx="10">
                  <c:v>0.86</c:v>
                </c:pt>
                <c:pt idx="11">
                  <c:v>0.92</c:v>
                </c:pt>
                <c:pt idx="12">
                  <c:v>0.93</c:v>
                </c:pt>
                <c:pt idx="13">
                  <c:v>0.87</c:v>
                </c:pt>
                <c:pt idx="14">
                  <c:v>0.84</c:v>
                </c:pt>
                <c:pt idx="15">
                  <c:v>0.84</c:v>
                </c:pt>
                <c:pt idx="16">
                  <c:v>0.93</c:v>
                </c:pt>
                <c:pt idx="17">
                  <c:v>0.89</c:v>
                </c:pt>
                <c:pt idx="18">
                  <c:v>0.85</c:v>
                </c:pt>
                <c:pt idx="19">
                  <c:v>0.9</c:v>
                </c:pt>
                <c:pt idx="20">
                  <c:v>0.85</c:v>
                </c:pt>
                <c:pt idx="21">
                  <c:v>0.71</c:v>
                </c:pt>
                <c:pt idx="22">
                  <c:v>0.75</c:v>
                </c:pt>
                <c:pt idx="23">
                  <c:v>0.86</c:v>
                </c:pt>
                <c:pt idx="24">
                  <c:v>0.8</c:v>
                </c:pt>
                <c:pt idx="25">
                  <c:v>0.88</c:v>
                </c:pt>
                <c:pt idx="26">
                  <c:v>0.95</c:v>
                </c:pt>
                <c:pt idx="27">
                  <c:v>0.77</c:v>
                </c:pt>
                <c:pt idx="28">
                  <c:v>0.74</c:v>
                </c:pt>
                <c:pt idx="29">
                  <c:v>0.83</c:v>
                </c:pt>
                <c:pt idx="30">
                  <c:v>0.87</c:v>
                </c:pt>
                <c:pt idx="31">
                  <c:v>0.77</c:v>
                </c:pt>
                <c:pt idx="32">
                  <c:v>0.91</c:v>
                </c:pt>
                <c:pt idx="33">
                  <c:v>0.94</c:v>
                </c:pt>
                <c:pt idx="34">
                  <c:v>0.82</c:v>
                </c:pt>
                <c:pt idx="35">
                  <c:v>0.84</c:v>
                </c:pt>
                <c:pt idx="36">
                  <c:v>0.86</c:v>
                </c:pt>
                <c:pt idx="37">
                  <c:v>0.89</c:v>
                </c:pt>
                <c:pt idx="38">
                  <c:v>0.91</c:v>
                </c:pt>
                <c:pt idx="39">
                  <c:v>0.89</c:v>
                </c:pt>
                <c:pt idx="40">
                  <c:v>0.76</c:v>
                </c:pt>
                <c:pt idx="41">
                  <c:v>0.83</c:v>
                </c:pt>
                <c:pt idx="42">
                  <c:v>1</c:v>
                </c:pt>
                <c:pt idx="43">
                  <c:v>0.83</c:v>
                </c:pt>
                <c:pt idx="4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10-4526-B9FB-2142229B50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089664"/>
        <c:axId val="198987712"/>
      </c:barChart>
      <c:catAx>
        <c:axId val="20708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8987712"/>
        <c:crosses val="autoZero"/>
        <c:auto val="1"/>
        <c:lblAlgn val="ctr"/>
        <c:lblOffset val="100"/>
        <c:noMultiLvlLbl val="0"/>
      </c:catAx>
      <c:valAx>
        <c:axId val="198987712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74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crossAx val="207089664"/>
        <c:crosses val="autoZero"/>
        <c:crossBetween val="between"/>
      </c:valAx>
    </c:plotArea>
    <c:plotVisOnly val="1"/>
    <c:dispBlanksAs val="gap"/>
    <c:showDLblsOverMax val="0"/>
  </c:chart>
  <c:spPr>
    <a:ln w="6350"/>
  </c:spPr>
  <c:txPr>
    <a:bodyPr/>
    <a:lstStyle/>
    <a:p>
      <a:pPr>
        <a:defRPr sz="9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9" r:id="rId4"/>
    <p:sldLayoutId id="2147483670" r:id="rId5"/>
    <p:sldLayoutId id="2147483672" r:id="rId6"/>
  </p:sldLayoutIdLst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hlottery.co.kr/gameResult.do?method=statIndex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jhy0409/jhy0409/tree/main/2%20vsStudio_P/210408_cSharp_basic_chap5/sukje_lott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5632055" cy="5143500"/>
          </a:xfrm>
          <a:prstGeom prst="rect">
            <a:avLst/>
          </a:prstGeom>
          <a:blipFill>
            <a:blip r:embed="rId4"/>
            <a:srcRect/>
            <a:stretch>
              <a:fillRect l="-43564" t="-28427" b="-287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48431" y="3851079"/>
            <a:ext cx="2517159" cy="376856"/>
            <a:chOff x="4985407" y="3631662"/>
            <a:chExt cx="2517159" cy="3768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Presenter Ye Jin-</a:t>
              </a:r>
              <a:r>
                <a:rPr lang="en-US" altLang="ko-KR" sz="15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hee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431" y="1491631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당첨확률을 높인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로또번호</a:t>
              </a:r>
              <a:r>
                <a:rPr lang="ko-KR" altLang="en-US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</a:t>
              </a:r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생성기</a:t>
              </a:r>
              <a:endParaRPr lang="ko-KR" altLang="en-US" sz="4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3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540934" y="1891971"/>
            <a:ext cx="934723" cy="871389"/>
          </a:xfrm>
          <a:prstGeom prst="rect">
            <a:avLst/>
          </a:prstGeom>
          <a:noFill/>
        </p:spPr>
        <p:txBody>
          <a:bodyPr wrap="square" lIns="0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당첨확률을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높인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생성기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제작개요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제작과정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오류개선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7182" y="3997822"/>
            <a:ext cx="2397227" cy="518144"/>
            <a:chOff x="5847181" y="3295744"/>
            <a:chExt cx="239722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영상 및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51720" y="1578401"/>
            <a:ext cx="4887618" cy="792088"/>
            <a:chOff x="704278" y="1491630"/>
            <a:chExt cx="4887618" cy="79208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78" y="1491630"/>
              <a:ext cx="792088" cy="792088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784398" y="1563638"/>
              <a:ext cx="3807498" cy="648072"/>
              <a:chOff x="1784398" y="1635646"/>
              <a:chExt cx="3807498" cy="648072"/>
            </a:xfrm>
          </p:grpSpPr>
          <p:sp>
            <p:nvSpPr>
              <p:cNvPr id="34" name="왼쪽 대괄호 33"/>
              <p:cNvSpPr/>
              <p:nvPr/>
            </p:nvSpPr>
            <p:spPr>
              <a:xfrm>
                <a:off x="1784398" y="1635646"/>
                <a:ext cx="144016" cy="648072"/>
              </a:xfrm>
              <a:prstGeom prst="leftBracket">
                <a:avLst/>
              </a:prstGeom>
              <a:ln w="38100">
                <a:solidFill>
                  <a:srgbClr val="C7D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왼쪽 대괄호 34"/>
              <p:cNvSpPr/>
              <p:nvPr/>
            </p:nvSpPr>
            <p:spPr>
              <a:xfrm flipH="1">
                <a:off x="5384798" y="1635646"/>
                <a:ext cx="207098" cy="648072"/>
              </a:xfrm>
              <a:prstGeom prst="leftBracket">
                <a:avLst/>
              </a:prstGeom>
              <a:ln w="38100">
                <a:solidFill>
                  <a:srgbClr val="C7D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23951" y="1665902"/>
                <a:ext cx="35283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일일이 약품 정보를 입력할 필요 없는 </a:t>
                </a:r>
                <a:r>
                  <a:rPr lang="en-US" altLang="ko-KR" sz="1600" dirty="0" smtClean="0">
                    <a:solidFill>
                      <a:schemeClr val="bg2">
                        <a:lumMod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/>
                </a:r>
                <a:br>
                  <a:rPr lang="en-US" altLang="ko-KR" sz="1600" dirty="0" smtClean="0">
                    <a:solidFill>
                      <a:schemeClr val="bg2">
                        <a:lumMod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</a:br>
                <a:r>
                  <a:rPr lang="ko-KR" alt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재고 관리 프로그램 구상</a:t>
                </a:r>
                <a:endPara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2085493" y="2701754"/>
            <a:ext cx="4853845" cy="830997"/>
            <a:chOff x="738051" y="2640853"/>
            <a:chExt cx="4853845" cy="830997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51" y="2679627"/>
              <a:ext cx="724542" cy="724542"/>
            </a:xfrm>
            <a:prstGeom prst="rect">
              <a:avLst/>
            </a:prstGeom>
            <a:effectLst>
              <a:outerShdw blurRad="50800" dist="25400" dir="5400000" algn="t" rotWithShape="0">
                <a:prstClr val="black">
                  <a:alpha val="25000"/>
                </a:prstClr>
              </a:outerShdw>
            </a:effectLst>
          </p:spPr>
        </p:pic>
        <p:sp>
          <p:nvSpPr>
            <p:cNvPr id="38" name="왼쪽 대괄호 37"/>
            <p:cNvSpPr/>
            <p:nvPr/>
          </p:nvSpPr>
          <p:spPr>
            <a:xfrm>
              <a:off x="1784398" y="2721514"/>
              <a:ext cx="144016" cy="648072"/>
            </a:xfrm>
            <a:prstGeom prst="leftBracket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왼쪽 대괄호 38"/>
            <p:cNvSpPr/>
            <p:nvPr/>
          </p:nvSpPr>
          <p:spPr>
            <a:xfrm flipH="1">
              <a:off x="5384798" y="2721514"/>
              <a:ext cx="207098" cy="648072"/>
            </a:xfrm>
            <a:prstGeom prst="leftBracket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23951" y="2640853"/>
              <a:ext cx="3460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사용자가 </a:t>
              </a:r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DBMS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를 따로 사용할 필요 없이 신뢰성 있는 정보 조회 및 손쉬운 관리가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가능한 프로그램 설계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05088" y="3864017"/>
            <a:ext cx="4834250" cy="685352"/>
            <a:chOff x="757646" y="3777246"/>
            <a:chExt cx="4834250" cy="68535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46" y="3777246"/>
              <a:ext cx="685352" cy="685352"/>
            </a:xfrm>
            <a:prstGeom prst="rect">
              <a:avLst/>
            </a:prstGeom>
            <a:effectLst>
              <a:outerShdw blurRad="50800" dist="25400" dir="5400000" algn="t" rotWithShape="0">
                <a:prstClr val="black">
                  <a:alpha val="25000"/>
                </a:prstClr>
              </a:outerShdw>
            </a:effectLst>
          </p:spPr>
        </p:pic>
        <p:sp>
          <p:nvSpPr>
            <p:cNvPr id="42" name="왼쪽 대괄호 41"/>
            <p:cNvSpPr/>
            <p:nvPr/>
          </p:nvSpPr>
          <p:spPr>
            <a:xfrm>
              <a:off x="1784398" y="3804539"/>
              <a:ext cx="144016" cy="648072"/>
            </a:xfrm>
            <a:prstGeom prst="leftBracket">
              <a:avLst/>
            </a:prstGeom>
            <a:ln w="38100">
              <a:solidFill>
                <a:srgbClr val="779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>
            <a:xfrm flipH="1">
              <a:off x="5384798" y="3804539"/>
              <a:ext cx="207098" cy="648072"/>
            </a:xfrm>
            <a:prstGeom prst="leftBracket">
              <a:avLst/>
            </a:prstGeom>
            <a:ln w="38100">
              <a:solidFill>
                <a:srgbClr val="779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3951" y="3827534"/>
              <a:ext cx="34608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API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를 통한 데이터 확보 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및 가용성 높은 </a:t>
              </a:r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UI&amp;UX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를 적용한 프로그램 제작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194871"/>
      </p:ext>
    </p:extLst>
  </p:cSld>
  <p:clrMapOvr>
    <a:masterClrMapping/>
  </p:clrMapOvr>
  <p:transition advClick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3820" y="1842553"/>
            <a:ext cx="7872635" cy="275172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825744713"/>
              </p:ext>
            </p:extLst>
          </p:nvPr>
        </p:nvGraphicFramePr>
        <p:xfrm>
          <a:off x="323529" y="1347615"/>
          <a:ext cx="84969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hlinkClick r:id="rId3"/>
          </p:cNvPr>
          <p:cNvSpPr/>
          <p:nvPr/>
        </p:nvSpPr>
        <p:spPr>
          <a:xfrm>
            <a:off x="5117585" y="1468771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800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36643" y="1723046"/>
            <a:ext cx="1447512" cy="461663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자료조사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구상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800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403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911559" y="1723044"/>
            <a:ext cx="1320874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2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3403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75005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869842" y="1723044"/>
            <a:ext cx="1027525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3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5006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62769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74372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868894" y="2283718"/>
            <a:ext cx="1783010" cy="156350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회차별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번호 당첨확률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자료를 사용하여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별도의 확률계산 생략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랜덤번호 생성개수 기입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하여 생성하도록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함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미기입시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90%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이상의 번호로만 생성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680496" y="2283718"/>
            <a:ext cx="1783010" cy="1008350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로또번호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생성 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로직활용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(for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회사용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: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개번호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 생성시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중복체크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1-2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구현 위한 조건 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563395" y="2283719"/>
            <a:ext cx="1783010" cy="332399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kern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1~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외의 숫자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문자입력</a:t>
            </a:r>
          </a:p>
        </p:txBody>
      </p:sp>
    </p:spTree>
    <p:extLst>
      <p:ext uri="{BB962C8B-B14F-4D97-AF65-F5344CB8AC3E}">
        <p14:creationId xmlns:p14="http://schemas.microsoft.com/office/powerpoint/2010/main" val="47402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65504"/>
              </p:ext>
            </p:extLst>
          </p:nvPr>
        </p:nvGraphicFramePr>
        <p:xfrm>
          <a:off x="333001" y="1803474"/>
          <a:ext cx="4094984" cy="293521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09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33000" y="1275607"/>
            <a:ext cx="4383016" cy="268897"/>
          </a:xfrm>
          <a:prstGeom prst="rect">
            <a:avLst/>
          </a:prstGeom>
          <a:gradFill>
            <a:gsLst>
              <a:gs pos="7000">
                <a:srgbClr val="C9E0FF">
                  <a:alpha val="53000"/>
                </a:srgbClr>
              </a:gs>
              <a:gs pos="87000">
                <a:srgbClr val="C9E0FF">
                  <a:alpha val="2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4" y="1146980"/>
            <a:ext cx="961802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알고리즘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294218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02-1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개념설계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000" y="959070"/>
            <a:ext cx="7200000" cy="25200"/>
          </a:xfrm>
          <a:prstGeom prst="rect">
            <a:avLst/>
          </a:prstGeom>
          <a:gradFill flip="none" rotWithShape="1">
            <a:gsLst>
              <a:gs pos="0">
                <a:srgbClr val="5E97E1"/>
              </a:gs>
              <a:gs pos="58000">
                <a:srgbClr val="5E97E1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9 임시\Git\jhy0409\2 vsStudio_P\210408_cSharp_basic_chap5\sukje_lotto\PPT\lottoAlgo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9502"/>
            <a:ext cx="3511520" cy="46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08094" y="1750401"/>
            <a:ext cx="3531858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public void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makeLotto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{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46);</a:t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// (7 -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번째 숫자까지는 번호당 확률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70%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if (i &lt;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 &amp;&amp;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hwaklyul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[i]) &lt; 0.9) </a:t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 i--;}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if (i &gt;=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)) // 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마지막 번호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개는 랜덤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46);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j = 0; j &lt; i; j++)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if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[j])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{ i--;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Array.Sort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($"{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[i]},\t");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Console.WriteLine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}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4" y="1750401"/>
            <a:ext cx="227750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22</a:t>
            </a:r>
          </a:p>
        </p:txBody>
      </p:sp>
      <p:sp>
        <p:nvSpPr>
          <p:cNvPr id="7" name="타원 6"/>
          <p:cNvSpPr/>
          <p:nvPr/>
        </p:nvSpPr>
        <p:spPr>
          <a:xfrm>
            <a:off x="5505202" y="2594124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5" name="타원 14"/>
          <p:cNvSpPr/>
          <p:nvPr/>
        </p:nvSpPr>
        <p:spPr>
          <a:xfrm>
            <a:off x="5505202" y="3508524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2" name="육각형 11"/>
          <p:cNvSpPr/>
          <p:nvPr/>
        </p:nvSpPr>
        <p:spPr>
          <a:xfrm>
            <a:off x="852115" y="2457451"/>
            <a:ext cx="3145981" cy="402332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16" name="직선 화살표 연결선 15"/>
          <p:cNvCxnSpPr>
            <a:stCxn id="12" idx="3"/>
            <a:endCxn id="7" idx="2"/>
          </p:cNvCxnSpPr>
          <p:nvPr/>
        </p:nvCxnSpPr>
        <p:spPr>
          <a:xfrm>
            <a:off x="3998096" y="2658616"/>
            <a:ext cx="1507107" cy="43520"/>
          </a:xfrm>
          <a:prstGeom prst="straightConnector1">
            <a:avLst/>
          </a:prstGeom>
          <a:noFill/>
          <a:ln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육각형 11"/>
          <p:cNvSpPr/>
          <p:nvPr/>
        </p:nvSpPr>
        <p:spPr>
          <a:xfrm>
            <a:off x="852115" y="3006090"/>
            <a:ext cx="3145981" cy="1064260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998096" y="3541266"/>
            <a:ext cx="1507107" cy="75270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38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89748"/>
              </p:ext>
            </p:extLst>
          </p:nvPr>
        </p:nvGraphicFramePr>
        <p:xfrm>
          <a:off x="333001" y="1203596"/>
          <a:ext cx="4498490" cy="366376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49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71213" y="1150524"/>
            <a:ext cx="4272795" cy="3785652"/>
            <a:chOff x="371213" y="1750400"/>
            <a:chExt cx="3889533" cy="34460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608093" y="1750400"/>
              <a:ext cx="3652653" cy="34460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private void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button_test_Click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(object sender,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EventArgs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e)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try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== HINTED_TEXT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 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</a:t>
              </a:r>
              <a:r>
                <a:rPr lang="en-US" altLang="ko-KR" sz="8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= "0"; }</a:t>
              </a:r>
            </a:p>
            <a:p>
              <a:pPr>
                <a:lnSpc>
                  <a:spcPct val="125000"/>
                </a:lnSpc>
                <a:defRPr/>
              </a:pP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int.Parse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&gt; 7 ||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&lt; 0)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("0~7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사이의 값을 입력하세요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\n 0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으로 다시 초기화합니다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hd.makeLotto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 catch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FormatException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유효하지 않은 값입니다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hd.GoodLuck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label_num1, label_num2, ... , label_num7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thisPcent_1, thisPcent_2, ... , thisPcent_7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PctTxtShowRed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changeLabel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}</a:t>
              </a:r>
              <a:endPara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371213" y="1750400"/>
              <a:ext cx="227750" cy="34460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22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23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24</a:t>
              </a: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27584" y="3181350"/>
            <a:ext cx="4010400" cy="7585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1493520"/>
            <a:ext cx="4011116" cy="4495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2110503"/>
            <a:ext cx="4010400" cy="10565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508105" y="1419623"/>
            <a:ext cx="3096344" cy="919480"/>
            <a:chOff x="5508104" y="1493520"/>
            <a:chExt cx="3096344" cy="919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258" y="1955800"/>
              <a:ext cx="1657350" cy="457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5508104" y="1493520"/>
              <a:ext cx="3096344" cy="523220"/>
              <a:chOff x="5508104" y="1534021"/>
              <a:chExt cx="3096344" cy="52322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508104" y="1610298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59481" y="1534021"/>
                <a:ext cx="2744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힌트 텍스트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(</a:t>
                </a:r>
                <a:r>
                  <a:rPr lang="ko-KR" altLang="en-US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부가적인 내용을 설명하는 기본문구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)</a:t>
                </a:r>
              </a:p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정보 </a:t>
                </a:r>
                <a:r>
                  <a:rPr lang="ko-KR" altLang="en-US" sz="14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입력시</a:t>
                </a: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 사라진다</a:t>
                </a:r>
                <a:r>
                  <a:rPr lang="en-US" altLang="ko-KR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.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5508105" y="2480578"/>
            <a:ext cx="2016224" cy="523220"/>
            <a:chOff x="5508104" y="2423021"/>
            <a:chExt cx="2016224" cy="523220"/>
          </a:xfrm>
        </p:grpSpPr>
        <p:sp>
          <p:nvSpPr>
            <p:cNvPr id="10" name="타원 9"/>
            <p:cNvSpPr/>
            <p:nvPr/>
          </p:nvSpPr>
          <p:spPr>
            <a:xfrm>
              <a:off x="5508104" y="2492075"/>
              <a:ext cx="216024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59481" y="2423021"/>
              <a:ext cx="16648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텍스트박스 숫자 </a:t>
              </a: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/>
              </a:r>
              <a:b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</a:br>
              <a:r>
                <a:rPr lang="ko-KR" altLang="en-US" sz="14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범위값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 확인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08105" y="3334648"/>
            <a:ext cx="1656184" cy="523220"/>
            <a:chOff x="5508104" y="3318371"/>
            <a:chExt cx="1656184" cy="523220"/>
          </a:xfrm>
        </p:grpSpPr>
        <p:sp>
          <p:nvSpPr>
            <p:cNvPr id="11" name="타원 10"/>
            <p:cNvSpPr/>
            <p:nvPr/>
          </p:nvSpPr>
          <p:spPr>
            <a:xfrm>
              <a:off x="5508104" y="3374327"/>
              <a:ext cx="216024" cy="2160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59481" y="3318371"/>
              <a:ext cx="13048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기타 유효하지 않은 값 처리</a:t>
              </a:r>
            </a:p>
          </p:txBody>
        </p:sp>
      </p:grpSp>
      <p:cxnSp>
        <p:nvCxnSpPr>
          <p:cNvPr id="20" name="직선 연결선 19"/>
          <p:cNvCxnSpPr>
            <a:stCxn id="10" idx="2"/>
          </p:cNvCxnSpPr>
          <p:nvPr/>
        </p:nvCxnSpPr>
        <p:spPr>
          <a:xfrm flipH="1">
            <a:off x="4838701" y="2657644"/>
            <a:ext cx="669404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838701" y="1616244"/>
            <a:ext cx="669404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838701" y="3502194"/>
            <a:ext cx="669404" cy="0"/>
          </a:xfrm>
          <a:prstGeom prst="lin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04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08868" y="3673542"/>
            <a:ext cx="1303492" cy="923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https://qrgo.page.link/CNRmv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1"/>
            <a:ext cx="5616624" cy="379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직사각형 4"/>
          <p:cNvSpPr/>
          <p:nvPr/>
        </p:nvSpPr>
        <p:spPr>
          <a:xfrm>
            <a:off x="5539740" y="-374632"/>
            <a:ext cx="360426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556448" y="2358168"/>
            <a:ext cx="1208332" cy="1208332"/>
            <a:chOff x="6806721" y="2427734"/>
            <a:chExt cx="1069200" cy="1069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52312" y="2473325"/>
              <a:ext cx="979116" cy="979116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806721" y="2427734"/>
              <a:ext cx="1069200" cy="1069200"/>
            </a:xfrm>
            <a:prstGeom prst="rect">
              <a:avLst/>
            </a:prstGeom>
            <a:noFill/>
            <a:ln w="28575">
              <a:solidFill>
                <a:srgbClr val="8CBE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hlinkClick r:id="rId4"/>
          </p:cNvPr>
          <p:cNvSpPr/>
          <p:nvPr/>
        </p:nvSpPr>
        <p:spPr>
          <a:xfrm>
            <a:off x="6436860" y="2238580"/>
            <a:ext cx="1447508" cy="1629314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9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32307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로또번호의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활용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폼에서 버튼제어를 통해 생성된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로또번호가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특정부분을 클릭하면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복사되는 기능을 추가하면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활용성이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더 높아질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프로그램 추가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기존조건에 전체생성 수를 입력하여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입력받은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수만큼 생성하는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생성된 번호를 엑셀이나 메모장 등에 저장하는 기능이 있어야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실제 사용시에 편리할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351</Words>
  <Application>Microsoft Office PowerPoint</Application>
  <PresentationFormat>화면 슬라이드 쇼(16:9)</PresentationFormat>
  <Paragraphs>130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한수원 한돋움 Bold</vt:lpstr>
      <vt:lpstr>맑은 고딕</vt:lpstr>
      <vt:lpstr>나눔바른고딕 Light</vt:lpstr>
      <vt:lpstr>한수원 한돋움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285</cp:revision>
  <cp:lastPrinted>2021-04-29T00:39:51Z</cp:lastPrinted>
  <dcterms:created xsi:type="dcterms:W3CDTF">2021-04-11T06:29:46Z</dcterms:created>
  <dcterms:modified xsi:type="dcterms:W3CDTF">2021-05-17T02:31:25Z</dcterms:modified>
</cp:coreProperties>
</file>