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0" r:id="rId5"/>
    <p:sldMasterId id="2147483652" r:id="rId6"/>
    <p:sldMasterId id="2147483654" r:id="rId7"/>
  </p:sldMasterIdLst>
  <p:notesMasterIdLst>
    <p:notesMasterId r:id="rId17"/>
  </p:notesMasterIdLst>
  <p:handoutMasterIdLst>
    <p:handoutMasterId r:id="rId18"/>
  </p:handoutMasterIdLst>
  <p:sldIdLst>
    <p:sldId id="340" r:id="rId8"/>
    <p:sldId id="341" r:id="rId9"/>
    <p:sldId id="342" r:id="rId10"/>
    <p:sldId id="343" r:id="rId11"/>
    <p:sldId id="352" r:id="rId12"/>
    <p:sldId id="353" r:id="rId13"/>
    <p:sldId id="356" r:id="rId14"/>
    <p:sldId id="354" r:id="rId15"/>
    <p:sldId id="339" r:id="rId16"/>
  </p:sldIdLst>
  <p:sldSz cx="9144000" cy="6858000" type="screen4x3"/>
  <p:notesSz cx="6858000" cy="9144000"/>
  <p:custShowLst>
    <p:custShow name="Presentazione personalizzata 1" id="0">
      <p:sldLst/>
    </p:custShow>
  </p:custShow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4C1"/>
    <a:srgbClr val="5C80B3"/>
    <a:srgbClr val="5F89B9"/>
    <a:srgbClr val="5F82B9"/>
    <a:srgbClr val="5A78B9"/>
    <a:srgbClr val="5F73C8"/>
    <a:srgbClr val="5F73B9"/>
    <a:srgbClr val="5073BA"/>
    <a:srgbClr val="5073CD"/>
    <a:srgbClr val="55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2" autoAdjust="0"/>
    <p:restoredTop sz="98146" autoAdjust="0"/>
  </p:normalViewPr>
  <p:slideViewPr>
    <p:cSldViewPr snapToGrid="0">
      <p:cViewPr>
        <p:scale>
          <a:sx n="90" d="100"/>
          <a:sy n="90" d="100"/>
        </p:scale>
        <p:origin x="-2304" y="-588"/>
      </p:cViewPr>
      <p:guideLst>
        <p:guide orient="horz" pos="215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77E4-9475-8446-9C92-3FD7FFADEFA1}" type="datetimeFigureOut">
              <a:rPr lang="it-IT" smtClean="0">
                <a:latin typeface="Arial"/>
              </a:rPr>
              <a:pPr/>
              <a:t>19/08/2020</a:t>
            </a:fld>
            <a:endParaRPr lang="it-IT" dirty="0">
              <a:latin typeface="Arial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4876-7C41-8541-8A87-AC5A2920BFC6}" type="slidenum">
              <a:rPr lang="it-IT" smtClean="0">
                <a:latin typeface="Arial"/>
              </a:rPr>
              <a:pPr/>
              <a:t>‹#›</a:t>
            </a:fld>
            <a:endParaRPr lang="it-IT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13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11A086D9-B6C2-4543-93F1-7626B8D6DACC}" type="datetimeFigureOut">
              <a:rPr lang="it-IT" smtClean="0"/>
              <a:pPr/>
              <a:t>19/08/2020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Fare </a:t>
            </a:r>
            <a:r>
              <a:rPr lang="en-US" dirty="0" err="1" smtClean="0"/>
              <a:t>clic</a:t>
            </a:r>
            <a:r>
              <a:rPr lang="en-US" dirty="0" smtClean="0"/>
              <a:t> per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stili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schema</a:t>
            </a:r>
          </a:p>
          <a:p>
            <a:pPr lvl="1"/>
            <a:r>
              <a:rPr lang="en-US" dirty="0" smtClean="0"/>
              <a:t>Secondo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56EDDCE-EE65-6D48-ACA2-30328AA8009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336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514350"/>
            <a:ext cx="5032375" cy="3773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2C87-281A-4853-9EAC-AB8E3B382B76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76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933900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933901" y="2414000"/>
            <a:ext cx="7765600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of the presentation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933901" y="2954000"/>
            <a:ext cx="7740200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of the presentation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933900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933900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City, Nation</a:t>
            </a:r>
          </a:p>
        </p:txBody>
      </p:sp>
      <p:sp>
        <p:nvSpPr>
          <p:cNvPr id="11" name="Segnaposto data 8"/>
          <p:cNvSpPr>
            <a:spLocks noGrp="1"/>
          </p:cNvSpPr>
          <p:nvPr>
            <p:ph type="dt" sz="half" idx="2"/>
          </p:nvPr>
        </p:nvSpPr>
        <p:spPr>
          <a:xfrm>
            <a:off x="938726" y="5656666"/>
            <a:ext cx="4369874" cy="21073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aseline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altLang="ko-KR" smtClean="0"/>
              <a:t>October 21st, 2015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5400" b="1" i="0" baseline="0" dirty="0" smtClean="0">
                <a:solidFill>
                  <a:schemeClr val="bg2"/>
                </a:solidFill>
              </a:rPr>
              <a:t>Q&amp;A</a:t>
            </a:r>
            <a:endParaRPr lang="it-IT" sz="5400" b="1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3600" b="0" i="0" baseline="0" dirty="0" err="1" smtClean="0">
                <a:solidFill>
                  <a:schemeClr val="bg2"/>
                </a:solidFill>
              </a:rPr>
              <a:t>Index</a:t>
            </a:r>
            <a:endParaRPr lang="it-IT" sz="3600" b="0" i="0" baseline="0" dirty="0">
              <a:solidFill>
                <a:schemeClr val="bg2"/>
              </a:solidFill>
            </a:endParaRP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ko-KR" smtClean="0"/>
              <a:t>October 21st, 2015</a:t>
            </a:r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marR="0" indent="0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it-IT" dirty="0" smtClean="0"/>
              <a:t>Text lorem ipsum</a:t>
            </a:r>
            <a:fld id="{9648F461-6B1C-CA42-A063-2DCE900AB2CB}" type="slidenum">
              <a:rPr lang="it-IT" altLang="ko-KR" smtClean="0"/>
              <a:pPr marL="0" marR="0" lvl="0" indent="0" algn="l" defTabSz="457200" rtl="0" eaLnBrk="1" fontAlgn="auto" latinLnBrk="0" hangingPunct="1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‹#›</a:t>
            </a:fld>
            <a:endParaRPr lang="it-IT" altLang="ko-KR" dirty="0" smtClean="0"/>
          </a:p>
          <a:p>
            <a:pPr lvl="0"/>
            <a:endParaRPr lang="it-IT" dirty="0" smtClean="0"/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ko-KR" smtClean="0"/>
              <a:t>October 21st, 2015</a:t>
            </a:r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ko-KR" smtClean="0"/>
              <a:t>October 21st, 2015</a:t>
            </a:r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altLang="ko-KR" smtClean="0"/>
              <a:t>October 21st, 2015</a:t>
            </a:r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altLang="ko-KR" smtClean="0"/>
              <a:t>October 21st, 2015</a:t>
            </a:r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797442"/>
            <a:ext cx="9144000" cy="5465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altLang="ko-KR" smtClean="0"/>
              <a:t>October 21st, 2015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1 14"/>
          <p:cNvCxnSpPr/>
          <p:nvPr userDrawn="1"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altLang="ko-KR" smtClean="0"/>
              <a:t>October 21st, 2015</a:t>
            </a: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428700" y="1213063"/>
            <a:ext cx="7765600" cy="549333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elvetica" charset="0"/>
                <a:ea typeface="맑은 고딕" pitchFamily="50" charset="-127"/>
              </a:rPr>
              <a:t>뷔페 관리 프로그램</a:t>
            </a:r>
            <a:r>
              <a:rPr lang="en-US" sz="2400" dirty="0" smtClean="0">
                <a:solidFill>
                  <a:schemeClr val="bg1"/>
                </a:solidFill>
                <a:latin typeface="Helvetica" charset="0"/>
                <a:ea typeface="맑은 고딕" pitchFamily="50" charset="-127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Helvetica" charset="0"/>
                <a:ea typeface="맑은 고딕" pitchFamily="50" charset="-127"/>
              </a:rPr>
            </a:br>
            <a:endParaRPr lang="en-US" sz="2400" noProof="1" smtClean="0">
              <a:solidFill>
                <a:schemeClr val="bg1"/>
              </a:solidFill>
              <a:ea typeface="맑은 고딕" pitchFamily="50" charset="-127"/>
            </a:endParaRPr>
          </a:p>
          <a:p>
            <a:endParaRPr lang="en-US" sz="2400" noProof="1">
              <a:solidFill>
                <a:schemeClr val="tx1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434172" y="1944924"/>
            <a:ext cx="7740200" cy="36493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ea typeface="맑은 고딕" pitchFamily="50" charset="-127"/>
              </a:rPr>
              <a:t>팀원</a:t>
            </a:r>
            <a:endParaRPr lang="en-US" altLang="ko-KR" sz="1800" b="1" dirty="0" smtClean="0">
              <a:solidFill>
                <a:schemeClr val="bg1"/>
              </a:solidFill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ea typeface="맑은 고딕" pitchFamily="50" charset="-127"/>
              </a:rPr>
              <a:t>임형욱</a:t>
            </a:r>
            <a:r>
              <a:rPr lang="en-US" altLang="ko-KR" sz="1800" b="1" dirty="0" smtClean="0">
                <a:solidFill>
                  <a:schemeClr val="bg1"/>
                </a:solidFill>
                <a:ea typeface="맑은 고딕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ea typeface="맑은 고딕" pitchFamily="50" charset="-127"/>
              </a:rPr>
              <a:t>윤철희</a:t>
            </a:r>
            <a:r>
              <a:rPr lang="en-US" altLang="ko-KR" sz="1800" b="1" dirty="0" smtClean="0">
                <a:solidFill>
                  <a:schemeClr val="bg1"/>
                </a:solidFill>
                <a:ea typeface="맑은 고딕" pitchFamily="50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chemeClr val="bg1"/>
                </a:solidFill>
                <a:ea typeface="맑은 고딕" pitchFamily="50" charset="-127"/>
              </a:rPr>
              <a:t>이상헌</a:t>
            </a:r>
            <a:endParaRPr lang="it-IT" sz="1800" b="1" dirty="0">
              <a:solidFill>
                <a:schemeClr val="bg1"/>
              </a:solidFill>
              <a:ea typeface="맑은 고딕" pitchFamily="50" charset="-127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7"/>
          </p:nvPr>
        </p:nvSpPr>
        <p:spPr>
          <a:xfrm>
            <a:off x="6228913" y="6000723"/>
            <a:ext cx="4368467" cy="1974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맑은 고딕" pitchFamily="50" charset="-127"/>
              </a:rPr>
              <a:t>Smart </a:t>
            </a:r>
            <a:r>
              <a:rPr lang="en-US" dirty="0" smtClean="0">
                <a:solidFill>
                  <a:schemeClr val="bg1"/>
                </a:solidFill>
                <a:ea typeface="맑은 고딕" pitchFamily="50" charset="-127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ea typeface="맑은 고딕" pitchFamily="50" charset="-127"/>
              </a:rPr>
              <a:t>Factory_Engineering</a:t>
            </a:r>
            <a:r>
              <a:rPr lang="en-US" dirty="0" smtClean="0">
                <a:solidFill>
                  <a:schemeClr val="bg1"/>
                </a:solidFill>
                <a:ea typeface="맑은 고딕" pitchFamily="50" charset="-127"/>
              </a:rPr>
              <a:t> .</a:t>
            </a:r>
            <a:r>
              <a:rPr lang="it-IT" dirty="0" smtClean="0">
                <a:solidFill>
                  <a:schemeClr val="bg1"/>
                </a:solidFill>
                <a:ea typeface="맑은 고딕" pitchFamily="50" charset="-127"/>
              </a:rPr>
              <a:t>Aug. 2020     </a:t>
            </a:r>
            <a:r>
              <a:rPr lang="it-IT" dirty="0">
                <a:solidFill>
                  <a:schemeClr val="bg1"/>
                </a:solidFill>
                <a:ea typeface="맑은 고딕" pitchFamily="50" charset="-127"/>
              </a:rPr>
              <a:t>Rev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508" y="1944923"/>
            <a:ext cx="5585904" cy="359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Project Summary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1</a:t>
            </a:r>
            <a:r>
              <a:rPr lang="en-US" altLang="ko-KR" sz="1600" b="1" dirty="0">
                <a:solidFill>
                  <a:srgbClr val="002060"/>
                </a:solidFill>
                <a:ea typeface="맑은 고딕" pitchFamily="50" charset="-127"/>
              </a:rPr>
              <a:t>) </a:t>
            </a:r>
            <a:r>
              <a:rPr lang="ko-KR" altLang="en-US" sz="1600" b="1" dirty="0">
                <a:solidFill>
                  <a:srgbClr val="002060"/>
                </a:solidFill>
                <a:ea typeface="맑은 고딕" pitchFamily="50" charset="-127"/>
              </a:rPr>
              <a:t>프로젝트 명 </a:t>
            </a:r>
            <a:r>
              <a:rPr lang="en-US" altLang="ko-KR" sz="1600" b="1" dirty="0">
                <a:solidFill>
                  <a:srgbClr val="002060"/>
                </a:solidFill>
                <a:ea typeface="맑은 고딕" pitchFamily="50" charset="-127"/>
              </a:rPr>
              <a:t>: </a:t>
            </a:r>
            <a:r>
              <a:rPr lang="ko-KR" altLang="en-US" sz="1600" b="1" dirty="0">
                <a:solidFill>
                  <a:srgbClr val="002060"/>
                </a:solidFill>
                <a:ea typeface="맑은 고딕" pitchFamily="50" charset="-127"/>
              </a:rPr>
              <a:t>뷔페 고객 이용 관리 </a:t>
            </a:r>
            <a:r>
              <a:rPr lang="ko-KR" altLang="en-US" sz="1600" b="1" dirty="0" smtClean="0">
                <a:solidFill>
                  <a:srgbClr val="002060"/>
                </a:solidFill>
                <a:ea typeface="맑은 고딕" pitchFamily="50" charset="-127"/>
              </a:rPr>
              <a:t>프로그램</a:t>
            </a:r>
            <a:endParaRPr lang="en-US" altLang="ko-KR" sz="1600" dirty="0">
              <a:solidFill>
                <a:srgbClr val="002060"/>
              </a:solidFill>
              <a:ea typeface="맑은 고딕" pitchFamily="50" charset="-127"/>
            </a:endParaRPr>
          </a:p>
          <a:p>
            <a:endParaRPr lang="en-US" altLang="ko-KR" sz="1600" dirty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  <a:ea typeface="맑은 고딕" pitchFamily="50" charset="-127"/>
              </a:rPr>
              <a:t>2) </a:t>
            </a:r>
            <a:r>
              <a:rPr lang="ko-KR" altLang="en-US" sz="1600" b="1" dirty="0">
                <a:solidFill>
                  <a:srgbClr val="002060"/>
                </a:solidFill>
                <a:ea typeface="맑은 고딕" pitchFamily="50" charset="-127"/>
              </a:rPr>
              <a:t>프로젝트 목표</a:t>
            </a:r>
            <a:r>
              <a:rPr lang="en-US" altLang="ko-KR" sz="1600" b="1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:</a:t>
            </a:r>
            <a:endParaRPr lang="en-US" altLang="ko-KR" sz="1600" dirty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고객이 원하는 데이터를 저장할 수 있도록 하여 데이터를 활용한 고객 경향 파악을 실현  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고객 회원제 도입을 통한 회원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관리</a:t>
            </a:r>
            <a:endParaRPr lang="en-US" altLang="ko-KR" sz="1400" dirty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예약 관리프로그램 도입</a:t>
            </a:r>
            <a:endParaRPr lang="en-US" altLang="ko-KR" sz="1400" dirty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2060"/>
                </a:solidFill>
                <a:ea typeface="맑은 고딕" pitchFamily="50" charset="-127"/>
              </a:rPr>
              <a:t>3) </a:t>
            </a:r>
            <a:r>
              <a:rPr lang="ko-KR" altLang="en-US" sz="1600" b="1" dirty="0">
                <a:solidFill>
                  <a:srgbClr val="002060"/>
                </a:solidFill>
                <a:ea typeface="맑은 고딕" pitchFamily="50" charset="-127"/>
              </a:rPr>
              <a:t>프로젝트 기능 </a:t>
            </a:r>
            <a:r>
              <a:rPr lang="en-US" altLang="ko-KR" sz="1600" b="1" dirty="0">
                <a:solidFill>
                  <a:srgbClr val="002060"/>
                </a:solidFill>
                <a:ea typeface="맑은 고딕" pitchFamily="50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조회 기능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테이블 현황 조회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입실 시간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퇴실 시간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및 가격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인원수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etc..)</a:t>
            </a: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예약 기능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캘린더 시각화하여 일별 예약 인원 및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내용 조회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예약 이력 관리</a:t>
            </a:r>
            <a:endParaRPr lang="en-US" altLang="ko-KR" sz="1400" dirty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회원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관리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: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회원 등록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삭제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수정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조회를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통한 회원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관리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회원 이력 관리</a:t>
            </a:r>
            <a:endParaRPr lang="en-US" altLang="ko-KR" sz="1400" dirty="0" smtClean="0">
              <a:solidFill>
                <a:srgbClr val="002060"/>
              </a:solidFill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데이터 저장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: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실시간 및 회원 데이터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자동 저장 </a:t>
            </a:r>
            <a:r>
              <a:rPr lang="ko-KR" altLang="en-US" sz="1400" dirty="0" smtClean="0">
                <a:solidFill>
                  <a:srgbClr val="002060"/>
                </a:solidFill>
                <a:ea typeface="맑은 고딕" pitchFamily="50" charset="-127"/>
              </a:rPr>
              <a:t>기능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F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rom xml file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rgbClr val="002060"/>
                </a:solidFill>
                <a:ea typeface="맑은 고딕" pitchFamily="50" charset="-127"/>
              </a:rPr>
              <a:t>           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-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일별 매출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시간대 별 그래프화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 고객 유동인원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및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선호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Table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경향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ea typeface="맑은 고딕" pitchFamily="50" charset="-127"/>
              </a:rPr>
              <a:t>파악</a:t>
            </a:r>
            <a:r>
              <a:rPr lang="en-US" altLang="ko-KR" sz="1400" dirty="0">
                <a:solidFill>
                  <a:srgbClr val="002060"/>
                </a:solidFill>
                <a:ea typeface="맑은 고딕" pitchFamily="50" charset="-127"/>
              </a:rPr>
              <a:t> 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Program </a:t>
            </a:r>
            <a:r>
              <a:rPr lang="en-US" sz="1600" dirty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nitial screen</a:t>
            </a: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0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three functions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    - Table, Reservation, Customer Management</a:t>
            </a:r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Program Display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17394" y="1216452"/>
            <a:ext cx="8335927" cy="4609729"/>
            <a:chOff x="517394" y="1216452"/>
            <a:chExt cx="8335927" cy="4609729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" t="5270" r="886" b="1706"/>
            <a:stretch/>
          </p:blipFill>
          <p:spPr bwMode="auto">
            <a:xfrm>
              <a:off x="517394" y="1216452"/>
              <a:ext cx="8335927" cy="4609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726" y="1720354"/>
              <a:ext cx="550739" cy="268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500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Functional Description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Table Current Situation</a:t>
            </a: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테이블 별 입실 시간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인원 수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가격 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Display &amp;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인원 수 추가 가능</a:t>
            </a:r>
            <a:endParaRPr lang="en-US" altLang="ko-KR" sz="1600" dirty="0" smtClean="0">
              <a:solidFill>
                <a:srgbClr val="002060"/>
              </a:solidFill>
              <a:latin typeface="Helvetica" charset="0"/>
              <a:ea typeface="맑은 고딕" pitchFamily="50" charset="-127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결제 시 가격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인원 수 입실 시간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퇴실 시간 이력 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Xml File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자동 저장</a:t>
            </a:r>
            <a:endParaRPr lang="en-US" sz="1600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9992" y="1628800"/>
            <a:ext cx="754912" cy="340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17396" y="1194172"/>
            <a:ext cx="8300880" cy="4611600"/>
            <a:chOff x="517396" y="1194172"/>
            <a:chExt cx="8300880" cy="46116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396" y="1194172"/>
              <a:ext cx="8300880" cy="461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726" y="1699088"/>
              <a:ext cx="550739" cy="268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4499992" y="1633240"/>
            <a:ext cx="754912" cy="340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Functional Description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Reservations Management</a:t>
            </a:r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테이블 별 입실 시간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인원 수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가격 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Display &amp;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인원 수 추가 가능</a:t>
            </a:r>
            <a:endParaRPr lang="en-US" altLang="ko-KR" sz="1600" dirty="0" smtClean="0">
              <a:solidFill>
                <a:srgbClr val="002060"/>
              </a:solidFill>
              <a:latin typeface="Helvetica" charset="0"/>
              <a:ea typeface="맑은 고딕" pitchFamily="50" charset="-127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결제 시 가격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인원 수 입실 시간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퇴실 시간 이력 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Xml File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자동 저장</a:t>
            </a:r>
            <a:endParaRPr lang="en-US" sz="1600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6" y="1130152"/>
            <a:ext cx="8346444" cy="46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46729" y="1556792"/>
            <a:ext cx="754912" cy="340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Functional Description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Customer Management</a:t>
            </a: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회원 정보가 저장된 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Xml File</a:t>
            </a:r>
            <a:r>
              <a:rPr lang="ko-KR" altLang="en-US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의</a:t>
            </a:r>
            <a:r>
              <a:rPr lang="en-US" altLang="ko-KR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 </a:t>
            </a:r>
            <a:r>
              <a:rPr lang="en-US" altLang="ko-KR" sz="1600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DataBase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에서 등록된 회원들의 정보를</a:t>
            </a:r>
            <a:r>
              <a:rPr lang="en-US" altLang="ko-KR" sz="16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  <a:cs typeface="Helvetica" charset="0"/>
              </a:rPr>
              <a:t>불러와 조회</a:t>
            </a:r>
            <a:endParaRPr lang="en-US" sz="1600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6" y="1129982"/>
            <a:ext cx="8486186" cy="46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44208" y="1546159"/>
            <a:ext cx="754912" cy="340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Functional Description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Customer Management</a:t>
            </a: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altLang="ko-KR" sz="1600" dirty="0" smtClean="0">
              <a:solidFill>
                <a:srgbClr val="002060"/>
              </a:solidFill>
              <a:latin typeface="Helvetica" charset="0"/>
              <a:ea typeface="맑은 고딕" pitchFamily="50" charset="-127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회원 추가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조회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수정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삭제 내용을 </a:t>
            </a:r>
            <a:r>
              <a:rPr lang="en-US" altLang="ko-KR" sz="1600" dirty="0" err="1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Data_grid_view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를 통해 직접 관리</a:t>
            </a:r>
            <a:endParaRPr lang="en-US" altLang="ko-KR" sz="1600" dirty="0" smtClean="0">
              <a:solidFill>
                <a:srgbClr val="002060"/>
              </a:solidFill>
              <a:latin typeface="Helvetica" charset="0"/>
              <a:ea typeface="맑은 고딕" pitchFamily="50" charset="-127"/>
              <a:cs typeface="Helvetica" charset="0"/>
            </a:endParaRPr>
          </a:p>
          <a:p>
            <a:r>
              <a:rPr lang="ko-KR" altLang="en-US" sz="1600" dirty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회원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정보 자동 저장 및 이력 관리</a:t>
            </a:r>
            <a:endParaRPr lang="en-US" sz="1600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6" y="1137461"/>
            <a:ext cx="8359396" cy="46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359148" y="1550597"/>
            <a:ext cx="754912" cy="340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7396" y="170248"/>
            <a:ext cx="6747890" cy="37843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defTabSz="457200" eaLnBrk="1" latinLnBrk="0" hangingPunct="1">
              <a:lnSpc>
                <a:spcPts val="2200"/>
              </a:lnSpc>
              <a:spcBef>
                <a:spcPts val="0"/>
              </a:spcBef>
              <a:buFont typeface="Arial"/>
              <a:buNone/>
              <a:defRPr sz="2200" b="1" i="0" u="none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  <a:lvl2pPr marL="742950" indent="-285750" defTabSz="457200" eaLnBrk="1" latinLnBrk="0" hangingPunct="1">
              <a:buFont typeface="Arial"/>
              <a:buChar char="–"/>
              <a:defRPr sz="2800">
                <a:latin typeface="+mn-lt"/>
                <a:ea typeface="+mn-ea"/>
              </a:defRPr>
            </a:lvl2pPr>
            <a:lvl3pPr marL="1143000" indent="-228600" defTabSz="457200" eaLnBrk="1" latinLnBrk="0" hangingPunct="1">
              <a:buFont typeface="Arial"/>
              <a:buChar char="•"/>
              <a:defRPr sz="2400">
                <a:latin typeface="+mn-lt"/>
                <a:ea typeface="+mn-ea"/>
              </a:defRPr>
            </a:lvl3pPr>
            <a:lvl4pPr marL="1600200" indent="-228600" defTabSz="457200" eaLnBrk="1" latinLnBrk="0" hangingPunct="1">
              <a:buFont typeface="Arial"/>
              <a:buChar char="–"/>
              <a:defRPr sz="2000">
                <a:latin typeface="+mn-lt"/>
                <a:ea typeface="+mn-ea"/>
              </a:defRPr>
            </a:lvl4pPr>
            <a:lvl5pPr marL="2057400" indent="-228600" defTabSz="457200" eaLnBrk="1" latinLnBrk="0" hangingPunct="1">
              <a:buFont typeface="Arial"/>
              <a:buChar char="»"/>
              <a:defRPr sz="20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ea typeface="맑은 고딕" pitchFamily="50" charset="-127"/>
              </a:rPr>
              <a:t>Sales Graph</a:t>
            </a:r>
            <a:endParaRPr lang="en-US" sz="2400" dirty="0">
              <a:solidFill>
                <a:schemeClr val="accent1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17399" y="836711"/>
            <a:ext cx="8045200" cy="5702311"/>
          </a:xfrm>
        </p:spPr>
        <p:txBody>
          <a:bodyPr/>
          <a:lstStyle/>
          <a:p>
            <a:r>
              <a:rPr lang="en-US" sz="1600" dirty="0" smtClean="0">
                <a:solidFill>
                  <a:srgbClr val="002060"/>
                </a:solidFill>
                <a:latin typeface="Helvetica" charset="0"/>
                <a:ea typeface="Helvetica" charset="0"/>
                <a:cs typeface="Helvetica" charset="0"/>
              </a:rPr>
              <a:t>Bar Graph(Histogram)</a:t>
            </a: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0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성인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, </a:t>
            </a:r>
            <a:r>
              <a:rPr lang="ko-KR" altLang="en-US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아동의 매출액 막대 그래프 </a:t>
            </a:r>
            <a:r>
              <a:rPr lang="en-US" altLang="ko-KR" sz="1600" dirty="0" smtClean="0">
                <a:solidFill>
                  <a:srgbClr val="002060"/>
                </a:solidFill>
                <a:latin typeface="Helvetica" charset="0"/>
                <a:ea typeface="맑은 고딕" pitchFamily="50" charset="-127"/>
                <a:cs typeface="Helvetica" charset="0"/>
              </a:rPr>
              <a:t>Display</a:t>
            </a:r>
            <a:endParaRPr lang="en-US" sz="1600" dirty="0" smtClean="0">
              <a:solidFill>
                <a:srgbClr val="002060"/>
              </a:solidFill>
              <a:latin typeface="맑은 고딕" pitchFamily="50" charset="-127"/>
              <a:ea typeface="맑은 고딕" pitchFamily="50" charset="-127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96" y="1197606"/>
            <a:ext cx="8356358" cy="46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65286" y="1625025"/>
            <a:ext cx="754912" cy="340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CKUP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DEX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GES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CAAttachmentAdvanced" ma:contentTypeID="0x010100CBB5634947424394A2D7BB15FDB8446800301D2189AFC94D808767BD674AC05183002530D9317491FA468ABF90FF6B99C965" ma:contentTypeVersion="2" ma:contentTypeDescription="Attachment with grouping field" ma:contentTypeScope="" ma:versionID="296dd2fe0c722be6d7232566741f13c3">
  <xsd:schema xmlns:xsd="http://www.w3.org/2001/XMLSchema" xmlns:xs="http://www.w3.org/2001/XMLSchema" xmlns:p="http://schemas.microsoft.com/office/2006/metadata/properties" xmlns:ns2="a634c490-1755-4076-9393-5b23b42d2cb1" targetNamespace="http://schemas.microsoft.com/office/2006/metadata/properties" ma:root="true" ma:fieldsID="db04da25b86ef8a25c7ee60d573a6af1" ns2:_="">
    <xsd:import namespace="a634c490-1755-4076-9393-5b23b42d2cb1"/>
    <xsd:element name="properties">
      <xsd:complexType>
        <xsd:sequence>
          <xsd:element name="documentManagement">
            <xsd:complexType>
              <xsd:all>
                <xsd:element ref="ns2:FCACategory" minOccurs="0"/>
                <xsd:element ref="ns2:DocumentUniqueID" minOccurs="0"/>
                <xsd:element ref="ns2:FCADisplayName" minOccurs="0"/>
                <xsd:element ref="ns2:FCADownload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34c490-1755-4076-9393-5b23b42d2cb1" elementFormDefault="qualified">
    <xsd:import namespace="http://schemas.microsoft.com/office/2006/documentManagement/types"/>
    <xsd:import namespace="http://schemas.microsoft.com/office/infopath/2007/PartnerControls"/>
    <xsd:element name="FCACategory" ma:index="8" nillable="true" ma:displayName="FCACategory" ma:internalName="FCACategory">
      <xsd:simpleType>
        <xsd:restriction base="dms:Choice">
          <xsd:enumeration value="Template"/>
          <xsd:enumeration value="Source"/>
        </xsd:restriction>
      </xsd:simpleType>
    </xsd:element>
    <xsd:element name="DocumentUniqueID" ma:index="9" nillable="true" ma:displayName="Attachments Folder" ma:internalName="DocumentUniqueID" ma:readOnly="false">
      <xsd:simpleType>
        <xsd:restriction base="dms:Text"/>
      </xsd:simpleType>
    </xsd:element>
    <xsd:element name="FCADisplayName" ma:index="10" nillable="true" ma:displayName="FCADisplayName" ma:internalName="FCADisplayName">
      <xsd:simpleType>
        <xsd:restriction base="dms:Text"/>
      </xsd:simpleType>
    </xsd:element>
    <xsd:element name="FCADownloadGroup" ma:index="11" nillable="true" ma:displayName="FCADownloadGroup" ma:internalName="FCADownloadGroup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UniqueID xmlns="a634c490-1755-4076-9393-5b23b42d2cb1">2.1.30 Powerpoint Presentation. Region</DocumentUniqueID>
    <FCADisplayName xmlns="a634c490-1755-4076-9393-5b23b42d2cb1">APAC Powerpoint Presentation 4/3</FCADisplayName>
    <FCACategory xmlns="a634c490-1755-4076-9393-5b23b42d2cb1">Source</FCACategory>
    <FCADownloadGroup xmlns="a634c490-1755-4076-9393-5b23b42d2cb1">gruppo1</FCADownloadGroup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81784C-B61F-4C9B-A60E-AB746B1D5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34c490-1755-4076-9393-5b23b42d2c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65C1F4-73A4-419B-B8BB-D1485E4DBB82}">
  <ds:schemaRefs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a634c490-1755-4076-9393-5b23b42d2cb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E49ACD4-A984-4DA0-84E1-28AA463A0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302</Words>
  <Application>Microsoft Office PowerPoint</Application>
  <PresentationFormat>화면 슬라이드 쇼(4:3)</PresentationFormat>
  <Paragraphs>217</Paragraphs>
  <Slides>9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9</vt:i4>
      </vt:variant>
      <vt:variant>
        <vt:lpstr>재구성한 쇼</vt:lpstr>
      </vt:variant>
      <vt:variant>
        <vt:i4>1</vt:i4>
      </vt:variant>
    </vt:vector>
  </HeadingPairs>
  <TitlesOfParts>
    <vt:vector size="14" baseType="lpstr">
      <vt:lpstr>COVER</vt:lpstr>
      <vt:lpstr>BACKUP</vt:lpstr>
      <vt:lpstr>INDEX</vt:lpstr>
      <vt:lpstr>PAGES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Presentazione personalizzata 1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 Powerpoint Presentation 4/3</dc:title>
  <dc:creator>ROBILANT</dc:creator>
  <cp:lastModifiedBy>User</cp:lastModifiedBy>
  <cp:revision>368</cp:revision>
  <dcterms:created xsi:type="dcterms:W3CDTF">2015-10-21T10:45:14Z</dcterms:created>
  <dcterms:modified xsi:type="dcterms:W3CDTF">2020-08-19T01:28:19Z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0x010100CBB5634947424394A2D7BB15FDB8446800301D2189AFC94D808767BD674AC05183002530D9317491FA468ABF90FF6B99C965</vt:lpwstr>
  </property>
</Properties>
</file>