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1" r:id="rId6"/>
    <p:sldId id="301" r:id="rId7"/>
    <p:sldId id="294" r:id="rId8"/>
    <p:sldId id="290" r:id="rId9"/>
    <p:sldId id="293" r:id="rId10"/>
    <p:sldId id="262" r:id="rId11"/>
    <p:sldId id="296" r:id="rId12"/>
    <p:sldId id="297" r:id="rId13"/>
    <p:sldId id="298" r:id="rId14"/>
    <p:sldId id="300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03C219F-12AB-4BCA-A195-597CB91E5A2E}">
  <a:tblStyle styleId="{D03C219F-12AB-4BCA-A195-597CB91E5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6" d="100"/>
          <a:sy n="156" d="100"/>
        </p:scale>
        <p:origin x="-32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6207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5e1ed11e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5e1ed11e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3888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accent4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2;p25"/>
          <p:cNvSpPr txBox="1">
            <a:spLocks/>
          </p:cNvSpPr>
          <p:nvPr/>
        </p:nvSpPr>
        <p:spPr>
          <a:xfrm>
            <a:off x="1075050" y="2070888"/>
            <a:ext cx="69939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 lang="ko-KR" altLang="en-US" dirty="0"/>
          </a:p>
        </p:txBody>
      </p:sp>
      <p:sp>
        <p:nvSpPr>
          <p:cNvPr id="4" name="Google Shape;112;p25"/>
          <p:cNvSpPr txBox="1">
            <a:spLocks noGrp="1"/>
          </p:cNvSpPr>
          <p:nvPr>
            <p:ph type="ctrTitle"/>
          </p:nvPr>
        </p:nvSpPr>
        <p:spPr>
          <a:xfrm>
            <a:off x="2589378" y="3103092"/>
            <a:ext cx="3591600" cy="449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ko-KR" sz="1600" b="1" dirty="0">
                <a:latin typeface="다음_Regular" pitchFamily="2" charset="-127"/>
                <a:ea typeface="다음_Regular" pitchFamily="2" charset="-127"/>
              </a:rPr>
              <a:t>SQL</a:t>
            </a:r>
            <a:r>
              <a:rPr lang="ko-KR" altLang="en-US" sz="1600" b="1" dirty="0">
                <a:latin typeface="다음_Regular" pitchFamily="2" charset="-127"/>
                <a:ea typeface="다음_Regular" pitchFamily="2" charset="-127"/>
              </a:rPr>
              <a:t>을 </a:t>
            </a:r>
            <a:r>
              <a:rPr lang="ko-KR" altLang="en-US" sz="1200" b="1" dirty="0">
                <a:latin typeface="다음_Regular" pitchFamily="2" charset="-127"/>
                <a:ea typeface="다음_Regular" pitchFamily="2" charset="-127"/>
              </a:rPr>
              <a:t>이용한</a:t>
            </a:r>
            <a:r>
              <a:rPr lang="ko-KR" altLang="en-US" sz="1600" b="1" dirty="0">
                <a:latin typeface="다음_Regular" pitchFamily="2" charset="-127"/>
                <a:ea typeface="다음_Regular" pitchFamily="2" charset="-127"/>
              </a:rPr>
              <a:t> 프로그램 개발</a:t>
            </a:r>
            <a:endParaRPr sz="1600" b="1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5" name="Google Shape;112;p25"/>
          <p:cNvSpPr txBox="1">
            <a:spLocks/>
          </p:cNvSpPr>
          <p:nvPr/>
        </p:nvSpPr>
        <p:spPr>
          <a:xfrm>
            <a:off x="1111626" y="1298448"/>
            <a:ext cx="6547104" cy="141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6000"/>
              <a:buFont typeface="Barlow Condensed Medium"/>
              <a:buNone/>
              <a:defRPr sz="6000" b="0" i="0" u="none" strike="noStrike" cap="none">
                <a:solidFill>
                  <a:srgbClr val="434343"/>
                </a:solidFill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Font typeface="Barlow Condensed SemiBold"/>
              <a:buNone/>
              <a:defRPr sz="5200" b="0" i="0" u="none" strike="noStrike" cap="none">
                <a:solidFill>
                  <a:srgbClr val="0B139E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r>
              <a:rPr lang="ko-KR" altLang="en-US" sz="3600" dirty="0" smtClean="0">
                <a:latin typeface="다음_SemiBold" pitchFamily="2" charset="-127"/>
                <a:ea typeface="다음_SemiBold" pitchFamily="2" charset="-127"/>
              </a:rPr>
              <a:t>채용 정보 관리 프로그램</a:t>
            </a:r>
            <a:endParaRPr lang="en-US" altLang="ko-KR" sz="3600" dirty="0" smtClean="0">
              <a:latin typeface="다음_SemiBold" pitchFamily="2" charset="-127"/>
              <a:ea typeface="다음_SemiBold" pitchFamily="2" charset="-127"/>
            </a:endParaRPr>
          </a:p>
          <a:p>
            <a:r>
              <a:rPr lang="en-US" altLang="ko-KR" sz="3600" dirty="0" smtClean="0">
                <a:latin typeface="다음_SemiBold" pitchFamily="2" charset="-127"/>
                <a:ea typeface="다음_SemiBold" pitchFamily="2" charset="-127"/>
              </a:rPr>
              <a:t>DB</a:t>
            </a:r>
            <a:r>
              <a:rPr lang="en-US" altLang="ko-KR" sz="3600" dirty="0">
                <a:latin typeface="다음_SemiBold" pitchFamily="2" charset="-127"/>
                <a:ea typeface="다음_SemiBold" pitchFamily="2" charset="-127"/>
              </a:rPr>
              <a:t> </a:t>
            </a:r>
            <a:r>
              <a:rPr lang="ko-KR" altLang="en-US" sz="3600" dirty="0" smtClean="0">
                <a:latin typeface="다음_SemiBold" pitchFamily="2" charset="-127"/>
                <a:ea typeface="다음_SemiBold" pitchFamily="2" charset="-127"/>
              </a:rPr>
              <a:t>구</a:t>
            </a:r>
            <a:r>
              <a:rPr lang="ko-KR" altLang="en-US" sz="3600" dirty="0">
                <a:latin typeface="다음_SemiBold" pitchFamily="2" charset="-127"/>
                <a:ea typeface="다음_SemiBold" pitchFamily="2" charset="-127"/>
              </a:rPr>
              <a:t>축</a:t>
            </a:r>
          </a:p>
        </p:txBody>
      </p:sp>
      <p:sp>
        <p:nvSpPr>
          <p:cNvPr id="6" name="Google Shape;111;p25"/>
          <p:cNvSpPr txBox="1">
            <a:spLocks/>
          </p:cNvSpPr>
          <p:nvPr/>
        </p:nvSpPr>
        <p:spPr>
          <a:xfrm>
            <a:off x="133488" y="4553670"/>
            <a:ext cx="3438768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A</a:t>
            </a:r>
            <a:r>
              <a:rPr lang="ko-KR" altLang="en-US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조 </a:t>
            </a:r>
            <a:r>
              <a:rPr lang="ko-KR" altLang="en-US" dirty="0" err="1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강예영</a:t>
            </a:r>
            <a:r>
              <a:rPr lang="ko-KR" altLang="en-US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서주형 윤철희 이상헌 이은수 </a:t>
            </a:r>
            <a:endParaRPr lang="ko-KR" altLang="en-US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cxnSp>
        <p:nvCxnSpPr>
          <p:cNvPr id="7" name="Google Shape;453;p19"/>
          <p:cNvCxnSpPr/>
          <p:nvPr/>
        </p:nvCxnSpPr>
        <p:spPr>
          <a:xfrm>
            <a:off x="2215578" y="2930986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64604" y="25509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다음_Regular" pitchFamily="2" charset="-127"/>
                <a:ea typeface="다음_Regular" pitchFamily="2" charset="-127"/>
              </a:rPr>
              <a:t>TreeView</a:t>
            </a:r>
            <a:r>
              <a:rPr lang="en-US" sz="2400" dirty="0" smtClean="0"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ko-KR" altLang="en-US" sz="2400" dirty="0" smtClean="0">
                <a:latin typeface="다음_Regular" pitchFamily="2" charset="-127"/>
                <a:ea typeface="다음_Regular" pitchFamily="2" charset="-127"/>
              </a:rPr>
              <a:t>테이블 조회</a:t>
            </a:r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)</a:t>
            </a:r>
            <a:endParaRPr sz="2400" dirty="0"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>
            <a:off x="430765" y="395727"/>
            <a:ext cx="315606" cy="317505"/>
            <a:chOff x="917250" y="2165250"/>
            <a:chExt cx="980695" cy="982361"/>
          </a:xfrm>
        </p:grpSpPr>
        <p:sp>
          <p:nvSpPr>
            <p:cNvPr id="451" name="Google Shape;451;p19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2" y="990613"/>
            <a:ext cx="8510100" cy="35557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30764" y="1383792"/>
            <a:ext cx="770147" cy="420624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Google Shape;353;p14"/>
          <p:cNvSpPr txBox="1">
            <a:spLocks/>
          </p:cNvSpPr>
          <p:nvPr/>
        </p:nvSpPr>
        <p:spPr>
          <a:xfrm>
            <a:off x="424668" y="1884756"/>
            <a:ext cx="1532746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해당 테이블 조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회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54892" y="1383792"/>
            <a:ext cx="3604788" cy="2926080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353;p14"/>
          <p:cNvSpPr txBox="1">
            <a:spLocks/>
          </p:cNvSpPr>
          <p:nvPr/>
        </p:nvSpPr>
        <p:spPr>
          <a:xfrm>
            <a:off x="2381484" y="4390212"/>
            <a:ext cx="1532746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조회 결과 출력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64604" y="25509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다음_Regular" pitchFamily="2" charset="-127"/>
                <a:ea typeface="다음_Regular" pitchFamily="2" charset="-127"/>
              </a:rPr>
              <a:t>TreeView</a:t>
            </a:r>
            <a:r>
              <a:rPr lang="en-US" sz="2400" dirty="0" smtClean="0"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ko-KR" altLang="en-US" sz="2400" dirty="0" smtClean="0">
                <a:latin typeface="다음_Regular" pitchFamily="2" charset="-127"/>
                <a:ea typeface="다음_Regular" pitchFamily="2" charset="-127"/>
              </a:rPr>
              <a:t>프로시저</a:t>
            </a:r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/DDL)</a:t>
            </a:r>
            <a:endParaRPr sz="2400" dirty="0"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>
            <a:off x="430765" y="395727"/>
            <a:ext cx="315606" cy="317505"/>
            <a:chOff x="917250" y="2165250"/>
            <a:chExt cx="980695" cy="982361"/>
          </a:xfrm>
        </p:grpSpPr>
        <p:sp>
          <p:nvSpPr>
            <p:cNvPr id="451" name="Google Shape;451;p19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" y="952237"/>
            <a:ext cx="8644128" cy="361518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36912" y="1731264"/>
            <a:ext cx="770147" cy="536448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34080" y="1603248"/>
            <a:ext cx="1814976" cy="664464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Google Shape;353;p14"/>
          <p:cNvSpPr txBox="1">
            <a:spLocks/>
          </p:cNvSpPr>
          <p:nvPr/>
        </p:nvSpPr>
        <p:spPr>
          <a:xfrm>
            <a:off x="340686" y="2355433"/>
            <a:ext cx="1835586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해당 프로시저 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조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회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1" name="Google Shape;353;p14"/>
          <p:cNvSpPr txBox="1">
            <a:spLocks/>
          </p:cNvSpPr>
          <p:nvPr/>
        </p:nvSpPr>
        <p:spPr>
          <a:xfrm>
            <a:off x="6634080" y="2355432"/>
            <a:ext cx="1835586" cy="448727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해당 프로시저</a:t>
            </a:r>
            <a:endParaRPr lang="en-US" altLang="ko-KR" dirty="0" smtClean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자동 생성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49479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64604" y="25509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 smtClean="0">
                <a:latin typeface="다음_Regular" pitchFamily="2" charset="-127"/>
                <a:ea typeface="다음_Regular" pitchFamily="2" charset="-127"/>
              </a:rPr>
              <a:t>TreeView</a:t>
            </a:r>
            <a:r>
              <a:rPr lang="en-US" sz="2400" dirty="0" smtClean="0">
                <a:latin typeface="다음_Regular" pitchFamily="2" charset="-127"/>
                <a:ea typeface="다음_Regular" pitchFamily="2" charset="-127"/>
              </a:rPr>
              <a:t>(</a:t>
            </a:r>
            <a:r>
              <a:rPr lang="ko-KR" altLang="en-US" sz="2400" dirty="0" smtClean="0">
                <a:latin typeface="다음_Regular" pitchFamily="2" charset="-127"/>
                <a:ea typeface="다음_Regular" pitchFamily="2" charset="-127"/>
              </a:rPr>
              <a:t>프로시저</a:t>
            </a:r>
            <a:r>
              <a:rPr lang="en-US" altLang="ko-KR" sz="2400" dirty="0" smtClean="0">
                <a:latin typeface="다음_Regular" pitchFamily="2" charset="-127"/>
                <a:ea typeface="다음_Regular" pitchFamily="2" charset="-127"/>
              </a:rPr>
              <a:t>/List)</a:t>
            </a:r>
            <a:endParaRPr sz="2400" dirty="0"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>
            <a:off x="430765" y="395727"/>
            <a:ext cx="315606" cy="317505"/>
            <a:chOff x="917250" y="2165250"/>
            <a:chExt cx="980695" cy="982361"/>
          </a:xfrm>
        </p:grpSpPr>
        <p:sp>
          <p:nvSpPr>
            <p:cNvPr id="451" name="Google Shape;451;p19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353;p14"/>
          <p:cNvSpPr txBox="1">
            <a:spLocks/>
          </p:cNvSpPr>
          <p:nvPr/>
        </p:nvSpPr>
        <p:spPr>
          <a:xfrm>
            <a:off x="260077" y="4112068"/>
            <a:ext cx="1835586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DB</a:t>
            </a:r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에 구축된 프로시저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7" y="1373498"/>
            <a:ext cx="2029108" cy="260068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168" y="1373498"/>
            <a:ext cx="6254496" cy="328194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140048" y="1987296"/>
            <a:ext cx="1601616" cy="286512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095663" y="2615526"/>
            <a:ext cx="445781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353;p14"/>
          <p:cNvSpPr txBox="1">
            <a:spLocks/>
          </p:cNvSpPr>
          <p:nvPr/>
        </p:nvSpPr>
        <p:spPr>
          <a:xfrm>
            <a:off x="7075405" y="2382336"/>
            <a:ext cx="1745507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프로시저 자동 생성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3452" y="1908048"/>
            <a:ext cx="1742211" cy="2066138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9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>
            <a:spLocks noGrp="1"/>
          </p:cNvSpPr>
          <p:nvPr>
            <p:ph type="ctrTitle"/>
          </p:nvPr>
        </p:nvSpPr>
        <p:spPr>
          <a:xfrm flipH="1">
            <a:off x="764604" y="25509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dirty="0" smtClean="0">
                <a:latin typeface="다음_Regular" pitchFamily="2" charset="-127"/>
                <a:ea typeface="다음_Regular" pitchFamily="2" charset="-127"/>
              </a:rPr>
              <a:t>실행버튼</a:t>
            </a:r>
            <a:endParaRPr sz="2400" dirty="0">
              <a:latin typeface="다음_Regular" pitchFamily="2" charset="-127"/>
              <a:ea typeface="다음_Regular" pitchFamily="2" charset="-127"/>
            </a:endParaRPr>
          </a:p>
        </p:txBody>
      </p:sp>
      <p:grpSp>
        <p:nvGrpSpPr>
          <p:cNvPr id="450" name="Google Shape;450;p19"/>
          <p:cNvGrpSpPr/>
          <p:nvPr/>
        </p:nvGrpSpPr>
        <p:grpSpPr>
          <a:xfrm>
            <a:off x="430765" y="395727"/>
            <a:ext cx="315606" cy="317505"/>
            <a:chOff x="917250" y="2165250"/>
            <a:chExt cx="980695" cy="98236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51" name="Google Shape;451;p19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8" y="1304544"/>
            <a:ext cx="1538502" cy="30053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09" y="1304544"/>
            <a:ext cx="6627390" cy="300532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1773163" y="2528824"/>
            <a:ext cx="445781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9038" y="1286256"/>
            <a:ext cx="1591312" cy="591312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353;p14"/>
          <p:cNvSpPr txBox="1">
            <a:spLocks/>
          </p:cNvSpPr>
          <p:nvPr/>
        </p:nvSpPr>
        <p:spPr>
          <a:xfrm>
            <a:off x="109038" y="1934809"/>
            <a:ext cx="1835586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사용자가 쿼리 입력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1848" y="4102608"/>
            <a:ext cx="478232" cy="182880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61080" y="1652016"/>
            <a:ext cx="2819096" cy="723764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353;p14"/>
          <p:cNvSpPr txBox="1">
            <a:spLocks/>
          </p:cNvSpPr>
          <p:nvPr/>
        </p:nvSpPr>
        <p:spPr>
          <a:xfrm>
            <a:off x="3751918" y="2439789"/>
            <a:ext cx="1935650" cy="40439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ko-KR" altLang="en-U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서버로부터 결과 출력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5438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시연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12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795512" y="1795388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다음_Regular" pitchFamily="2" charset="-127"/>
                <a:ea typeface="다음_Regular" pitchFamily="2" charset="-127"/>
              </a:rPr>
              <a:t>THANKS</a:t>
            </a:r>
            <a:r>
              <a:rPr lang="es" dirty="0" smtClean="0">
                <a:latin typeface="다음_Regular" pitchFamily="2" charset="-127"/>
                <a:ea typeface="다음_Regular" pitchFamily="2" charset="-127"/>
              </a:rPr>
              <a:t>!</a:t>
            </a:r>
            <a:br>
              <a:rPr lang="es" dirty="0" smtClean="0">
                <a:latin typeface="다음_Regular" pitchFamily="2" charset="-127"/>
                <a:ea typeface="다음_Regular" pitchFamily="2" charset="-127"/>
              </a:rPr>
            </a:br>
            <a:r>
              <a:rPr lang="en-US" sz="2400" dirty="0" smtClean="0">
                <a:latin typeface="다음_Regular" pitchFamily="2" charset="-127"/>
                <a:ea typeface="다음_Regular" pitchFamily="2" charset="-127"/>
              </a:rPr>
              <a:t>A</a:t>
            </a:r>
            <a:r>
              <a:rPr lang="es" sz="2400" dirty="0" smtClean="0">
                <a:latin typeface="다음_Regular" pitchFamily="2" charset="-127"/>
                <a:ea typeface="다음_Regular" pitchFamily="2" charset="-127"/>
              </a:rPr>
              <a:t>ny question?</a:t>
            </a:r>
            <a:endParaRPr sz="2400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54132"/>
                </a:solidFill>
                <a:latin typeface="다음_Regular" pitchFamily="2" charset="-127"/>
                <a:ea typeface="다음_Regular" pitchFamily="2" charset="-127"/>
              </a:rPr>
              <a:t>TABLE OF CONTENTS</a:t>
            </a:r>
            <a:endParaRPr dirty="0">
              <a:solidFill>
                <a:srgbClr val="F54132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155425" y="192022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다음_Regular" pitchFamily="2" charset="-127"/>
                <a:ea typeface="다음_Regular" pitchFamily="2" charset="-127"/>
              </a:rPr>
              <a:t>개발목표 및 개발과정</a:t>
            </a:r>
            <a:endParaRPr sz="18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3" name="Google Shape;353;p14"/>
          <p:cNvSpPr txBox="1">
            <a:spLocks noGrp="1"/>
          </p:cNvSpPr>
          <p:nvPr>
            <p:ph type="title" idx="2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01</a:t>
            </a:r>
            <a:endParaRPr sz="1800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354" name="Google Shape;354;p14"/>
          <p:cNvSpPr txBox="1">
            <a:spLocks noGrp="1"/>
          </p:cNvSpPr>
          <p:nvPr>
            <p:ph type="ctrTitle" idx="3"/>
          </p:nvPr>
        </p:nvSpPr>
        <p:spPr>
          <a:xfrm>
            <a:off x="4155425" y="258547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다음_Regular" pitchFamily="2" charset="-127"/>
                <a:ea typeface="다음_Regular" pitchFamily="2" charset="-127"/>
              </a:rPr>
              <a:t>전체구</a:t>
            </a:r>
            <a:r>
              <a:rPr lang="ko-KR" altLang="en-US" sz="1800" dirty="0">
                <a:latin typeface="다음_Regular" pitchFamily="2" charset="-127"/>
                <a:ea typeface="다음_Regular" pitchFamily="2" charset="-127"/>
              </a:rPr>
              <a:t>조</a:t>
            </a:r>
            <a:r>
              <a:rPr lang="ko-KR" altLang="en-US" sz="1800" dirty="0" smtClean="0">
                <a:latin typeface="다음_Regular" pitchFamily="2" charset="-127"/>
                <a:ea typeface="다음_Regular" pitchFamily="2" charset="-127"/>
              </a:rPr>
              <a:t> </a:t>
            </a:r>
            <a:endParaRPr sz="18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5" name="Google Shape;355;p14"/>
          <p:cNvSpPr txBox="1">
            <a:spLocks noGrp="1"/>
          </p:cNvSpPr>
          <p:nvPr>
            <p:ph type="ctrTitle" idx="5"/>
          </p:nvPr>
        </p:nvSpPr>
        <p:spPr>
          <a:xfrm>
            <a:off x="4155425" y="325072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다음_Regular" pitchFamily="2" charset="-127"/>
                <a:ea typeface="다음_Regular" pitchFamily="2" charset="-127"/>
              </a:rPr>
              <a:t>상세기능</a:t>
            </a:r>
            <a:endParaRPr sz="18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6" name="Google Shape;356;p14"/>
          <p:cNvSpPr txBox="1">
            <a:spLocks noGrp="1"/>
          </p:cNvSpPr>
          <p:nvPr>
            <p:ph type="title" idx="4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02</a:t>
            </a:r>
            <a:endParaRPr sz="180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357" name="Google Shape;357;p14"/>
          <p:cNvSpPr txBox="1">
            <a:spLocks noGrp="1"/>
          </p:cNvSpPr>
          <p:nvPr>
            <p:ph type="title" idx="6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03</a:t>
            </a:r>
            <a:endParaRPr sz="180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358" name="Google Shape;358;p14"/>
          <p:cNvSpPr txBox="1">
            <a:spLocks noGrp="1"/>
          </p:cNvSpPr>
          <p:nvPr>
            <p:ph type="ctrTitle" idx="7"/>
          </p:nvPr>
        </p:nvSpPr>
        <p:spPr>
          <a:xfrm>
            <a:off x="4155425" y="3915976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>
                <a:latin typeface="다음_Regular" pitchFamily="2" charset="-127"/>
                <a:ea typeface="다음_Regular" pitchFamily="2" charset="-127"/>
              </a:rPr>
              <a:t>시연</a:t>
            </a:r>
            <a:endParaRPr sz="18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59" name="Google Shape;359;p14"/>
          <p:cNvSpPr txBox="1">
            <a:spLocks noGrp="1"/>
          </p:cNvSpPr>
          <p:nvPr>
            <p:ph type="title" idx="8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04</a:t>
            </a:r>
            <a:endParaRPr sz="180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925567" y="1853184"/>
            <a:ext cx="2676781" cy="792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개발목표</a:t>
            </a:r>
            <a:endParaRPr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" name="Google Shape;365;p15"/>
          <p:cNvSpPr txBox="1">
            <a:spLocks/>
          </p:cNvSpPr>
          <p:nvPr/>
        </p:nvSpPr>
        <p:spPr>
          <a:xfrm>
            <a:off x="2160858" y="3372730"/>
            <a:ext cx="4020300" cy="69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/>
            <a:r>
              <a:rPr lang="ko-KR" altLang="en-US" i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“구직자는 원하는 기업에 대한</a:t>
            </a:r>
            <a:r>
              <a:rPr lang="en-US" altLang="ko-KR" i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i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채용정보를 얻고</a:t>
            </a:r>
            <a:endParaRPr lang="en-US" altLang="ko-KR" i="1" dirty="0" smtClean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  <a:p>
            <a:pPr marL="0" indent="0" algn="ctr"/>
            <a:r>
              <a:rPr lang="ko-KR" altLang="en-US" i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기업은 원하는 구직자의 정보를 얻을 수 있다</a:t>
            </a:r>
            <a:r>
              <a:rPr lang="en-US" altLang="ko-KR" i="1" dirty="0" smtClean="0">
                <a:solidFill>
                  <a:schemeClr val="bg1"/>
                </a:solidFill>
                <a:latin typeface="다음_Regular" pitchFamily="2" charset="-127"/>
                <a:ea typeface="다음_Regular" pitchFamily="2" charset="-127"/>
              </a:rPr>
              <a:t>.”</a:t>
            </a:r>
            <a:endParaRPr lang="ko-KR" altLang="en-US" i="1" dirty="0">
              <a:solidFill>
                <a:schemeClr val="bg1"/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Google Shape;365;p15"/>
          <p:cNvSpPr txBox="1">
            <a:spLocks/>
          </p:cNvSpPr>
          <p:nvPr/>
        </p:nvSpPr>
        <p:spPr>
          <a:xfrm>
            <a:off x="2166954" y="3378826"/>
            <a:ext cx="4020300" cy="69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None/>
              <a:defRPr sz="1400" b="0" i="0" u="none" strike="noStrike" cap="none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ctr"/>
            <a:r>
              <a:rPr lang="ko-KR" altLang="en-US" i="1" dirty="0" smtClean="0">
                <a:latin typeface="다음_Regular" pitchFamily="2" charset="-127"/>
                <a:ea typeface="다음_Regular" pitchFamily="2" charset="-127"/>
              </a:rPr>
              <a:t>“</a:t>
            </a:r>
            <a:r>
              <a:rPr lang="ko-KR" altLang="en-US" i="1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</a:rPr>
              <a:t>구직자</a:t>
            </a:r>
            <a:r>
              <a:rPr lang="ko-KR" altLang="en-US" i="1" dirty="0" smtClean="0">
                <a:latin typeface="다음_Regular" pitchFamily="2" charset="-127"/>
                <a:ea typeface="다음_Regular" pitchFamily="2" charset="-127"/>
              </a:rPr>
              <a:t>는 원하는 기업에 대한</a:t>
            </a:r>
            <a:r>
              <a:rPr lang="en-US" altLang="ko-KR" i="1" dirty="0" smtClean="0">
                <a:latin typeface="다음_Regular" pitchFamily="2" charset="-127"/>
                <a:ea typeface="다음_Regular" pitchFamily="2" charset="-127"/>
              </a:rPr>
              <a:t> </a:t>
            </a:r>
            <a:r>
              <a:rPr lang="ko-KR" altLang="en-US" i="1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</a:rPr>
              <a:t>채용정보</a:t>
            </a:r>
            <a:r>
              <a:rPr lang="ko-KR" altLang="en-US" i="1" dirty="0" smtClean="0">
                <a:latin typeface="다음_Regular" pitchFamily="2" charset="-127"/>
                <a:ea typeface="다음_Regular" pitchFamily="2" charset="-127"/>
              </a:rPr>
              <a:t>를 얻고</a:t>
            </a:r>
            <a:endParaRPr lang="en-US" altLang="ko-KR" i="1" dirty="0" smtClean="0">
              <a:latin typeface="다음_Regular" pitchFamily="2" charset="-127"/>
              <a:ea typeface="다음_Regular" pitchFamily="2" charset="-127"/>
            </a:endParaRPr>
          </a:p>
          <a:p>
            <a:pPr marL="0" indent="0" algn="ctr"/>
            <a:r>
              <a:rPr lang="ko-KR" altLang="en-US" i="1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</a:rPr>
              <a:t>기업</a:t>
            </a:r>
            <a:r>
              <a:rPr lang="ko-KR" altLang="en-US" i="1" dirty="0" smtClean="0">
                <a:latin typeface="다음_Regular" pitchFamily="2" charset="-127"/>
                <a:ea typeface="다음_Regular" pitchFamily="2" charset="-127"/>
              </a:rPr>
              <a:t>은 원하는 </a:t>
            </a:r>
            <a:r>
              <a:rPr lang="ko-KR" altLang="en-US" i="1" dirty="0" smtClean="0">
                <a:solidFill>
                  <a:schemeClr val="accent4"/>
                </a:solidFill>
                <a:latin typeface="다음_Regular" pitchFamily="2" charset="-127"/>
                <a:ea typeface="다음_Regular" pitchFamily="2" charset="-127"/>
              </a:rPr>
              <a:t>구직자의 정보</a:t>
            </a:r>
            <a:r>
              <a:rPr lang="ko-KR" altLang="en-US" i="1" dirty="0" smtClean="0">
                <a:latin typeface="다음_Regular" pitchFamily="2" charset="-127"/>
                <a:ea typeface="다음_Regular" pitchFamily="2" charset="-127"/>
              </a:rPr>
              <a:t>를 얻을 수 있다</a:t>
            </a:r>
            <a:r>
              <a:rPr lang="en-US" altLang="ko-KR" i="1" dirty="0" smtClean="0">
                <a:latin typeface="다음_Regular" pitchFamily="2" charset="-127"/>
                <a:ea typeface="다음_Regular" pitchFamily="2" charset="-127"/>
              </a:rPr>
              <a:t>.”</a:t>
            </a:r>
            <a:endParaRPr lang="ko-KR" altLang="en-US" i="1" dirty="0">
              <a:latin typeface="다음_Regular" pitchFamily="2" charset="-127"/>
              <a:ea typeface="다음_Regular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66501" y="127074"/>
            <a:ext cx="8095500" cy="577800"/>
          </a:xfrm>
        </p:spPr>
        <p:txBody>
          <a:bodyPr/>
          <a:lstStyle/>
          <a:p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개발과정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31" name="Picture 2" descr="C:\Users\User\Desktop\pngtree-person-icon-png-image_178861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16" y="1046843"/>
            <a:ext cx="1341448" cy="10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오른쪽 화살표 32"/>
          <p:cNvSpPr/>
          <p:nvPr/>
        </p:nvSpPr>
        <p:spPr>
          <a:xfrm>
            <a:off x="2872196" y="1488150"/>
            <a:ext cx="57606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Picture 3" descr="C:\Users\User\Desktop\다운로드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0" y="1046845"/>
            <a:ext cx="1341448" cy="10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6219668" y="226833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작업 분배</a:t>
            </a:r>
            <a:endParaRPr lang="ko-KR" altLang="en-US" sz="12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90362" y="226833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개발환경 설정</a:t>
            </a:r>
            <a:endParaRPr lang="ko-KR" altLang="en-US" sz="12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40" name="Picture 5" descr="C:\Users\User\Desktop\다운로드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70" y="2996013"/>
            <a:ext cx="1341448" cy="10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C:\Users\User\Desktop\다운로드 (1)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016" y="2996013"/>
            <a:ext cx="1420706" cy="10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085348" y="4141967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DB 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구축 후 </a:t>
            </a:r>
            <a:r>
              <a:rPr lang="en-US" altLang="ko-KR" sz="1200" dirty="0" smtClean="0">
                <a:latin typeface="다음_Regular" pitchFamily="2" charset="-127"/>
                <a:ea typeface="다음_Regular" pitchFamily="2" charset="-127"/>
              </a:rPr>
              <a:t>C#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과 연동</a:t>
            </a:r>
            <a:endParaRPr lang="ko-KR" altLang="en-US" sz="12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259297" y="414196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결과 종합</a:t>
            </a:r>
            <a:endParaRPr lang="ko-KR" altLang="en-US" sz="12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288" y="2958234"/>
            <a:ext cx="1420309" cy="10888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7" name="TextBox 46"/>
          <p:cNvSpPr txBox="1"/>
          <p:nvPr/>
        </p:nvSpPr>
        <p:spPr>
          <a:xfrm>
            <a:off x="3604748" y="4141968"/>
            <a:ext cx="161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코</a:t>
            </a:r>
            <a:r>
              <a:rPr lang="ko-KR" altLang="en-US" sz="1200" dirty="0">
                <a:latin typeface="다음_Regular" pitchFamily="2" charset="-127"/>
                <a:ea typeface="다음_Regular" pitchFamily="2" charset="-127"/>
              </a:rPr>
              <a:t>딩</a:t>
            </a:r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 및 오류 수정</a:t>
            </a:r>
            <a:endParaRPr lang="ko-KR" altLang="en-US" sz="1200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5377652" y="1501472"/>
            <a:ext cx="57606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오른쪽 화살표 48"/>
          <p:cNvSpPr/>
          <p:nvPr/>
        </p:nvSpPr>
        <p:spPr>
          <a:xfrm>
            <a:off x="2872196" y="3329305"/>
            <a:ext cx="57606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오른쪽 화살표 49"/>
          <p:cNvSpPr/>
          <p:nvPr/>
        </p:nvSpPr>
        <p:spPr>
          <a:xfrm>
            <a:off x="5377652" y="3348723"/>
            <a:ext cx="57606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283370" y="226833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다음_Regular" pitchFamily="2" charset="-127"/>
                <a:ea typeface="다음_Regular" pitchFamily="2" charset="-127"/>
              </a:rPr>
              <a:t>아이디어 회의</a:t>
            </a:r>
            <a:endParaRPr lang="ko-KR" altLang="en-US" sz="1200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718" y="1046843"/>
            <a:ext cx="1341448" cy="1051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3" grpId="0"/>
      <p:bldP spid="44" grpId="0"/>
      <p:bldP spid="47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048" y="130034"/>
            <a:ext cx="8095500" cy="577800"/>
          </a:xfrm>
        </p:spPr>
        <p:txBody>
          <a:bodyPr/>
          <a:lstStyle/>
          <a:p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개발과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</a:rPr>
              <a:t>정</a:t>
            </a:r>
          </a:p>
        </p:txBody>
      </p:sp>
      <p:sp>
        <p:nvSpPr>
          <p:cNvPr id="6" name="Google Shape;353;p14"/>
          <p:cNvSpPr txBox="1">
            <a:spLocks/>
          </p:cNvSpPr>
          <p:nvPr/>
        </p:nvSpPr>
        <p:spPr>
          <a:xfrm>
            <a:off x="1768535" y="1414767"/>
            <a:ext cx="1347217" cy="404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600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개발환</a:t>
            </a:r>
            <a:r>
              <a:rPr lang="ko-KR" altLang="en-US" sz="1600" dirty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경</a:t>
            </a:r>
            <a:endParaRPr lang="es" sz="1600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cxnSp>
        <p:nvCxnSpPr>
          <p:cNvPr id="19" name="Google Shape;453;p19"/>
          <p:cNvCxnSpPr/>
          <p:nvPr/>
        </p:nvCxnSpPr>
        <p:spPr>
          <a:xfrm>
            <a:off x="1655863" y="1937338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456;p19"/>
          <p:cNvSpPr txBox="1">
            <a:spLocks/>
          </p:cNvSpPr>
          <p:nvPr/>
        </p:nvSpPr>
        <p:spPr>
          <a:xfrm>
            <a:off x="1655862" y="2260614"/>
            <a:ext cx="4659594" cy="93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 algn="l">
              <a:lnSpc>
                <a:spcPct val="150000"/>
              </a:lnSpc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Visual Studio 2019(</a:t>
            </a:r>
            <a:r>
              <a:rPr lang="en-US" sz="1400" dirty="0" err="1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.Net</a:t>
            </a:r>
            <a:r>
              <a:rPr 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 Framework 4.5.2)</a:t>
            </a:r>
          </a:p>
          <a:p>
            <a:pPr marL="457200" indent="-298450" algn="l">
              <a:lnSpc>
                <a:spcPct val="150000"/>
              </a:lnSpc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Microsoft SQL Server Management Studio</a:t>
            </a:r>
          </a:p>
        </p:txBody>
      </p:sp>
    </p:spTree>
    <p:extLst>
      <p:ext uri="{BB962C8B-B14F-4D97-AF65-F5344CB8AC3E}">
        <p14:creationId xmlns:p14="http://schemas.microsoft.com/office/powerpoint/2010/main" val="41365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048" y="130034"/>
            <a:ext cx="8095500" cy="577800"/>
          </a:xfrm>
        </p:spPr>
        <p:txBody>
          <a:bodyPr/>
          <a:lstStyle/>
          <a:p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개발과</a:t>
            </a:r>
            <a:r>
              <a:rPr lang="ko-KR" altLang="en-US" dirty="0">
                <a:latin typeface="다음_Regular" pitchFamily="2" charset="-127"/>
                <a:ea typeface="다음_Regular" pitchFamily="2" charset="-127"/>
              </a:rPr>
              <a:t>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8"/>
          <a:stretch/>
        </p:blipFill>
        <p:spPr bwMode="auto">
          <a:xfrm>
            <a:off x="8010714" y="1290246"/>
            <a:ext cx="584646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" y="1547613"/>
            <a:ext cx="8296656" cy="191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3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1082665"/>
            <a:ext cx="5846064" cy="9507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048" y="130034"/>
            <a:ext cx="8095500" cy="577800"/>
          </a:xfrm>
        </p:spPr>
        <p:txBody>
          <a:bodyPr/>
          <a:lstStyle/>
          <a:p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전체구조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6" name="Google Shape;353;p14"/>
          <p:cNvSpPr txBox="1">
            <a:spLocks/>
          </p:cNvSpPr>
          <p:nvPr/>
        </p:nvSpPr>
        <p:spPr>
          <a:xfrm>
            <a:off x="451362" y="402831"/>
            <a:ext cx="1423958" cy="404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800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클래스 구조</a:t>
            </a:r>
            <a:endParaRPr lang="es" sz="1800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cxnSp>
        <p:nvCxnSpPr>
          <p:cNvPr id="19" name="Google Shape;453;p19"/>
          <p:cNvCxnSpPr/>
          <p:nvPr/>
        </p:nvCxnSpPr>
        <p:spPr>
          <a:xfrm>
            <a:off x="170138" y="891381"/>
            <a:ext cx="8254534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699;p25"/>
          <p:cNvSpPr/>
          <p:nvPr/>
        </p:nvSpPr>
        <p:spPr>
          <a:xfrm>
            <a:off x="202742" y="1313538"/>
            <a:ext cx="1808938" cy="49087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3;p14"/>
          <p:cNvSpPr txBox="1">
            <a:spLocks/>
          </p:cNvSpPr>
          <p:nvPr/>
        </p:nvSpPr>
        <p:spPr>
          <a:xfrm>
            <a:off x="531139" y="1362875"/>
            <a:ext cx="1344180" cy="404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err="1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DataSource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9" name="Google Shape;699;p25"/>
          <p:cNvSpPr/>
          <p:nvPr/>
        </p:nvSpPr>
        <p:spPr>
          <a:xfrm>
            <a:off x="202742" y="2551026"/>
            <a:ext cx="1808938" cy="49087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3;p14"/>
          <p:cNvSpPr txBox="1">
            <a:spLocks/>
          </p:cNvSpPr>
          <p:nvPr/>
        </p:nvSpPr>
        <p:spPr>
          <a:xfrm>
            <a:off x="308242" y="2606459"/>
            <a:ext cx="1679054" cy="404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MainDataSource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1" name="Google Shape;699;p25"/>
          <p:cNvSpPr/>
          <p:nvPr/>
        </p:nvSpPr>
        <p:spPr>
          <a:xfrm>
            <a:off x="192473" y="3708236"/>
            <a:ext cx="1808938" cy="49087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53;p14"/>
          <p:cNvSpPr txBox="1">
            <a:spLocks/>
          </p:cNvSpPr>
          <p:nvPr/>
        </p:nvSpPr>
        <p:spPr>
          <a:xfrm>
            <a:off x="304069" y="3769765"/>
            <a:ext cx="1636382" cy="404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SqlStringCheck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2127858" y="1365824"/>
            <a:ext cx="38808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2201955"/>
            <a:ext cx="5846064" cy="11003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608" y="3500972"/>
            <a:ext cx="5846064" cy="1407293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2127858" y="2560692"/>
            <a:ext cx="38808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2127858" y="3761449"/>
            <a:ext cx="388084" cy="384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47952" y="1548385"/>
            <a:ext cx="1065168" cy="426720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640432" y="2606459"/>
            <a:ext cx="2613552" cy="545173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93896" y="4417119"/>
            <a:ext cx="2830776" cy="380434"/>
          </a:xfrm>
          <a:prstGeom prst="rect">
            <a:avLst/>
          </a:prstGeom>
          <a:noFill/>
          <a:ln w="41275" cmpd="sng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65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59" y="459881"/>
            <a:ext cx="3176909" cy="132911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048" y="130034"/>
            <a:ext cx="8095500" cy="577800"/>
          </a:xfrm>
        </p:spPr>
        <p:txBody>
          <a:bodyPr/>
          <a:lstStyle/>
          <a:p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전체구조</a:t>
            </a:r>
            <a:endParaRPr lang="ko-KR" altLang="en-US" dirty="0"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4073" y="1506090"/>
            <a:ext cx="2637596" cy="2272101"/>
          </a:xfrm>
          <a:prstGeom prst="rect">
            <a:avLst/>
          </a:prstGeom>
        </p:spPr>
      </p:pic>
      <p:sp>
        <p:nvSpPr>
          <p:cNvPr id="6" name="Google Shape;353;p14"/>
          <p:cNvSpPr txBox="1">
            <a:spLocks/>
          </p:cNvSpPr>
          <p:nvPr/>
        </p:nvSpPr>
        <p:spPr>
          <a:xfrm>
            <a:off x="725424" y="3654018"/>
            <a:ext cx="548640" cy="404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s" dirty="0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DB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7" name="Google Shape;353;p14"/>
          <p:cNvSpPr txBox="1">
            <a:spLocks/>
          </p:cNvSpPr>
          <p:nvPr/>
        </p:nvSpPr>
        <p:spPr>
          <a:xfrm>
            <a:off x="6644591" y="922240"/>
            <a:ext cx="1532746" cy="40439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dirty="0" err="1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User_info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8" name="오른쪽 화살표 7"/>
          <p:cNvSpPr/>
          <p:nvPr/>
        </p:nvSpPr>
        <p:spPr>
          <a:xfrm rot="20618466">
            <a:off x="2292246" y="1597198"/>
            <a:ext cx="684271" cy="259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353;p14"/>
          <p:cNvSpPr txBox="1">
            <a:spLocks/>
          </p:cNvSpPr>
          <p:nvPr/>
        </p:nvSpPr>
        <p:spPr>
          <a:xfrm>
            <a:off x="6644591" y="3909061"/>
            <a:ext cx="1532746" cy="40439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dirty="0" err="1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Recruit_info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0" name="Google Shape;353;p14"/>
          <p:cNvSpPr txBox="1">
            <a:spLocks/>
          </p:cNvSpPr>
          <p:nvPr/>
        </p:nvSpPr>
        <p:spPr>
          <a:xfrm>
            <a:off x="6644591" y="2478157"/>
            <a:ext cx="1532746" cy="40439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ko-KR" dirty="0" err="1" smtClean="0">
                <a:latin typeface="다음_Regular" pitchFamily="2" charset="-127"/>
                <a:ea typeface="다음_Regular" pitchFamily="2" charset="-127"/>
                <a:cs typeface="Barlow Condensed"/>
                <a:sym typeface="Barlow Condensed"/>
              </a:rPr>
              <a:t>Company_info</a:t>
            </a:r>
            <a:endParaRPr lang="es" dirty="0">
              <a:latin typeface="다음_Regular" pitchFamily="2" charset="-127"/>
              <a:ea typeface="다음_Regular" pitchFamily="2" charset="-127"/>
              <a:cs typeface="Barlow Condensed"/>
              <a:sym typeface="Barlow Condensed"/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2284480" y="2550525"/>
            <a:ext cx="684271" cy="259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850260">
            <a:off x="2250915" y="3566365"/>
            <a:ext cx="684271" cy="259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59" y="1976561"/>
            <a:ext cx="3176910" cy="12792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59" y="3380381"/>
            <a:ext cx="3176910" cy="146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484833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다음_Regular" pitchFamily="2" charset="-127"/>
                <a:ea typeface="다음_Regular" pitchFamily="2" charset="-127"/>
              </a:rPr>
              <a:t>  상세기능</a:t>
            </a:r>
            <a:endParaRPr dirty="0">
              <a:latin typeface="다음_Regular" pitchFamily="2" charset="-127"/>
              <a:ea typeface="다음_Regular" pitchFamily="2" charset="-127"/>
            </a:endParaRPr>
          </a:p>
        </p:txBody>
      </p:sp>
      <p:sp>
        <p:nvSpPr>
          <p:cNvPr id="3" name="Google Shape;456;p19"/>
          <p:cNvSpPr txBox="1">
            <a:spLocks/>
          </p:cNvSpPr>
          <p:nvPr/>
        </p:nvSpPr>
        <p:spPr>
          <a:xfrm>
            <a:off x="2759238" y="2754390"/>
            <a:ext cx="4659594" cy="933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Barlow Condensed SemiBold"/>
              <a:buNone/>
              <a:defRPr sz="30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Barlow Condensed SemiBold"/>
              <a:buNone/>
              <a:defRPr sz="1600" b="0" i="0" u="none" strike="noStrike" cap="none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pPr marL="457200" indent="-298450">
              <a:lnSpc>
                <a:spcPct val="150000"/>
              </a:lnSpc>
              <a:buClr>
                <a:schemeClr val="accent2"/>
              </a:buClr>
              <a:buSzPts val="1100"/>
              <a:buFont typeface="Arvo"/>
              <a:buChar char="●"/>
            </a:pPr>
            <a:r>
              <a:rPr lang="en-US" sz="1400" dirty="0" err="1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TreeView</a:t>
            </a:r>
            <a:r>
              <a:rPr 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 </a:t>
            </a:r>
            <a:r>
              <a:rPr lang="ko-KR" alt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구현</a:t>
            </a:r>
            <a:endParaRPr lang="en-US" altLang="ko-KR" sz="1400" dirty="0" smtClean="0">
              <a:latin typeface="다음_Regular" pitchFamily="2" charset="-127"/>
              <a:ea typeface="다음_Regular" pitchFamily="2" charset="-127"/>
              <a:cs typeface="Arvo"/>
              <a:sym typeface="Arvo"/>
            </a:endParaRPr>
          </a:p>
          <a:p>
            <a:pPr marL="457200" indent="-298450">
              <a:lnSpc>
                <a:spcPct val="150000"/>
              </a:lnSpc>
              <a:buClr>
                <a:schemeClr val="accent2"/>
              </a:buClr>
              <a:buSzPts val="1100"/>
              <a:buFont typeface="Arvo"/>
              <a:buChar char="●"/>
            </a:pPr>
            <a:r>
              <a:rPr lang="ko-KR" alt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사용자 작성 쿼리</a:t>
            </a:r>
            <a:r>
              <a:rPr lang="en-US" altLang="ko-KR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(</a:t>
            </a:r>
            <a:r>
              <a:rPr lang="ko-KR" alt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실행 버튼</a:t>
            </a:r>
            <a:r>
              <a:rPr lang="en-US" altLang="ko-KR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)</a:t>
            </a:r>
            <a:r>
              <a:rPr lang="ko-KR" altLang="en-US" sz="1400" dirty="0" smtClean="0">
                <a:latin typeface="다음_Regular" pitchFamily="2" charset="-127"/>
                <a:ea typeface="다음_Regular" pitchFamily="2" charset="-127"/>
                <a:cs typeface="Arvo"/>
                <a:sym typeface="Arvo"/>
              </a:rPr>
              <a:t> 구현</a:t>
            </a:r>
            <a:endParaRPr lang="en-US" sz="1400" dirty="0" smtClean="0">
              <a:latin typeface="다음_Regular" pitchFamily="2" charset="-127"/>
              <a:ea typeface="다음_Regular" pitchFamily="2" charset="-127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22630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168</Words>
  <Application>Microsoft Office PowerPoint</Application>
  <PresentationFormat>화면 슬라이드 쇼(16:9)</PresentationFormat>
  <Paragraphs>58</Paragraphs>
  <Slides>15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My Creative CV by slidesgo</vt:lpstr>
      <vt:lpstr>SQL을 이용한 프로그램 개발</vt:lpstr>
      <vt:lpstr>TABLE OF CONTENTS</vt:lpstr>
      <vt:lpstr>개발목표</vt:lpstr>
      <vt:lpstr>개발과정</vt:lpstr>
      <vt:lpstr>개발과정</vt:lpstr>
      <vt:lpstr>개발과정</vt:lpstr>
      <vt:lpstr>전체구조</vt:lpstr>
      <vt:lpstr>전체구조</vt:lpstr>
      <vt:lpstr>  상세기능</vt:lpstr>
      <vt:lpstr>TreeView(테이블 조회)</vt:lpstr>
      <vt:lpstr>TreeView(프로시저/DDL)</vt:lpstr>
      <vt:lpstr>TreeView(프로시저/List)</vt:lpstr>
      <vt:lpstr>실행버튼</vt:lpstr>
      <vt:lpstr>시연</vt:lpstr>
      <vt:lpstr>THANKS! Any 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PRESENTATION</dc:title>
  <dc:creator>User</dc:creator>
  <cp:lastModifiedBy>User</cp:lastModifiedBy>
  <cp:revision>32</cp:revision>
  <dcterms:modified xsi:type="dcterms:W3CDTF">2020-09-09T10:12:40Z</dcterms:modified>
</cp:coreProperties>
</file>