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0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  <p:sldId id="281" r:id="rId11"/>
    <p:sldId id="268" r:id="rId12"/>
    <p:sldId id="269" r:id="rId13"/>
    <p:sldId id="271" r:id="rId14"/>
    <p:sldId id="274" r:id="rId15"/>
    <p:sldId id="272" r:id="rId16"/>
    <p:sldId id="270" r:id="rId17"/>
    <p:sldId id="276" r:id="rId18"/>
    <p:sldId id="275" r:id="rId19"/>
    <p:sldId id="277" r:id="rId20"/>
    <p:sldId id="278" r:id="rId21"/>
    <p:sldId id="279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86207" autoAdjust="0"/>
  </p:normalViewPr>
  <p:slideViewPr>
    <p:cSldViewPr>
      <p:cViewPr>
        <p:scale>
          <a:sx n="75" d="100"/>
          <a:sy n="75" d="100"/>
        </p:scale>
        <p:origin x="-678" y="-9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75092-2621-47F9-AC55-BA643605BC62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CFDE-A9D0-4527-9D9A-09F858A6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en-US" altLang="ko-KR" sz="1000" baseline="0" dirty="0" smtClean="0"/>
          </a:p>
          <a:p>
            <a:endParaRPr lang="en-US" altLang="ko-KR" sz="1000" baseline="0" dirty="0" smtClean="0"/>
          </a:p>
          <a:p>
            <a:r>
              <a:rPr lang="en-US" altLang="ko-KR" sz="1000" dirty="0" smtClean="0"/>
              <a:t>M:N</a:t>
            </a:r>
            <a:r>
              <a:rPr lang="ko-KR" altLang="en-US" sz="1000" dirty="0" smtClean="0"/>
              <a:t>은 보통 테이블 따로 만들어짐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1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프로그램 단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Use</a:t>
            </a:r>
            <a:r>
              <a:rPr lang="en-US" altLang="ko-KR" baseline="0" dirty="0" smtClean="0"/>
              <a:t> case diagram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1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2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2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3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8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7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0E9F-7340-4E9C-9022-6A8A604A2D7C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64114" y="2098383"/>
            <a:ext cx="1415772" cy="946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ko-KR" altLang="en-US" sz="4800" b="1" dirty="0" smtClean="0"/>
              <a:t>수</a:t>
            </a:r>
            <a:r>
              <a:rPr lang="ko-KR" altLang="en-US" sz="4800" b="1" dirty="0"/>
              <a:t>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34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267494"/>
            <a:ext cx="1872208" cy="39149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 smtClean="0">
                <a:solidFill>
                  <a:schemeClr val="accent5"/>
                </a:solidFill>
              </a:rPr>
              <a:t>은행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예금 서비스를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/>
              <a:t>에게 제공한다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>
                <a:solidFill>
                  <a:schemeClr val="accent5"/>
                </a:solidFill>
              </a:rPr>
              <a:t>은행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여러 지점으로 구성되고</a:t>
            </a:r>
            <a:r>
              <a:rPr lang="en-US" altLang="ko-KR" sz="800" dirty="0"/>
              <a:t>, </a:t>
            </a:r>
            <a:r>
              <a:rPr lang="ko-KR" altLang="en-US" sz="800" dirty="0"/>
              <a:t>각 </a:t>
            </a:r>
            <a:r>
              <a:rPr lang="ko-KR" altLang="en-US" sz="800" dirty="0" smtClean="0"/>
              <a:t>지점은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특정 </a:t>
            </a:r>
            <a:r>
              <a:rPr lang="ko-KR" altLang="en-US" sz="800" dirty="0"/>
              <a:t>도시에 위치해 있다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</a:t>
            </a:r>
            <a:r>
              <a:rPr lang="ko-KR" altLang="en-US" sz="800" dirty="0"/>
              <a:t>지점은 고유의 </a:t>
            </a:r>
            <a:r>
              <a:rPr lang="ko-KR" altLang="en-US" sz="800" dirty="0" err="1"/>
              <a:t>지점명이</a:t>
            </a:r>
            <a:r>
              <a:rPr lang="ko-KR" altLang="en-US" sz="800" dirty="0"/>
              <a:t> 부여되며 추가로 도시</a:t>
            </a:r>
            <a:r>
              <a:rPr lang="en-US" altLang="ko-KR" sz="800" dirty="0"/>
              <a:t>, </a:t>
            </a:r>
            <a:r>
              <a:rPr lang="ko-KR" altLang="en-US" sz="800" dirty="0"/>
              <a:t>자산</a:t>
            </a:r>
            <a:r>
              <a:rPr lang="en-US" altLang="ko-KR" sz="800" dirty="0"/>
              <a:t>, </a:t>
            </a:r>
            <a:r>
              <a:rPr lang="ko-KR" altLang="en-US" sz="800" dirty="0" err="1"/>
              <a:t>영문지점명</a:t>
            </a:r>
            <a:r>
              <a:rPr lang="en-US" altLang="ko-KR" sz="800" dirty="0"/>
              <a:t>, </a:t>
            </a:r>
            <a:r>
              <a:rPr lang="ko-KR" altLang="en-US" sz="800" dirty="0"/>
              <a:t>지점개설</a:t>
            </a:r>
            <a:r>
              <a:rPr lang="en-US" altLang="ko-KR" sz="800" dirty="0"/>
              <a:t>, </a:t>
            </a:r>
            <a:r>
              <a:rPr lang="ko-KR" altLang="en-US" sz="800" dirty="0"/>
              <a:t>전화번호 등의 정보를 가진다</a:t>
            </a:r>
            <a:r>
              <a:rPr lang="en-US" altLang="ko-KR" sz="800" dirty="0" smtClean="0"/>
              <a:t>.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고유의 </a:t>
            </a:r>
            <a:r>
              <a:rPr lang="ko-KR" altLang="en-US" sz="800" u="sng" dirty="0"/>
              <a:t>고객번호</a:t>
            </a:r>
            <a:r>
              <a:rPr lang="ko-KR" altLang="en-US" sz="800" dirty="0"/>
              <a:t>를 가지며</a:t>
            </a:r>
            <a:r>
              <a:rPr lang="en-US" altLang="ko-KR" sz="800" dirty="0"/>
              <a:t>, </a:t>
            </a:r>
            <a:r>
              <a:rPr lang="ko-KR" altLang="en-US" sz="800" dirty="0"/>
              <a:t>추가로 이름</a:t>
            </a:r>
            <a:r>
              <a:rPr lang="en-US" altLang="ko-KR" sz="800" dirty="0"/>
              <a:t>, </a:t>
            </a:r>
            <a:r>
              <a:rPr lang="ko-KR" altLang="en-US" sz="800" dirty="0"/>
              <a:t>주소</a:t>
            </a:r>
            <a:r>
              <a:rPr lang="en-US" altLang="ko-KR" sz="800" dirty="0"/>
              <a:t>, </a:t>
            </a:r>
            <a:r>
              <a:rPr lang="ko-KR" altLang="en-US" sz="800" dirty="0"/>
              <a:t>생년월일 등의 정보를 가진다</a:t>
            </a:r>
            <a:r>
              <a:rPr lang="en-US" altLang="ko-KR" sz="800" dirty="0" smtClean="0"/>
              <a:t>.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800" dirty="0"/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예금계좌는 </a:t>
            </a:r>
            <a:r>
              <a:rPr lang="ko-KR" altLang="en-US" sz="800" dirty="0"/>
              <a:t>예금번호로 유일하게 식별되고 예금계좌의 잔고와 입</a:t>
            </a:r>
            <a:r>
              <a:rPr lang="en-US" altLang="ko-KR" sz="800" dirty="0"/>
              <a:t>·</a:t>
            </a:r>
            <a:r>
              <a:rPr lang="ko-KR" altLang="en-US" sz="800" dirty="0"/>
              <a:t>출금 내역이 관리된다</a:t>
            </a:r>
            <a:r>
              <a:rPr lang="en-US" altLang="ko-KR" sz="800" dirty="0" smtClean="0"/>
              <a:t>.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err="1" smtClean="0"/>
              <a:t>한명의</a:t>
            </a:r>
            <a:r>
              <a:rPr lang="ko-KR" altLang="en-US" sz="800" dirty="0" smtClean="0"/>
              <a:t>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여러 개의 예금 계좌에 예금할 수 있고 하나의 예금계좌에는 여러 명의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이 </a:t>
            </a:r>
            <a:r>
              <a:rPr lang="ko-KR" altLang="en-US" sz="800" dirty="0"/>
              <a:t>예금할 수 있다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지점은 </a:t>
            </a:r>
            <a:r>
              <a:rPr lang="ko-KR" altLang="en-US" sz="800" dirty="0"/>
              <a:t>여러 개의 예금 계좌를 관리한다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6355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0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267494"/>
            <a:ext cx="2592288" cy="422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/>
              <a:t>학사관리 프로그램</a:t>
            </a:r>
            <a:endParaRPr lang="en-US" altLang="ko-KR" sz="600" dirty="0"/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3906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64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51520" y="267494"/>
            <a:ext cx="2448272" cy="422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/>
              <a:t>학사관리 프로그램</a:t>
            </a:r>
            <a:endParaRPr lang="en-US" altLang="ko-KR" sz="600" dirty="0"/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948107" y="393351"/>
            <a:ext cx="6020698" cy="4123196"/>
            <a:chOff x="3143963" y="321924"/>
            <a:chExt cx="6229295" cy="4266050"/>
          </a:xfrm>
        </p:grpSpPr>
        <p:cxnSp>
          <p:nvCxnSpPr>
            <p:cNvPr id="7" name="꺾인 연결선 6"/>
            <p:cNvCxnSpPr>
              <a:stCxn id="8" idx="3"/>
              <a:endCxn id="60" idx="0"/>
            </p:cNvCxnSpPr>
            <p:nvPr/>
          </p:nvCxnSpPr>
          <p:spPr>
            <a:xfrm rot="10800000" flipH="1">
              <a:off x="4004024" y="857303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37"/>
            <p:cNvSpPr/>
            <p:nvPr/>
          </p:nvSpPr>
          <p:spPr>
            <a:xfrm flipH="1">
              <a:off x="3565854" y="1586285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93847" y="735612"/>
              <a:ext cx="1960342" cy="1701345"/>
              <a:chOff x="3707904" y="537166"/>
              <a:chExt cx="1960342" cy="1701345"/>
            </a:xfrm>
          </p:grpSpPr>
          <p:cxnSp>
            <p:nvCxnSpPr>
              <p:cNvPr id="61" name="직선 연결선 60"/>
              <p:cNvCxnSpPr>
                <a:stCxn id="67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68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70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69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71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72" idx="0"/>
                <a:endCxn id="74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543957" y="735611"/>
              <a:ext cx="1459734" cy="1701346"/>
              <a:chOff x="6076912" y="537165"/>
              <a:chExt cx="1459734" cy="1701346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 smtClean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84884" y="2886628"/>
              <a:ext cx="959126" cy="1701346"/>
              <a:chOff x="4198941" y="2688182"/>
              <a:chExt cx="959126" cy="170134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43" name="직선 연결선 42"/>
              <p:cNvCxnSpPr>
                <a:stCxn id="39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93653" y="2886629"/>
              <a:ext cx="1960342" cy="1701345"/>
              <a:chOff x="3707904" y="537166"/>
              <a:chExt cx="1960342" cy="1701345"/>
            </a:xfrm>
          </p:grpSpPr>
          <p:cxnSp>
            <p:nvCxnSpPr>
              <p:cNvPr id="24" name="직선 연결선 23"/>
              <p:cNvCxnSpPr>
                <a:stCxn id="30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31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3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32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34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35" idx="0"/>
                <a:endCxn id="3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 smtClean="0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59928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9928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>
              <a:off x="4944010" y="1586285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다이아몬드 15"/>
            <p:cNvSpPr/>
            <p:nvPr/>
          </p:nvSpPr>
          <p:spPr>
            <a:xfrm>
              <a:off x="5449013" y="2441176"/>
              <a:ext cx="849816" cy="441234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강의</a:t>
              </a:r>
              <a:endParaRPr lang="ko-KR" altLang="en-US" sz="800" b="1" dirty="0"/>
            </a:p>
          </p:txBody>
        </p:sp>
        <p:sp>
          <p:nvSpPr>
            <p:cNvPr id="17" name="직사각형 37"/>
            <p:cNvSpPr/>
            <p:nvPr/>
          </p:nvSpPr>
          <p:spPr>
            <a:xfrm>
              <a:off x="7743816" y="1586285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7896121" y="2441176"/>
              <a:ext cx="849816" cy="441234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수강</a:t>
              </a:r>
              <a:endParaRPr lang="ko-KR" altLang="en-US" sz="8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26003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N</a:t>
              </a:r>
              <a:endParaRPr lang="ko-KR" alt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26003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 smtClean="0"/>
                <a:t>M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142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142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59818" y="32192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5449013" y="348492"/>
              <a:ext cx="849816" cy="441234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소</a:t>
              </a:r>
              <a:r>
                <a:rPr lang="ko-KR" altLang="en-US" sz="800" b="1" dirty="0"/>
                <a:t>속</a:t>
              </a:r>
            </a:p>
          </p:txBody>
        </p:sp>
        <p:sp>
          <p:nvSpPr>
            <p:cNvPr id="79" name="다이아몬드 78"/>
            <p:cNvSpPr/>
            <p:nvPr/>
          </p:nvSpPr>
          <p:spPr>
            <a:xfrm>
              <a:off x="3143963" y="2441176"/>
              <a:ext cx="849816" cy="441234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소</a:t>
              </a:r>
              <a:r>
                <a:rPr lang="ko-KR" altLang="en-US" sz="800" b="1" dirty="0"/>
                <a:t>속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8914741" y="2440797"/>
              <a:ext cx="458517" cy="44583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500" b="1" dirty="0" smtClean="0"/>
                <a:t>성</a:t>
              </a:r>
              <a:r>
                <a:rPr lang="ko-KR" altLang="en-US" sz="500" b="1" dirty="0"/>
                <a:t>적</a:t>
              </a:r>
            </a:p>
          </p:txBody>
        </p:sp>
        <p:cxnSp>
          <p:nvCxnSpPr>
            <p:cNvPr id="3" name="직선 연결선 2"/>
            <p:cNvCxnSpPr>
              <a:stCxn id="18" idx="3"/>
              <a:endCxn id="80" idx="2"/>
            </p:cNvCxnSpPr>
            <p:nvPr/>
          </p:nvCxnSpPr>
          <p:spPr>
            <a:xfrm>
              <a:off x="8745937" y="2661793"/>
              <a:ext cx="168804" cy="19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901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9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431426" y="321924"/>
            <a:ext cx="5317038" cy="4266050"/>
            <a:chOff x="3357451" y="123478"/>
            <a:chExt cx="5317038" cy="4266050"/>
          </a:xfrm>
        </p:grpSpPr>
        <p:cxnSp>
          <p:nvCxnSpPr>
            <p:cNvPr id="118" name="꺾인 연결선 117"/>
            <p:cNvCxnSpPr>
              <a:stCxn id="114" idx="3"/>
              <a:endCxn id="8" idx="0"/>
            </p:cNvCxnSpPr>
            <p:nvPr/>
          </p:nvCxnSpPr>
          <p:spPr>
            <a:xfrm rot="10800000" flipH="1">
              <a:off x="3930049" y="658857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37"/>
            <p:cNvSpPr/>
            <p:nvPr/>
          </p:nvSpPr>
          <p:spPr>
            <a:xfrm flipH="1">
              <a:off x="3491879" y="1387839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9872" y="537166"/>
              <a:ext cx="1960342" cy="1701345"/>
              <a:chOff x="3707904" y="537166"/>
              <a:chExt cx="1960342" cy="1701345"/>
            </a:xfrm>
          </p:grpSpPr>
          <p:cxnSp>
            <p:nvCxnSpPr>
              <p:cNvPr id="22" name="직선 연결선 21"/>
              <p:cNvCxnSpPr>
                <a:stCxn id="9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0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1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7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8" idx="0"/>
                <a:endCxn id="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6469982" y="537165"/>
              <a:ext cx="1459734" cy="1701346"/>
              <a:chOff x="6076912" y="537165"/>
              <a:chExt cx="1459734" cy="170134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 smtClean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910909" y="2688182"/>
              <a:ext cx="959126" cy="1701346"/>
              <a:chOff x="4198941" y="2688182"/>
              <a:chExt cx="959126" cy="170134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80" name="직선 연결선 79"/>
              <p:cNvCxnSpPr>
                <a:stCxn id="74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6219678" y="2688183"/>
              <a:ext cx="1960342" cy="1701345"/>
              <a:chOff x="3707904" y="537166"/>
              <a:chExt cx="1960342" cy="1701345"/>
            </a:xfrm>
          </p:grpSpPr>
          <p:cxnSp>
            <p:nvCxnSpPr>
              <p:cNvPr id="92" name="직선 연결선 91"/>
              <p:cNvCxnSpPr>
                <a:stCxn id="98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99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101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100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2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103" idx="0"/>
                <a:endCxn id="105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 smtClean="0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552531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2531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37" name="꺾인 연결선 36"/>
            <p:cNvCxnSpPr/>
            <p:nvPr/>
          </p:nvCxnSpPr>
          <p:spPr>
            <a:xfrm>
              <a:off x="4870035" y="1387839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다이아몬드 107"/>
            <p:cNvSpPr/>
            <p:nvPr/>
          </p:nvSpPr>
          <p:spPr>
            <a:xfrm>
              <a:off x="5375038" y="2242730"/>
              <a:ext cx="849816" cy="441234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강의</a:t>
              </a:r>
              <a:endParaRPr lang="ko-KR" altLang="en-US" sz="8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69841" y="1387839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/>
            <p:cNvSpPr/>
            <p:nvPr/>
          </p:nvSpPr>
          <p:spPr>
            <a:xfrm>
              <a:off x="7822146" y="2242730"/>
              <a:ext cx="849816" cy="441234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수강</a:t>
              </a:r>
              <a:r>
                <a:rPr lang="en-US" altLang="ko-KR" sz="800" b="1" dirty="0" smtClean="0"/>
                <a:t>, </a:t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성적</a:t>
              </a:r>
              <a:endParaRPr lang="ko-KR" altLang="en-US" sz="8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52028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252028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745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5745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85843" y="123478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51520" y="267494"/>
            <a:ext cx="2592288" cy="42257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/>
              <a:t>학사관리 프로그램</a:t>
            </a:r>
            <a:endParaRPr lang="en-US" altLang="ko-KR" sz="600" dirty="0"/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38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64114" y="2098383"/>
            <a:ext cx="1415772" cy="946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ko-KR" altLang="en-US" sz="4800" b="1" dirty="0" smtClean="0"/>
              <a:t>수</a:t>
            </a:r>
            <a:r>
              <a:rPr lang="ko-KR" altLang="en-US" sz="4800" b="1" dirty="0"/>
              <a:t>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4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48678"/>
              </p:ext>
            </p:extLst>
          </p:nvPr>
        </p:nvGraphicFramePr>
        <p:xfrm>
          <a:off x="1668016" y="1349059"/>
          <a:ext cx="5568280" cy="19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720080"/>
                <a:gridCol w="180020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 smtClean="0">
                          <a:solidFill>
                            <a:srgbClr val="FFFF00"/>
                          </a:solidFill>
                        </a:rPr>
                        <a:t>고객번호</a:t>
                      </a:r>
                      <a:endParaRPr lang="ko-KR" altLang="en-US" sz="14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대구시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대전시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267494"/>
            <a:ext cx="172819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b="1" dirty="0" err="1"/>
              <a:t>릴레이션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98104"/>
            <a:ext cx="1080120" cy="130224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 smtClean="0"/>
              <a:t>열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속성</a:t>
            </a:r>
            <a:endParaRPr lang="en-US" altLang="ko-KR" sz="1200" dirty="0" smtClean="0"/>
          </a:p>
          <a:p>
            <a:pPr>
              <a:lnSpc>
                <a:spcPct val="250000"/>
              </a:lnSpc>
            </a:pPr>
            <a:r>
              <a:rPr lang="ko-KR" altLang="en-US" sz="1200" dirty="0"/>
              <a:t>행 </a:t>
            </a:r>
            <a:r>
              <a:rPr lang="en-US" altLang="ko-KR" sz="1200" dirty="0"/>
              <a:t>= </a:t>
            </a:r>
            <a:r>
              <a:rPr lang="ko-KR" altLang="en-US" sz="1200" dirty="0" err="1" smtClean="0"/>
              <a:t>튜플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1774354"/>
            <a:ext cx="6840760" cy="50405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8260" y="3502546"/>
            <a:ext cx="2043980" cy="79739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성별의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유효한 값의 범위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71836" y="1368573"/>
            <a:ext cx="5564460" cy="40501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08304" y="1359048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accent3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3"/>
                </a:solidFill>
              </a:rPr>
              <a:t> 스키마</a:t>
            </a:r>
            <a:endParaRPr lang="en-US" altLang="ko-KR" sz="1200" b="1" dirty="0"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1836" y="1787673"/>
            <a:ext cx="5564460" cy="1498849"/>
          </a:xfrm>
          <a:prstGeom prst="rect">
            <a:avLst/>
          </a:prstGeom>
          <a:solidFill>
            <a:schemeClr val="accent4">
              <a:lumMod val="40000"/>
              <a:lumOff val="60000"/>
              <a:alpha val="34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08304" y="2873523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accent4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4"/>
                </a:solidFill>
              </a:rPr>
              <a:t>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인스턴스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4156" y="3038748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2833330" y="1401799"/>
            <a:ext cx="216000" cy="3420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과목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과목</a:t>
              </a:r>
              <a:endParaRPr lang="en-US" altLang="ko-KR" sz="1100" b="1" dirty="0" smtClean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과</a:t>
              </a:r>
              <a:r>
                <a:rPr lang="ko-KR" altLang="en-US" sz="800" b="1" dirty="0"/>
                <a:t>목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학점</a:t>
              </a:r>
              <a:endParaRPr lang="ko-KR" altLang="en-US" sz="800" b="1" dirty="0"/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b="1" dirty="0" err="1" smtClean="0"/>
              <a:t>릴레이션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스키마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80226"/>
              </p:ext>
            </p:extLst>
          </p:nvPr>
        </p:nvGraphicFramePr>
        <p:xfrm>
          <a:off x="696040" y="2743919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/>
                <a:gridCol w="1109246"/>
                <a:gridCol w="1109246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9006"/>
              </p:ext>
            </p:extLst>
          </p:nvPr>
        </p:nvGraphicFramePr>
        <p:xfrm>
          <a:off x="696038" y="3247975"/>
          <a:ext cx="4452028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/>
                <a:gridCol w="1113007"/>
                <a:gridCol w="1113007"/>
                <a:gridCol w="1113007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과목이름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040188" y="3003798"/>
            <a:ext cx="540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/>
              <a:t>외래키</a:t>
            </a:r>
            <a:endParaRPr lang="en-US" altLang="ko-KR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84844"/>
              </p:ext>
            </p:extLst>
          </p:nvPr>
        </p:nvGraphicFramePr>
        <p:xfrm>
          <a:off x="696038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/>
                <a:gridCol w="658895"/>
                <a:gridCol w="658895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C#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10459"/>
              </p:ext>
            </p:extLst>
          </p:nvPr>
        </p:nvGraphicFramePr>
        <p:xfrm>
          <a:off x="2941330" y="3720902"/>
          <a:ext cx="2887884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/>
                <a:gridCol w="849984"/>
                <a:gridCol w="467807"/>
                <a:gridCol w="825221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과목이름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C#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P003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79512" y="860640"/>
            <a:ext cx="417830" cy="56805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r>
              <a:rPr lang="en-US" altLang="ko-KR" sz="1000" b="1" dirty="0" smtClean="0"/>
              <a:t>ERD</a:t>
            </a:r>
            <a:endParaRPr lang="en-US" altLang="ko-KR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715766"/>
            <a:ext cx="417830" cy="118798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algn="ctr"/>
            <a:r>
              <a:rPr lang="en-US" altLang="ko-KR" sz="1000" b="1" dirty="0"/>
              <a:t>Relation Schema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9512" y="4155926"/>
            <a:ext cx="417830" cy="59399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algn="r"/>
            <a:r>
              <a:rPr lang="en-US" altLang="ko-KR" sz="1000" b="1" dirty="0" smtClean="0"/>
              <a:t>Table</a:t>
            </a:r>
            <a:endParaRPr lang="en-US" altLang="ko-KR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06198" y="1242007"/>
            <a:ext cx="0" cy="1362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06198" y="3939934"/>
            <a:ext cx="0" cy="28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4156" y="2534692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sp>
        <p:nvSpPr>
          <p:cNvPr id="52" name="직사각형 37"/>
          <p:cNvSpPr/>
          <p:nvPr/>
        </p:nvSpPr>
        <p:spPr>
          <a:xfrm rot="5400000" flipH="1" flipV="1">
            <a:off x="3207905" y="1417199"/>
            <a:ext cx="108000" cy="4433325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187" h="2151017">
                <a:moveTo>
                  <a:pt x="0" y="0"/>
                </a:moveTo>
                <a:lnTo>
                  <a:pt x="582187" y="0"/>
                </a:lnTo>
                <a:lnTo>
                  <a:pt x="582187" y="2151017"/>
                </a:lnTo>
                <a:lnTo>
                  <a:pt x="0" y="2151017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597342" y="815076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/>
                <a:t>과목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ko-KR" altLang="en-US" sz="800" b="1" u="sng" dirty="0"/>
                <a:t>번호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과목</a:t>
              </a:r>
              <a:endParaRPr lang="en-US" altLang="ko-KR" sz="1100" b="1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과목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ko-KR" altLang="en-US" sz="800" b="1" dirty="0"/>
                <a:t>이름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학점</a:t>
              </a:r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34" name="그룹 133"/>
          <p:cNvGrpSpPr/>
          <p:nvPr/>
        </p:nvGrpSpPr>
        <p:grpSpPr>
          <a:xfrm>
            <a:off x="597342" y="2931790"/>
            <a:ext cx="7949316" cy="1756674"/>
            <a:chOff x="597342" y="843558"/>
            <a:chExt cx="7949316" cy="175667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136" name="모서리가 둥근 직사각형 135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140" name="타원 139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141" name="직선 연결선 140"/>
            <p:cNvCxnSpPr>
              <a:stCxn id="137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9" idx="4"/>
              <a:endCxn id="138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0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151" name="직선 연결선 150"/>
            <p:cNvCxnSpPr>
              <a:stCxn id="147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149" idx="4"/>
              <a:endCxn id="148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150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다이아몬드 154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56" name="직선 연결선 155"/>
            <p:cNvCxnSpPr>
              <a:stCxn id="138" idx="3"/>
              <a:endCxn id="155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stCxn id="155" idx="3"/>
              <a:endCxn id="148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ERD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2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b="1" dirty="0" err="1" smtClean="0"/>
              <a:t>릴레이션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스키마</a:t>
            </a:r>
            <a:endParaRPr lang="en-US" altLang="ko-KR" sz="14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39857"/>
              </p:ext>
            </p:extLst>
          </p:nvPr>
        </p:nvGraphicFramePr>
        <p:xfrm>
          <a:off x="696040" y="2743919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/>
                <a:gridCol w="1109246"/>
                <a:gridCol w="1109246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4156" y="2534692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93692"/>
              </p:ext>
            </p:extLst>
          </p:nvPr>
        </p:nvGraphicFramePr>
        <p:xfrm>
          <a:off x="696038" y="3247975"/>
          <a:ext cx="3326400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8800"/>
                <a:gridCol w="1108800"/>
                <a:gridCol w="1108800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14156" y="3038748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24756"/>
              </p:ext>
            </p:extLst>
          </p:nvPr>
        </p:nvGraphicFramePr>
        <p:xfrm>
          <a:off x="696038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/>
                <a:gridCol w="658895"/>
                <a:gridCol w="658895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C#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79512" y="860640"/>
            <a:ext cx="417830" cy="56805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r>
              <a:rPr lang="en-US" altLang="ko-KR" sz="1000" b="1" dirty="0" smtClean="0"/>
              <a:t>ERD</a:t>
            </a:r>
            <a:endParaRPr lang="en-US" altLang="ko-KR" sz="1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79512" y="2715766"/>
            <a:ext cx="417830" cy="118798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algn="ctr"/>
            <a:r>
              <a:rPr lang="en-US" altLang="ko-KR" sz="1000" b="1" dirty="0"/>
              <a:t>Relation Schema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9512" y="4155926"/>
            <a:ext cx="417830" cy="59399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lstStyle/>
          <a:p>
            <a:pPr algn="r"/>
            <a:r>
              <a:rPr lang="en-US" altLang="ko-KR" sz="1000" b="1" dirty="0" smtClean="0"/>
              <a:t>Table</a:t>
            </a:r>
            <a:endParaRPr lang="en-US" altLang="ko-KR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06198" y="1242007"/>
            <a:ext cx="0" cy="1362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06198" y="3939934"/>
            <a:ext cx="0" cy="28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89" name="직선 연결선 88"/>
            <p:cNvCxnSpPr>
              <a:stCxn id="8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7" idx="4"/>
              <a:endCxn id="86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8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99" name="직선 연결선 98"/>
            <p:cNvCxnSpPr>
              <a:stCxn id="95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7" idx="4"/>
              <a:endCxn id="96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다이아몬드 102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04" name="직선 연결선 103"/>
            <p:cNvCxnSpPr>
              <a:stCxn id="86" idx="3"/>
              <a:endCxn id="103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3" idx="3"/>
              <a:endCxn id="96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07832"/>
              </p:ext>
            </p:extLst>
          </p:nvPr>
        </p:nvGraphicFramePr>
        <p:xfrm>
          <a:off x="2941330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/>
                <a:gridCol w="658895"/>
                <a:gridCol w="658895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ERD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67544" y="771550"/>
            <a:ext cx="8208912" cy="2847570"/>
            <a:chOff x="1043608" y="771550"/>
            <a:chExt cx="6840760" cy="2372975"/>
          </a:xfrm>
        </p:grpSpPr>
        <p:grpSp>
          <p:nvGrpSpPr>
            <p:cNvPr id="8" name="그룹 7"/>
            <p:cNvGrpSpPr/>
            <p:nvPr/>
          </p:nvGrpSpPr>
          <p:grpSpPr>
            <a:xfrm>
              <a:off x="1043608" y="771550"/>
              <a:ext cx="2574001" cy="1972699"/>
              <a:chOff x="597342" y="771550"/>
              <a:chExt cx="2574001" cy="197269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597342" y="771550"/>
                <a:ext cx="2574001" cy="1972699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40669" y="975054"/>
                <a:ext cx="2087346" cy="1565691"/>
                <a:chOff x="2123728" y="1540333"/>
                <a:chExt cx="4896544" cy="3777334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823234" y="4198457"/>
                  <a:ext cx="3497531" cy="11192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과</a:t>
                  </a:r>
                  <a:r>
                    <a:rPr lang="ko-KR" altLang="en-US" sz="1200" b="1" dirty="0"/>
                    <a:t>목</a:t>
                  </a:r>
                  <a:endParaRPr lang="en-US" altLang="ko-KR" sz="1200" b="1" dirty="0" smtClean="0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2123728" y="1540333"/>
                  <a:ext cx="1399013" cy="139901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/>
                    <a:t>과목</a:t>
                  </a:r>
                  <a:r>
                    <a:rPr lang="en-US" altLang="ko-KR" sz="900" b="1" u="sng" dirty="0" smtClean="0"/>
                    <a:t/>
                  </a:r>
                  <a:br>
                    <a:rPr lang="en-US" altLang="ko-KR" sz="900" b="1" u="sng" dirty="0" smtClean="0"/>
                  </a:br>
                  <a:r>
                    <a:rPr lang="ko-KR" altLang="en-US" sz="900" b="1" u="sng" dirty="0" smtClean="0"/>
                    <a:t>번호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en-US" altLang="ko-KR" sz="900" b="1" dirty="0" smtClean="0"/>
                    <a:t>PK</a:t>
                  </a:r>
                  <a:endParaRPr lang="ko-KR" altLang="en-US" sz="700" b="1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3872494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/>
                    <a:t>과목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5621259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학점</a:t>
                  </a:r>
                  <a:endParaRPr lang="ko-KR" altLang="en-US" sz="900" b="1" dirty="0"/>
                </a:p>
              </p:txBody>
            </p:sp>
            <p:cxnSp>
              <p:nvCxnSpPr>
                <p:cNvPr id="9" name="직선 연결선 8"/>
                <p:cNvCxnSpPr>
                  <a:stCxn id="5" idx="4"/>
                </p:cNvCxnSpPr>
                <p:nvPr/>
              </p:nvCxnSpPr>
              <p:spPr>
                <a:xfrm>
                  <a:off x="2823234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>
                  <a:stCxn id="6" idx="4"/>
                  <a:endCxn id="4" idx="0"/>
                </p:cNvCxnSpPr>
                <p:nvPr/>
              </p:nvCxnSpPr>
              <p:spPr>
                <a:xfrm>
                  <a:off x="4572000" y="2939346"/>
                  <a:ext cx="0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stCxn id="7" idx="4"/>
                </p:cNvCxnSpPr>
                <p:nvPr/>
              </p:nvCxnSpPr>
              <p:spPr>
                <a:xfrm flipH="1">
                  <a:off x="5271506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그룹 27"/>
            <p:cNvGrpSpPr/>
            <p:nvPr/>
          </p:nvGrpSpPr>
          <p:grpSpPr>
            <a:xfrm>
              <a:off x="5311522" y="771550"/>
              <a:ext cx="2572846" cy="1972699"/>
              <a:chOff x="5105400" y="219075"/>
              <a:chExt cx="3037656" cy="232908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5105400" y="219075"/>
                <a:ext cx="3037656" cy="2329086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5392006" y="459344"/>
                <a:ext cx="2464445" cy="1848548"/>
                <a:chOff x="4644008" y="551662"/>
                <a:chExt cx="2464445" cy="1848548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996071" y="1852492"/>
                  <a:ext cx="1760318" cy="5477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학생</a:t>
                  </a:r>
                  <a:endParaRPr lang="en-US" altLang="ko-KR" sz="1200" b="1" dirty="0" smtClean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644008" y="551662"/>
                  <a:ext cx="704127" cy="68464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 smtClean="0"/>
                    <a:t>학번</a:t>
                  </a:r>
                  <a:r>
                    <a:rPr lang="en-US" altLang="ko-KR" sz="900" b="1" u="sng" dirty="0"/>
                    <a:t/>
                  </a:r>
                  <a:br>
                    <a:rPr lang="en-US" altLang="ko-KR" sz="900" b="1" u="sng" dirty="0"/>
                  </a:br>
                  <a:r>
                    <a:rPr lang="en-US" altLang="ko-KR" sz="900" b="1" dirty="0"/>
                    <a:t>PK</a:t>
                  </a:r>
                  <a:endParaRPr lang="ko-KR" altLang="en-US" sz="900" b="1" dirty="0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5524167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6404326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학과</a:t>
                  </a:r>
                  <a:endParaRPr lang="ko-KR" altLang="en-US" sz="900" b="1" dirty="0"/>
                </a:p>
              </p:txBody>
            </p:sp>
            <p:cxnSp>
              <p:nvCxnSpPr>
                <p:cNvPr id="19" name="직선 연결선 18"/>
                <p:cNvCxnSpPr>
                  <a:stCxn id="16" idx="4"/>
                </p:cNvCxnSpPr>
                <p:nvPr/>
              </p:nvCxnSpPr>
              <p:spPr>
                <a:xfrm>
                  <a:off x="4996071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7" idx="4"/>
                  <a:endCxn id="15" idx="0"/>
                </p:cNvCxnSpPr>
                <p:nvPr/>
              </p:nvCxnSpPr>
              <p:spPr>
                <a:xfrm>
                  <a:off x="5876231" y="1236310"/>
                  <a:ext cx="0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8" idx="4"/>
                </p:cNvCxnSpPr>
                <p:nvPr/>
              </p:nvCxnSpPr>
              <p:spPr>
                <a:xfrm flipH="1">
                  <a:off x="6228294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직선 연결선 32"/>
            <p:cNvCxnSpPr>
              <a:stCxn id="4" idx="3"/>
            </p:cNvCxnSpPr>
            <p:nvPr/>
          </p:nvCxnSpPr>
          <p:spPr>
            <a:xfrm>
              <a:off x="3076088" y="2308791"/>
              <a:ext cx="27763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821270" y="2008585"/>
              <a:ext cx="1286591" cy="1135940"/>
              <a:chOff x="4058344" y="2008585"/>
              <a:chExt cx="1286591" cy="11359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124731" y="2830332"/>
                <a:ext cx="1153817" cy="314193"/>
                <a:chOff x="3603346" y="2127650"/>
                <a:chExt cx="968654" cy="26377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603346" y="2127650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M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939896" y="2127654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: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276446" y="2127652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/>
                    <a:t>N</a:t>
                  </a:r>
                  <a:endParaRPr lang="ko-KR" altLang="en-US" sz="1100" dirty="0"/>
                </a:p>
              </p:txBody>
            </p:sp>
          </p:grpSp>
          <p:sp>
            <p:nvSpPr>
              <p:cNvPr id="31" name="다이아몬드 30"/>
              <p:cNvSpPr/>
              <p:nvPr/>
            </p:nvSpPr>
            <p:spPr>
              <a:xfrm>
                <a:off x="4058344" y="2008585"/>
                <a:ext cx="1286591" cy="600409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등록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3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1952" y="681762"/>
            <a:ext cx="944590" cy="556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1200" b="1" dirty="0" smtClean="0"/>
              <a:t>사람</a:t>
            </a:r>
            <a:endParaRPr lang="en-US" altLang="ko-KR" sz="1200" b="1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132198" y="1473850"/>
            <a:ext cx="864096" cy="648072"/>
            <a:chOff x="1835696" y="1779662"/>
            <a:chExt cx="864096" cy="648072"/>
          </a:xfrm>
        </p:grpSpPr>
        <p:sp>
          <p:nvSpPr>
            <p:cNvPr id="6" name="이등변 삼각형 5"/>
            <p:cNvSpPr/>
            <p:nvPr/>
          </p:nvSpPr>
          <p:spPr>
            <a:xfrm flipV="1">
              <a:off x="1835696" y="1779662"/>
              <a:ext cx="864096" cy="64807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43708" y="1851670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ISA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58656" y="15722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</a:t>
            </a:r>
            <a:r>
              <a:rPr lang="ko-KR" altLang="en-US" sz="1050" dirty="0"/>
              <a:t>속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11560" y="2556282"/>
            <a:ext cx="1905372" cy="556690"/>
            <a:chOff x="1043609" y="2718078"/>
            <a:chExt cx="1905372" cy="556690"/>
          </a:xfrm>
        </p:grpSpPr>
        <p:sp>
          <p:nvSpPr>
            <p:cNvPr id="11" name="직사각형 10"/>
            <p:cNvSpPr/>
            <p:nvPr/>
          </p:nvSpPr>
          <p:spPr>
            <a:xfrm>
              <a:off x="1043609" y="2718078"/>
              <a:ext cx="648072" cy="556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dirty="0" smtClean="0"/>
                <a:t>성인</a:t>
              </a:r>
              <a:endParaRPr lang="en-US" altLang="ko-KR" sz="1200" dirty="0" smtClean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300909" y="2718078"/>
              <a:ext cx="648072" cy="556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dirty="0" smtClean="0"/>
                <a:t>청소년</a:t>
              </a:r>
              <a:endParaRPr lang="en-US" altLang="ko-KR" sz="1200" dirty="0" smtClean="0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1579896" y="1238452"/>
            <a:ext cx="0" cy="252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1" idx="0"/>
          </p:cNvCxnSpPr>
          <p:nvPr/>
        </p:nvCxnSpPr>
        <p:spPr>
          <a:xfrm flipH="1">
            <a:off x="935596" y="1797886"/>
            <a:ext cx="468052" cy="758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724844" y="1797886"/>
            <a:ext cx="468052" cy="7583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162" y="3507854"/>
            <a:ext cx="1624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03238" algn="l"/>
              </a:tabLst>
            </a:pPr>
            <a:r>
              <a:rPr lang="ko-KR" altLang="en-US" sz="1050" dirty="0"/>
              <a:t>성인	</a:t>
            </a:r>
            <a:r>
              <a:rPr lang="en-US" altLang="ko-KR" sz="1050" dirty="0" smtClean="0"/>
              <a:t>is a </a:t>
            </a:r>
            <a:r>
              <a:rPr lang="ko-KR" altLang="en-US" sz="1050" dirty="0" smtClean="0"/>
              <a:t>사람</a:t>
            </a:r>
            <a:r>
              <a:rPr lang="en-US" altLang="ko-KR" sz="1050" dirty="0" smtClean="0"/>
              <a:t>..</a:t>
            </a:r>
          </a:p>
          <a:p>
            <a:pPr>
              <a:tabLst>
                <a:tab pos="503238" algn="l"/>
              </a:tabLst>
            </a:pPr>
            <a:r>
              <a:rPr lang="ko-KR" altLang="en-US" sz="1050" dirty="0"/>
              <a:t>청소년	</a:t>
            </a:r>
            <a:r>
              <a:rPr lang="en-US" altLang="ko-KR" sz="1050" dirty="0" smtClean="0"/>
              <a:t>is </a:t>
            </a:r>
            <a:r>
              <a:rPr lang="en-US" altLang="ko-KR" sz="1050" dirty="0"/>
              <a:t>a </a:t>
            </a:r>
            <a:r>
              <a:rPr lang="ko-KR" altLang="en-US" sz="1050" dirty="0"/>
              <a:t>사람</a:t>
            </a:r>
            <a:r>
              <a:rPr lang="en-US" altLang="ko-KR" sz="1050" dirty="0" smtClean="0"/>
              <a:t>..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2158656" y="833149"/>
            <a:ext cx="1624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상위개념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625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267494"/>
            <a:ext cx="1872208" cy="39149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 smtClean="0">
                <a:solidFill>
                  <a:schemeClr val="accent5"/>
                </a:solidFill>
              </a:rPr>
              <a:t>은행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예금 서비스를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/>
              <a:t>에게 제공한다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>
                <a:solidFill>
                  <a:schemeClr val="accent5"/>
                </a:solidFill>
              </a:rPr>
              <a:t>은행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여러 지점으로 구성되고</a:t>
            </a:r>
            <a:r>
              <a:rPr lang="en-US" altLang="ko-KR" sz="800" dirty="0"/>
              <a:t>, </a:t>
            </a:r>
            <a:r>
              <a:rPr lang="ko-KR" altLang="en-US" sz="800" dirty="0"/>
              <a:t>각 </a:t>
            </a:r>
            <a:r>
              <a:rPr lang="ko-KR" altLang="en-US" sz="800" dirty="0" smtClean="0"/>
              <a:t>지점은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특정 </a:t>
            </a:r>
            <a:r>
              <a:rPr lang="ko-KR" altLang="en-US" sz="800" dirty="0"/>
              <a:t>도시에 위치해 있다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</a:t>
            </a:r>
            <a:r>
              <a:rPr lang="ko-KR" altLang="en-US" sz="800" dirty="0"/>
              <a:t>지점은 고유의 </a:t>
            </a:r>
            <a:r>
              <a:rPr lang="ko-KR" altLang="en-US" sz="800" dirty="0" err="1"/>
              <a:t>지점명이</a:t>
            </a:r>
            <a:r>
              <a:rPr lang="ko-KR" altLang="en-US" sz="800" dirty="0"/>
              <a:t> 부여되며 추가로 도시</a:t>
            </a:r>
            <a:r>
              <a:rPr lang="en-US" altLang="ko-KR" sz="800" dirty="0"/>
              <a:t>, </a:t>
            </a:r>
            <a:r>
              <a:rPr lang="ko-KR" altLang="en-US" sz="800" dirty="0"/>
              <a:t>자산</a:t>
            </a:r>
            <a:r>
              <a:rPr lang="en-US" altLang="ko-KR" sz="800" dirty="0"/>
              <a:t>, </a:t>
            </a:r>
            <a:r>
              <a:rPr lang="ko-KR" altLang="en-US" sz="800" dirty="0" err="1"/>
              <a:t>영문지점명</a:t>
            </a:r>
            <a:r>
              <a:rPr lang="en-US" altLang="ko-KR" sz="800" dirty="0"/>
              <a:t>, </a:t>
            </a:r>
            <a:r>
              <a:rPr lang="ko-KR" altLang="en-US" sz="800" dirty="0"/>
              <a:t>지점개설</a:t>
            </a:r>
            <a:r>
              <a:rPr lang="en-US" altLang="ko-KR" sz="800" dirty="0"/>
              <a:t>, </a:t>
            </a:r>
            <a:r>
              <a:rPr lang="ko-KR" altLang="en-US" sz="800" dirty="0"/>
              <a:t>전화번호 등의 정보를 가진다</a:t>
            </a:r>
            <a:r>
              <a:rPr lang="en-US" altLang="ko-KR" sz="800" dirty="0" smtClean="0"/>
              <a:t>.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고유의 </a:t>
            </a:r>
            <a:r>
              <a:rPr lang="ko-KR" altLang="en-US" sz="800" u="sng" dirty="0"/>
              <a:t>고객번호</a:t>
            </a:r>
            <a:r>
              <a:rPr lang="ko-KR" altLang="en-US" sz="800" dirty="0"/>
              <a:t>를 가지며</a:t>
            </a:r>
            <a:r>
              <a:rPr lang="en-US" altLang="ko-KR" sz="800" dirty="0"/>
              <a:t>, </a:t>
            </a:r>
            <a:r>
              <a:rPr lang="ko-KR" altLang="en-US" sz="800" dirty="0"/>
              <a:t>추가로 이름</a:t>
            </a:r>
            <a:r>
              <a:rPr lang="en-US" altLang="ko-KR" sz="800" dirty="0"/>
              <a:t>, </a:t>
            </a:r>
            <a:r>
              <a:rPr lang="ko-KR" altLang="en-US" sz="800" dirty="0"/>
              <a:t>주소</a:t>
            </a:r>
            <a:r>
              <a:rPr lang="en-US" altLang="ko-KR" sz="800" dirty="0"/>
              <a:t>, </a:t>
            </a:r>
            <a:r>
              <a:rPr lang="ko-KR" altLang="en-US" sz="800" dirty="0"/>
              <a:t>생년월일 등의 정보를 가진다</a:t>
            </a:r>
            <a:r>
              <a:rPr lang="en-US" altLang="ko-KR" sz="800" dirty="0" smtClean="0"/>
              <a:t>.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800" dirty="0"/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예금계좌는 </a:t>
            </a:r>
            <a:r>
              <a:rPr lang="ko-KR" altLang="en-US" sz="800" dirty="0"/>
              <a:t>예금번호로 유일하게 식별되고 예금계좌의 잔고와 입</a:t>
            </a:r>
            <a:r>
              <a:rPr lang="en-US" altLang="ko-KR" sz="800" dirty="0"/>
              <a:t>·</a:t>
            </a:r>
            <a:r>
              <a:rPr lang="ko-KR" altLang="en-US" sz="800" dirty="0"/>
              <a:t>출금 내역이 관리된다</a:t>
            </a:r>
            <a:r>
              <a:rPr lang="en-US" altLang="ko-KR" sz="800" dirty="0" smtClean="0"/>
              <a:t>.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err="1" smtClean="0"/>
              <a:t>한명의</a:t>
            </a:r>
            <a:r>
              <a:rPr lang="ko-KR" altLang="en-US" sz="800" dirty="0" smtClean="0"/>
              <a:t>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여러 개의 예금 계좌에 예금할 수 있고 하나의 예금계좌에는 여러 명의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이 </a:t>
            </a:r>
            <a:r>
              <a:rPr lang="ko-KR" altLang="en-US" sz="800" dirty="0"/>
              <a:t>예금할 수 있다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지점은 </a:t>
            </a:r>
            <a:r>
              <a:rPr lang="ko-KR" altLang="en-US" sz="800" dirty="0"/>
              <a:t>여러 개의 예금 계좌를 관리한다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831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92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3131840" y="483518"/>
            <a:ext cx="5506804" cy="4003330"/>
            <a:chOff x="2843808" y="483518"/>
            <a:chExt cx="5506804" cy="4003330"/>
          </a:xfrm>
        </p:grpSpPr>
        <p:grpSp>
          <p:nvGrpSpPr>
            <p:cNvPr id="39" name="그룹 38"/>
            <p:cNvGrpSpPr/>
            <p:nvPr/>
          </p:nvGrpSpPr>
          <p:grpSpPr>
            <a:xfrm>
              <a:off x="2843808" y="1360289"/>
              <a:ext cx="1817902" cy="2181663"/>
              <a:chOff x="3147796" y="1955559"/>
              <a:chExt cx="1817902" cy="2181663"/>
            </a:xfrm>
          </p:grpSpPr>
          <p:cxnSp>
            <p:nvCxnSpPr>
              <p:cNvPr id="6" name="직선 연결선 5"/>
              <p:cNvCxnSpPr>
                <a:stCxn id="13" idx="4"/>
              </p:cNvCxnSpPr>
              <p:nvPr/>
            </p:nvCxnSpPr>
            <p:spPr>
              <a:xfrm>
                <a:off x="3428795" y="2512919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5" idx="4"/>
              </p:cNvCxnSpPr>
              <p:nvPr/>
            </p:nvCxnSpPr>
            <p:spPr>
              <a:xfrm flipH="1">
                <a:off x="4403701" y="2502008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4" idx="4"/>
                <a:endCxn id="11" idx="0"/>
              </p:cNvCxnSpPr>
              <p:nvPr/>
            </p:nvCxnSpPr>
            <p:spPr>
              <a:xfrm>
                <a:off x="4056747" y="2512919"/>
                <a:ext cx="0" cy="3271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3428795" y="3219822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 flipV="1">
                <a:off x="4403701" y="3219822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4056747" y="3219822"/>
                <a:ext cx="0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480684" y="2840053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지점</a:t>
                </a:r>
                <a:endParaRPr lang="en-US" altLang="ko-KR" sz="1200" b="1" dirty="0" smtClean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147796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 err="1" smtClean="0">
                    <a:solidFill>
                      <a:srgbClr val="FFFF00"/>
                    </a:solidFill>
                  </a:rPr>
                  <a:t>지점명</a:t>
                </a:r>
                <a:endParaRPr lang="ko-KR" altLang="en-US" sz="700" b="1" u="sng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75748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도시</a:t>
                </a:r>
                <a:endParaRPr lang="ko-KR" altLang="en-US" sz="700" b="1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403700" y="1955559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자산</a:t>
                </a:r>
                <a:endParaRPr lang="ko-KR" altLang="en-US" sz="700" b="1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147796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영문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err="1" smtClean="0"/>
                  <a:t>지점명</a:t>
                </a:r>
                <a:endParaRPr lang="ko-KR" altLang="en-US" sz="700" b="1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775748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지점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개설일</a:t>
                </a:r>
                <a:endParaRPr lang="ko-KR" altLang="en-US" sz="700" b="1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03700" y="3579862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전화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번호</a:t>
                </a:r>
                <a:endParaRPr lang="ko-KR" altLang="en-US" sz="700" b="1" dirty="0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91268" y="1029967"/>
              <a:ext cx="1878345" cy="225469"/>
              <a:chOff x="6047252" y="1245991"/>
              <a:chExt cx="1878345" cy="225469"/>
            </a:xfrm>
          </p:grpSpPr>
          <p:cxnSp>
            <p:nvCxnSpPr>
              <p:cNvPr id="117" name="직선 연결선 116"/>
              <p:cNvCxnSpPr>
                <a:stCxn id="48" idx="4"/>
              </p:cNvCxnSpPr>
              <p:nvPr/>
            </p:nvCxnSpPr>
            <p:spPr>
              <a:xfrm>
                <a:off x="6047252" y="1256902"/>
                <a:ext cx="484355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>
                <a:stCxn id="49" idx="4"/>
              </p:cNvCxnSpPr>
              <p:nvPr/>
            </p:nvCxnSpPr>
            <p:spPr>
              <a:xfrm>
                <a:off x="6673367" y="1256902"/>
                <a:ext cx="130881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>
                <a:stCxn id="65" idx="4"/>
              </p:cNvCxnSpPr>
              <p:nvPr/>
            </p:nvCxnSpPr>
            <p:spPr>
              <a:xfrm flipH="1">
                <a:off x="7402421" y="1245991"/>
                <a:ext cx="523176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>
                <a:stCxn id="50" idx="4"/>
              </p:cNvCxnSpPr>
              <p:nvPr/>
            </p:nvCxnSpPr>
            <p:spPr>
              <a:xfrm flipH="1">
                <a:off x="7142375" y="1245991"/>
                <a:ext cx="157107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>
              <a:stCxn id="47" idx="2"/>
              <a:endCxn id="94" idx="0"/>
            </p:cNvCxnSpPr>
            <p:nvPr/>
          </p:nvCxnSpPr>
          <p:spPr>
            <a:xfrm flipH="1">
              <a:off x="7126175" y="1668110"/>
              <a:ext cx="4265" cy="15660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5910269" y="483518"/>
              <a:ext cx="2440343" cy="557360"/>
              <a:chOff x="6073208" y="319197"/>
              <a:chExt cx="2440343" cy="55736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3208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>
                    <a:solidFill>
                      <a:srgbClr val="FFFF00"/>
                    </a:solidFill>
                  </a:rPr>
                  <a:t>고객</a:t>
                </a:r>
                <a:br>
                  <a:rPr lang="ko-KR" altLang="en-US" sz="700" b="1" u="sng" dirty="0">
                    <a:solidFill>
                      <a:srgbClr val="FFFF00"/>
                    </a:solidFill>
                  </a:rPr>
                </a:br>
                <a:r>
                  <a:rPr lang="ko-KR" altLang="en-US" sz="700" b="1" u="sng" dirty="0">
                    <a:solidFill>
                      <a:srgbClr val="FFFF00"/>
                    </a:solidFill>
                  </a:rPr>
                  <a:t>번호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699323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이름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325438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주소</a:t>
                </a: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7951553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생년월일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217224" y="3234132"/>
              <a:ext cx="1814228" cy="1252716"/>
              <a:chOff x="6073208" y="3450156"/>
              <a:chExt cx="1814228" cy="1252716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6073208" y="3507854"/>
                <a:ext cx="1814228" cy="1195018"/>
                <a:chOff x="6073208" y="3507854"/>
                <a:chExt cx="1814228" cy="1195018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6354207" y="3751994"/>
                  <a:ext cx="354801" cy="418871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 flipV="1">
                  <a:off x="7329113" y="3741083"/>
                  <a:ext cx="277324" cy="429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>
                  <a:stCxn id="96" idx="4"/>
                </p:cNvCxnSpPr>
                <p:nvPr/>
              </p:nvCxnSpPr>
              <p:spPr>
                <a:xfrm flipV="1">
                  <a:off x="6980322" y="3507854"/>
                  <a:ext cx="1837" cy="119501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타원 94"/>
                <p:cNvSpPr/>
                <p:nvPr/>
              </p:nvSpPr>
              <p:spPr>
                <a:xfrm>
                  <a:off x="6073208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예금</a:t>
                  </a:r>
                  <a:br>
                    <a:rPr lang="ko-KR" altLang="en-US" sz="700" b="1" u="sng" dirty="0">
                      <a:solidFill>
                        <a:srgbClr val="FFFF00"/>
                      </a:solidFill>
                    </a:rPr>
                  </a:br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번호</a:t>
                  </a:r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6699323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/>
                    <a:t>잔고</a:t>
                  </a:r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7325438" y="4145512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 smtClean="0"/>
                    <a:t>입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출금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내역</a:t>
                  </a:r>
                  <a:endParaRPr lang="ko-KR" altLang="en-US" sz="700" b="1" dirty="0"/>
                </a:p>
              </p:txBody>
            </p:sp>
          </p:grpSp>
          <p:sp>
            <p:nvSpPr>
              <p:cNvPr id="94" name="직사각형 93"/>
              <p:cNvSpPr/>
              <p:nvPr/>
            </p:nvSpPr>
            <p:spPr>
              <a:xfrm>
                <a:off x="6406096" y="3450156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/>
                  <a:t>예금계좌</a:t>
                </a:r>
                <a:endParaRPr lang="en-US" altLang="ko-KR" sz="1200" b="1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092280" y="185167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92280" y="2839443"/>
              <a:ext cx="422461" cy="17898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8900" indent="-88900" algn="ctr">
                <a:lnSpc>
                  <a:spcPct val="200000"/>
                </a:lnSpc>
              </a:pPr>
              <a:r>
                <a:rPr lang="en-US" altLang="ko-KR" sz="1100" dirty="0" smtClean="0"/>
                <a:t>M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54377" y="1255436"/>
              <a:ext cx="1152126" cy="4126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고객</a:t>
              </a:r>
              <a:endParaRPr lang="en-US" altLang="ko-KR" sz="1200" b="1" dirty="0"/>
            </a:p>
          </p:txBody>
        </p:sp>
        <p:sp>
          <p:nvSpPr>
            <p:cNvPr id="106" name="다이아몬드 105"/>
            <p:cNvSpPr/>
            <p:nvPr/>
          </p:nvSpPr>
          <p:spPr>
            <a:xfrm>
              <a:off x="6590440" y="2170747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예금</a:t>
              </a:r>
            </a:p>
          </p:txBody>
        </p:sp>
        <p:cxnSp>
          <p:nvCxnSpPr>
            <p:cNvPr id="128" name="꺾인 연결선 127"/>
            <p:cNvCxnSpPr>
              <a:stCxn id="11" idx="3"/>
              <a:endCxn id="94" idx="1"/>
            </p:cNvCxnSpPr>
            <p:nvPr/>
          </p:nvCxnSpPr>
          <p:spPr>
            <a:xfrm>
              <a:off x="4328822" y="2451120"/>
              <a:ext cx="2221290" cy="989349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다이아몬드 128"/>
            <p:cNvSpPr/>
            <p:nvPr/>
          </p:nvSpPr>
          <p:spPr>
            <a:xfrm>
              <a:off x="4899467" y="2649123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관</a:t>
              </a:r>
              <a:r>
                <a:rPr lang="ko-KR" altLang="en-US" sz="1200" b="1" dirty="0"/>
                <a:t>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36096" y="3220403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5976" y="219366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51520" y="267494"/>
            <a:ext cx="2232248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err="1"/>
              <a:t>인터넷뱅킹</a:t>
            </a:r>
            <a:r>
              <a:rPr lang="ko-KR" altLang="en-US" sz="1200" b="1" dirty="0"/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ERD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연습 요구분석사항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 smtClean="0">
                <a:solidFill>
                  <a:schemeClr val="accent5"/>
                </a:solidFill>
              </a:rPr>
              <a:t>은행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예금 서비스를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/>
              <a:t>에게 제공한다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>
                <a:solidFill>
                  <a:schemeClr val="accent5"/>
                </a:solidFill>
              </a:rPr>
              <a:t>은행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여러 지점으로 구성되고</a:t>
            </a:r>
            <a:r>
              <a:rPr lang="en-US" altLang="ko-KR" sz="800" dirty="0"/>
              <a:t>, </a:t>
            </a:r>
            <a:r>
              <a:rPr lang="ko-KR" altLang="en-US" sz="800" dirty="0"/>
              <a:t>각 </a:t>
            </a:r>
            <a:r>
              <a:rPr lang="ko-KR" altLang="en-US" sz="800" dirty="0" smtClean="0"/>
              <a:t>지점은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특정 </a:t>
            </a:r>
            <a:r>
              <a:rPr lang="ko-KR" altLang="en-US" sz="800" dirty="0"/>
              <a:t>도시에 위치해 있다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</a:t>
            </a:r>
            <a:r>
              <a:rPr lang="ko-KR" altLang="en-US" sz="800" dirty="0"/>
              <a:t>지점은 고유의 </a:t>
            </a:r>
            <a:r>
              <a:rPr lang="ko-KR" altLang="en-US" sz="800" dirty="0" err="1"/>
              <a:t>지점명이</a:t>
            </a:r>
            <a:r>
              <a:rPr lang="ko-KR" altLang="en-US" sz="800" dirty="0"/>
              <a:t> 부여되며 추가로 도시</a:t>
            </a:r>
            <a:r>
              <a:rPr lang="en-US" altLang="ko-KR" sz="800" dirty="0"/>
              <a:t>, </a:t>
            </a:r>
            <a:r>
              <a:rPr lang="ko-KR" altLang="en-US" sz="800" dirty="0"/>
              <a:t>자산</a:t>
            </a:r>
            <a:r>
              <a:rPr lang="en-US" altLang="ko-KR" sz="800" dirty="0"/>
              <a:t>, </a:t>
            </a:r>
            <a:r>
              <a:rPr lang="ko-KR" altLang="en-US" sz="800" dirty="0" err="1"/>
              <a:t>영문지점명</a:t>
            </a:r>
            <a:r>
              <a:rPr lang="en-US" altLang="ko-KR" sz="800" dirty="0"/>
              <a:t>, </a:t>
            </a:r>
            <a:r>
              <a:rPr lang="ko-KR" altLang="en-US" sz="800" dirty="0"/>
              <a:t>지점개설</a:t>
            </a:r>
            <a:r>
              <a:rPr lang="en-US" altLang="ko-KR" sz="800" dirty="0"/>
              <a:t>, </a:t>
            </a:r>
            <a:r>
              <a:rPr lang="ko-KR" altLang="en-US" sz="800" dirty="0"/>
              <a:t>전화번호 등의 정보를 가진다</a:t>
            </a:r>
            <a:r>
              <a:rPr lang="en-US" altLang="ko-KR" sz="800" dirty="0" smtClean="0"/>
              <a:t>. 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 smtClean="0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800" b="1" dirty="0">
              <a:solidFill>
                <a:schemeClr val="bg1">
                  <a:lumMod val="50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고유의 </a:t>
            </a:r>
            <a:r>
              <a:rPr lang="ko-KR" altLang="en-US" sz="800" u="sng" dirty="0"/>
              <a:t>고객번호</a:t>
            </a:r>
            <a:r>
              <a:rPr lang="ko-KR" altLang="en-US" sz="800" dirty="0"/>
              <a:t>를 가지며</a:t>
            </a:r>
            <a:r>
              <a:rPr lang="en-US" altLang="ko-KR" sz="800" dirty="0"/>
              <a:t>, </a:t>
            </a:r>
            <a:r>
              <a:rPr lang="ko-KR" altLang="en-US" sz="800" dirty="0"/>
              <a:t>추가로 이름</a:t>
            </a:r>
            <a:r>
              <a:rPr lang="en-US" altLang="ko-KR" sz="800" dirty="0"/>
              <a:t>, </a:t>
            </a:r>
            <a:r>
              <a:rPr lang="ko-KR" altLang="en-US" sz="800" dirty="0"/>
              <a:t>주소</a:t>
            </a:r>
            <a:r>
              <a:rPr lang="en-US" altLang="ko-KR" sz="800" dirty="0"/>
              <a:t>, </a:t>
            </a:r>
            <a:r>
              <a:rPr lang="ko-KR" altLang="en-US" sz="800" dirty="0"/>
              <a:t>생년월일 등의 정보를 가진다</a:t>
            </a:r>
            <a:r>
              <a:rPr lang="en-US" altLang="ko-KR" sz="800" dirty="0" smtClean="0"/>
              <a:t>.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sz="800" dirty="0"/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예금계좌는 </a:t>
            </a:r>
            <a:r>
              <a:rPr lang="ko-KR" altLang="en-US" sz="800" dirty="0"/>
              <a:t>예금번호로 유일하게 식별되고 예금계좌의 잔고와 입</a:t>
            </a:r>
            <a:r>
              <a:rPr lang="en-US" altLang="ko-KR" sz="800" dirty="0"/>
              <a:t>·</a:t>
            </a:r>
            <a:r>
              <a:rPr lang="ko-KR" altLang="en-US" sz="800" dirty="0"/>
              <a:t>출금 내역이 관리된다</a:t>
            </a:r>
            <a:r>
              <a:rPr lang="en-US" altLang="ko-KR" sz="800" dirty="0" smtClean="0"/>
              <a:t>. 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</a:rPr>
              <a:t>엔티티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err="1" smtClean="0"/>
              <a:t>한명의</a:t>
            </a:r>
            <a:r>
              <a:rPr lang="ko-KR" altLang="en-US" sz="800" dirty="0" smtClean="0"/>
              <a:t>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은 </a:t>
            </a:r>
            <a:r>
              <a:rPr lang="ko-KR" altLang="en-US" sz="800" dirty="0"/>
              <a:t>여러 개의 예금 계좌에 예금할 수 있고 하나의 예금계좌에는 여러 명의 </a:t>
            </a:r>
            <a:r>
              <a:rPr lang="ko-KR" altLang="en-US" sz="800" b="1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ko-KR" altLang="en-US" sz="800" dirty="0" smtClean="0"/>
              <a:t>이 </a:t>
            </a:r>
            <a:r>
              <a:rPr lang="ko-KR" altLang="en-US" sz="800" dirty="0"/>
              <a:t>예금할 수 있다</a:t>
            </a:r>
            <a:r>
              <a:rPr lang="en-US" altLang="ko-KR" sz="800" dirty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지점은 </a:t>
            </a:r>
            <a:r>
              <a:rPr lang="ko-KR" altLang="en-US" sz="800" dirty="0"/>
              <a:t>여러 개의 예금 계좌를 관리한다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96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2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1090</Words>
  <Application>Microsoft Office PowerPoint</Application>
  <PresentationFormat>화면 슬라이드 쇼(16:9)</PresentationFormat>
  <Paragraphs>378</Paragraphs>
  <Slides>21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485</cp:revision>
  <dcterms:created xsi:type="dcterms:W3CDTF">2021-03-17T00:33:26Z</dcterms:created>
  <dcterms:modified xsi:type="dcterms:W3CDTF">2021-03-17T07:18:22Z</dcterms:modified>
</cp:coreProperties>
</file>