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6" r:id="rId5"/>
    <p:sldId id="274" r:id="rId6"/>
    <p:sldId id="270" r:id="rId7"/>
    <p:sldId id="275" r:id="rId8"/>
    <p:sldId id="277" r:id="rId9"/>
    <p:sldId id="279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7" autoAdjust="0"/>
    <p:restoredTop sz="86207" autoAdjust="0"/>
  </p:normalViewPr>
  <p:slideViewPr>
    <p:cSldViewPr>
      <p:cViewPr>
        <p:scale>
          <a:sx n="125" d="100"/>
          <a:sy n="125" d="100"/>
        </p:scale>
        <p:origin x="-1470" y="-4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75092-2621-47F9-AC55-BA643605BC62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FCFDE-A9D0-4527-9D9A-09F858A63D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7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00" dirty="0" smtClean="0"/>
              <a:t>Entity</a:t>
            </a:r>
            <a:r>
              <a:rPr lang="en-US" altLang="ko-KR" sz="1000" baseline="0" dirty="0" smtClean="0"/>
              <a:t> : </a:t>
            </a:r>
            <a:r>
              <a:rPr lang="ko-KR" altLang="en-US" sz="1000" baseline="0" dirty="0" smtClean="0"/>
              <a:t>속성</a:t>
            </a:r>
            <a:r>
              <a:rPr lang="en-US" altLang="ko-KR" sz="1000" baseline="0" dirty="0" smtClean="0"/>
              <a:t>..</a:t>
            </a:r>
          </a:p>
          <a:p>
            <a:r>
              <a:rPr lang="en-US" altLang="ko-KR" sz="1000" baseline="0" dirty="0" smtClean="0"/>
              <a:t>ER Diagram</a:t>
            </a:r>
          </a:p>
          <a:p>
            <a:endParaRPr lang="en-US" altLang="ko-KR" sz="1000" baseline="0" dirty="0" smtClean="0"/>
          </a:p>
          <a:p>
            <a:r>
              <a:rPr lang="en-US" altLang="ko-KR" sz="1000" baseline="0" dirty="0" smtClean="0"/>
              <a:t>RDBMS : </a:t>
            </a:r>
            <a:r>
              <a:rPr lang="ko-KR" altLang="en-US" sz="1000" baseline="0" dirty="0" err="1" smtClean="0"/>
              <a:t>관계형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참조 </a:t>
            </a:r>
            <a:r>
              <a:rPr lang="en-US" altLang="ko-KR" sz="1000" baseline="0" dirty="0" smtClean="0"/>
              <a:t>: </a:t>
            </a:r>
            <a:r>
              <a:rPr lang="ko-KR" altLang="en-US" sz="1000" baseline="0" dirty="0" err="1" smtClean="0"/>
              <a:t>포린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참조</a:t>
            </a:r>
            <a:r>
              <a:rPr lang="en-US" altLang="ko-KR" sz="1000" baseline="0" dirty="0" smtClean="0"/>
              <a:t>=</a:t>
            </a:r>
            <a:r>
              <a:rPr lang="ko-KR" altLang="en-US" sz="1000" baseline="0" dirty="0" smtClean="0"/>
              <a:t>외래 키</a:t>
            </a:r>
            <a:endParaRPr lang="en-US" altLang="ko-KR" sz="1000" baseline="0" dirty="0" smtClean="0"/>
          </a:p>
          <a:p>
            <a:r>
              <a:rPr lang="ko-KR" altLang="en-US" sz="1000" baseline="0" dirty="0" smtClean="0"/>
              <a:t>테이블 합치면 정규화 위배</a:t>
            </a: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en-US" altLang="ko-KR" sz="1000" baseline="0" dirty="0" smtClean="0"/>
              <a:t/>
            </a:r>
            <a:br>
              <a:rPr lang="en-US" altLang="ko-KR" sz="1000" baseline="0" dirty="0" smtClean="0"/>
            </a:br>
            <a:r>
              <a:rPr lang="ko-KR" altLang="en-US" sz="1000" baseline="0" dirty="0" smtClean="0"/>
              <a:t>관계 </a:t>
            </a:r>
            <a:r>
              <a:rPr lang="en-US" altLang="ko-KR" sz="1000" baseline="0" dirty="0" smtClean="0"/>
              <a:t>/ 1:1, 1:n, n:n</a:t>
            </a:r>
          </a:p>
          <a:p>
            <a:r>
              <a:rPr lang="en-US" altLang="ko-KR" sz="1000" baseline="0" dirty="0" smtClean="0"/>
              <a:t>PK : </a:t>
            </a:r>
            <a:r>
              <a:rPr lang="ko-KR" altLang="en-US" sz="1000" baseline="0" dirty="0" err="1" smtClean="0"/>
              <a:t>주키</a:t>
            </a:r>
            <a:endParaRPr lang="en-US" altLang="ko-KR" sz="1000" baseline="0" dirty="0" smtClean="0"/>
          </a:p>
          <a:p>
            <a:endParaRPr lang="en-US" altLang="ko-KR" sz="1000" baseline="0" dirty="0" smtClean="0"/>
          </a:p>
          <a:p>
            <a:r>
              <a:rPr lang="en-US" altLang="ko-KR" sz="1000" dirty="0" smtClean="0"/>
              <a:t>M:N</a:t>
            </a:r>
            <a:r>
              <a:rPr lang="ko-KR" altLang="en-US" sz="1000" dirty="0" smtClean="0"/>
              <a:t>은 보통 테이블 따로 만들어짐</a:t>
            </a:r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프로그램 단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Use</a:t>
            </a:r>
            <a:r>
              <a:rPr lang="en-US" altLang="ko-KR" baseline="0" dirty="0" smtClean="0"/>
              <a:t> case diagram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37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FCFDE-A9D0-4527-9D9A-09F858A63D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97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85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2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32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0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9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246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3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48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07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40E9F-7340-4E9C-9022-6A8A604A2D7C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6ECD5-128A-4B13-96D1-BC2A5635C0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1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그룹 132"/>
          <p:cNvGrpSpPr/>
          <p:nvPr/>
        </p:nvGrpSpPr>
        <p:grpSpPr>
          <a:xfrm>
            <a:off x="597342" y="699542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/>
                <a:t>과목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ko-KR" altLang="en-US" sz="800" b="1" u="sng" dirty="0"/>
                <a:t>번호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과목</a:t>
              </a:r>
              <a:endParaRPr lang="en-US" altLang="ko-KR" sz="1100" b="1" dirty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과목</a:t>
              </a:r>
              <a:r>
                <a:rPr lang="en-US" altLang="ko-KR" sz="800" b="1" dirty="0"/>
                <a:t/>
              </a:r>
              <a:br>
                <a:rPr lang="en-US" altLang="ko-KR" sz="800" b="1" dirty="0"/>
              </a:br>
              <a:r>
                <a:rPr lang="ko-KR" altLang="en-US" sz="800" b="1" dirty="0"/>
                <a:t>이름</a:t>
              </a:r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학점</a:t>
              </a:r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33"/>
          <p:cNvGrpSpPr/>
          <p:nvPr/>
        </p:nvGrpSpPr>
        <p:grpSpPr>
          <a:xfrm>
            <a:off x="597342" y="2744248"/>
            <a:ext cx="7949316" cy="1756674"/>
            <a:chOff x="597342" y="843558"/>
            <a:chExt cx="7949316" cy="175667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158" name="TextBox 157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136" name="모서리가 둥근 직사각형 135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140" name="타원 139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141" name="직선 연결선 140"/>
            <p:cNvCxnSpPr>
              <a:stCxn id="137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>
              <a:stCxn id="139" idx="4"/>
              <a:endCxn id="138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0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6" name="모서리가 둥근 직사각형 14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47" name="타원 146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149" name="타원 148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50" name="타원 149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151" name="직선 연결선 150"/>
            <p:cNvCxnSpPr>
              <a:stCxn id="147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>
              <a:stCxn id="149" idx="4"/>
              <a:endCxn id="148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>
              <a:stCxn id="150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5" name="다이아몬드 154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56" name="직선 연결선 155"/>
            <p:cNvCxnSpPr>
              <a:stCxn id="138" idx="3"/>
              <a:endCxn id="155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>
              <a:stCxn id="155" idx="3"/>
              <a:endCxn id="148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3" name="TextBox 222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accent1">
                    <a:lumMod val="75000"/>
                  </a:schemeClr>
                </a:solidFill>
              </a:rPr>
              <a:t>ERD </a:t>
            </a:r>
            <a:r>
              <a:rPr lang="en-US" altLang="ko-KR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슬라이드 번호 개체 틀 5"/>
          <p:cNvSpPr txBox="1">
            <a:spLocks/>
          </p:cNvSpPr>
          <p:nvPr/>
        </p:nvSpPr>
        <p:spPr>
          <a:xfrm>
            <a:off x="8522096" y="4767263"/>
            <a:ext cx="514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16ECD5-128A-4B13-96D1-BC2A5635C02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8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79512" y="267494"/>
            <a:ext cx="4730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ERD </a:t>
            </a:r>
            <a:r>
              <a:rPr lang="en-US" altLang="ko-KR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relationship diagram</a:t>
            </a:r>
            <a:endParaRPr lang="ko-KR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467544" y="1203598"/>
            <a:ext cx="8208912" cy="2847570"/>
            <a:chOff x="1043608" y="771550"/>
            <a:chExt cx="6840760" cy="2372975"/>
          </a:xfrm>
        </p:grpSpPr>
        <p:grpSp>
          <p:nvGrpSpPr>
            <p:cNvPr id="8" name="그룹 7"/>
            <p:cNvGrpSpPr/>
            <p:nvPr/>
          </p:nvGrpSpPr>
          <p:grpSpPr>
            <a:xfrm>
              <a:off x="1043608" y="771550"/>
              <a:ext cx="2574001" cy="1972699"/>
              <a:chOff x="597342" y="771550"/>
              <a:chExt cx="2574001" cy="1972699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597342" y="771550"/>
                <a:ext cx="2574001" cy="1972699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10" name="그룹 9"/>
              <p:cNvGrpSpPr/>
              <p:nvPr/>
            </p:nvGrpSpPr>
            <p:grpSpPr>
              <a:xfrm>
                <a:off x="840669" y="975054"/>
                <a:ext cx="2087346" cy="1565691"/>
                <a:chOff x="2123728" y="1540333"/>
                <a:chExt cx="4896544" cy="3777334"/>
              </a:xfrm>
            </p:grpSpPr>
            <p:sp>
              <p:nvSpPr>
                <p:cNvPr id="4" name="직사각형 3"/>
                <p:cNvSpPr/>
                <p:nvPr/>
              </p:nvSpPr>
              <p:spPr>
                <a:xfrm>
                  <a:off x="2823234" y="4198457"/>
                  <a:ext cx="3497531" cy="111921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과</a:t>
                  </a:r>
                  <a:r>
                    <a:rPr lang="ko-KR" altLang="en-US" sz="1200" b="1" dirty="0"/>
                    <a:t>목</a:t>
                  </a:r>
                  <a:endParaRPr lang="en-US" altLang="ko-KR" sz="1200" b="1" dirty="0" smtClean="0"/>
                </a:p>
              </p:txBody>
            </p:sp>
            <p:sp>
              <p:nvSpPr>
                <p:cNvPr id="5" name="타원 4"/>
                <p:cNvSpPr/>
                <p:nvPr/>
              </p:nvSpPr>
              <p:spPr>
                <a:xfrm>
                  <a:off x="2123728" y="1540333"/>
                  <a:ext cx="1399013" cy="1399013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/>
                    <a:t>과목</a:t>
                  </a:r>
                  <a:r>
                    <a:rPr lang="en-US" altLang="ko-KR" sz="900" b="1" u="sng" dirty="0" smtClean="0"/>
                    <a:t/>
                  </a:r>
                  <a:br>
                    <a:rPr lang="en-US" altLang="ko-KR" sz="900" b="1" u="sng" dirty="0" smtClean="0"/>
                  </a:br>
                  <a:r>
                    <a:rPr lang="ko-KR" altLang="en-US" sz="900" b="1" u="sng" dirty="0" smtClean="0"/>
                    <a:t>번호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en-US" altLang="ko-KR" sz="900" b="1" dirty="0" smtClean="0"/>
                    <a:t>PK</a:t>
                  </a:r>
                  <a:endParaRPr lang="ko-KR" altLang="en-US" sz="700" b="1" dirty="0"/>
                </a:p>
              </p:txBody>
            </p:sp>
            <p:sp>
              <p:nvSpPr>
                <p:cNvPr id="6" name="타원 5"/>
                <p:cNvSpPr/>
                <p:nvPr/>
              </p:nvSpPr>
              <p:spPr>
                <a:xfrm>
                  <a:off x="3872494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/>
                    <a:t>과목</a:t>
                  </a:r>
                  <a:r>
                    <a:rPr lang="en-US" altLang="ko-KR" sz="900" b="1" dirty="0" smtClean="0"/>
                    <a:t/>
                  </a:r>
                  <a:br>
                    <a:rPr lang="en-US" altLang="ko-KR" sz="900" b="1" dirty="0" smtClean="0"/>
                  </a:br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7" name="타원 6"/>
                <p:cNvSpPr/>
                <p:nvPr/>
              </p:nvSpPr>
              <p:spPr>
                <a:xfrm>
                  <a:off x="5621259" y="1540333"/>
                  <a:ext cx="1399013" cy="1399013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학점</a:t>
                  </a:r>
                  <a:endParaRPr lang="ko-KR" altLang="en-US" sz="900" b="1" dirty="0"/>
                </a:p>
              </p:txBody>
            </p:sp>
            <p:cxnSp>
              <p:nvCxnSpPr>
                <p:cNvPr id="9" name="직선 연결선 8"/>
                <p:cNvCxnSpPr>
                  <a:stCxn id="5" idx="4"/>
                </p:cNvCxnSpPr>
                <p:nvPr/>
              </p:nvCxnSpPr>
              <p:spPr>
                <a:xfrm>
                  <a:off x="2823234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/>
                <p:cNvCxnSpPr>
                  <a:stCxn id="6" idx="4"/>
                  <a:endCxn id="4" idx="0"/>
                </p:cNvCxnSpPr>
                <p:nvPr/>
              </p:nvCxnSpPr>
              <p:spPr>
                <a:xfrm>
                  <a:off x="4572000" y="2939346"/>
                  <a:ext cx="0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/>
                <p:cNvCxnSpPr>
                  <a:stCxn id="7" idx="4"/>
                </p:cNvCxnSpPr>
                <p:nvPr/>
              </p:nvCxnSpPr>
              <p:spPr>
                <a:xfrm flipH="1">
                  <a:off x="5271506" y="2939346"/>
                  <a:ext cx="1049259" cy="125911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" name="그룹 27"/>
            <p:cNvGrpSpPr/>
            <p:nvPr/>
          </p:nvGrpSpPr>
          <p:grpSpPr>
            <a:xfrm>
              <a:off x="5311522" y="771550"/>
              <a:ext cx="2572846" cy="1972699"/>
              <a:chOff x="5105400" y="219075"/>
              <a:chExt cx="3037656" cy="2329086"/>
            </a:xfrm>
          </p:grpSpPr>
          <p:sp>
            <p:nvSpPr>
              <p:cNvPr id="26" name="모서리가 둥근 직사각형 25"/>
              <p:cNvSpPr/>
              <p:nvPr/>
            </p:nvSpPr>
            <p:spPr>
              <a:xfrm>
                <a:off x="5105400" y="219075"/>
                <a:ext cx="3037656" cy="2329086"/>
              </a:xfrm>
              <a:prstGeom prst="roundRect">
                <a:avLst>
                  <a:gd name="adj" fmla="val 759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grpSp>
            <p:nvGrpSpPr>
              <p:cNvPr id="24" name="그룹 23"/>
              <p:cNvGrpSpPr/>
              <p:nvPr/>
            </p:nvGrpSpPr>
            <p:grpSpPr>
              <a:xfrm>
                <a:off x="5392006" y="459344"/>
                <a:ext cx="2464445" cy="1848548"/>
                <a:chOff x="4644008" y="551662"/>
                <a:chExt cx="2464445" cy="1848548"/>
              </a:xfrm>
            </p:grpSpPr>
            <p:sp>
              <p:nvSpPr>
                <p:cNvPr id="15" name="직사각형 14"/>
                <p:cNvSpPr/>
                <p:nvPr/>
              </p:nvSpPr>
              <p:spPr>
                <a:xfrm>
                  <a:off x="4996071" y="1852492"/>
                  <a:ext cx="1760318" cy="54771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1200" b="1" dirty="0" smtClean="0"/>
                    <a:t>학생</a:t>
                  </a:r>
                  <a:endParaRPr lang="en-US" altLang="ko-KR" sz="1200" b="1" dirty="0" smtClean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4644008" y="551662"/>
                  <a:ext cx="704127" cy="684648"/>
                </a:xfrm>
                <a:prstGeom prst="ellipse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u="sng" dirty="0" smtClean="0"/>
                    <a:t>학번</a:t>
                  </a:r>
                  <a:r>
                    <a:rPr lang="en-US" altLang="ko-KR" sz="900" b="1" u="sng" dirty="0"/>
                    <a:t/>
                  </a:r>
                  <a:br>
                    <a:rPr lang="en-US" altLang="ko-KR" sz="900" b="1" u="sng" dirty="0"/>
                  </a:br>
                  <a:r>
                    <a:rPr lang="en-US" altLang="ko-KR" sz="900" b="1" dirty="0"/>
                    <a:t>PK</a:t>
                  </a:r>
                  <a:endParaRPr lang="ko-KR" altLang="en-US" sz="900" b="1" dirty="0"/>
                </a:p>
              </p:txBody>
            </p:sp>
            <p:sp>
              <p:nvSpPr>
                <p:cNvPr id="17" name="타원 16"/>
                <p:cNvSpPr/>
                <p:nvPr/>
              </p:nvSpPr>
              <p:spPr>
                <a:xfrm>
                  <a:off x="5524167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이름</a:t>
                  </a:r>
                  <a:endParaRPr lang="ko-KR" altLang="en-US" sz="900" b="1" dirty="0"/>
                </a:p>
              </p:txBody>
            </p:sp>
            <p:sp>
              <p:nvSpPr>
                <p:cNvPr id="18" name="타원 17"/>
                <p:cNvSpPr/>
                <p:nvPr/>
              </p:nvSpPr>
              <p:spPr>
                <a:xfrm>
                  <a:off x="6404326" y="551662"/>
                  <a:ext cx="704127" cy="684648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900" b="1" dirty="0" smtClean="0"/>
                    <a:t>학과</a:t>
                  </a:r>
                  <a:endParaRPr lang="ko-KR" altLang="en-US" sz="900" b="1" dirty="0"/>
                </a:p>
              </p:txBody>
            </p:sp>
            <p:cxnSp>
              <p:nvCxnSpPr>
                <p:cNvPr id="19" name="직선 연결선 18"/>
                <p:cNvCxnSpPr>
                  <a:stCxn id="16" idx="4"/>
                </p:cNvCxnSpPr>
                <p:nvPr/>
              </p:nvCxnSpPr>
              <p:spPr>
                <a:xfrm>
                  <a:off x="4996071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/>
                <p:cNvCxnSpPr>
                  <a:stCxn id="17" idx="4"/>
                  <a:endCxn id="15" idx="0"/>
                </p:cNvCxnSpPr>
                <p:nvPr/>
              </p:nvCxnSpPr>
              <p:spPr>
                <a:xfrm>
                  <a:off x="5876231" y="1236310"/>
                  <a:ext cx="0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/>
                <p:cNvCxnSpPr>
                  <a:stCxn id="18" idx="4"/>
                </p:cNvCxnSpPr>
                <p:nvPr/>
              </p:nvCxnSpPr>
              <p:spPr>
                <a:xfrm flipH="1">
                  <a:off x="6228294" y="1236310"/>
                  <a:ext cx="528095" cy="6161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3" name="직선 연결선 32"/>
            <p:cNvCxnSpPr>
              <a:stCxn id="4" idx="3"/>
            </p:cNvCxnSpPr>
            <p:nvPr/>
          </p:nvCxnSpPr>
          <p:spPr>
            <a:xfrm>
              <a:off x="3076088" y="2308791"/>
              <a:ext cx="27763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/>
            <p:cNvGrpSpPr/>
            <p:nvPr/>
          </p:nvGrpSpPr>
          <p:grpSpPr>
            <a:xfrm>
              <a:off x="3821270" y="2008585"/>
              <a:ext cx="1286591" cy="1135940"/>
              <a:chOff x="4058344" y="2008585"/>
              <a:chExt cx="1286591" cy="1135940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4124731" y="2830332"/>
                <a:ext cx="1153817" cy="314193"/>
                <a:chOff x="3603346" y="2127650"/>
                <a:chExt cx="968654" cy="263771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3603346" y="2127650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M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3939896" y="2127654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 smtClean="0"/>
                    <a:t>:</a:t>
                  </a:r>
                  <a:endParaRPr lang="ko-KR" altLang="en-US" sz="1100" dirty="0">
                    <a:solidFill>
                      <a:schemeClr val="bg1">
                        <a:lumMod val="85000"/>
                      </a:schemeClr>
                    </a:solidFill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276446" y="2127652"/>
                  <a:ext cx="295554" cy="263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88900" indent="-88900" algn="ctr">
                    <a:lnSpc>
                      <a:spcPct val="200000"/>
                    </a:lnSpc>
                  </a:pPr>
                  <a:r>
                    <a:rPr lang="pt-BR" altLang="ko-KR" sz="1100" dirty="0"/>
                    <a:t>N</a:t>
                  </a:r>
                  <a:endParaRPr lang="ko-KR" altLang="en-US" sz="1100" dirty="0"/>
                </a:p>
              </p:txBody>
            </p:sp>
          </p:grpSp>
          <p:sp>
            <p:nvSpPr>
              <p:cNvPr id="31" name="다이아몬드 30"/>
              <p:cNvSpPr/>
              <p:nvPr/>
            </p:nvSpPr>
            <p:spPr>
              <a:xfrm>
                <a:off x="4058344" y="2008585"/>
                <a:ext cx="1286591" cy="600409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등록</a:t>
                </a:r>
                <a:endParaRPr lang="ko-KR" altLang="en-US" sz="12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23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370570" y="1491630"/>
            <a:ext cx="2402861" cy="3004415"/>
            <a:chOff x="568162" y="681762"/>
            <a:chExt cx="2402861" cy="3004415"/>
          </a:xfrm>
        </p:grpSpPr>
        <p:sp>
          <p:nvSpPr>
            <p:cNvPr id="4" name="직사각형 3"/>
            <p:cNvSpPr/>
            <p:nvPr/>
          </p:nvSpPr>
          <p:spPr>
            <a:xfrm>
              <a:off x="1091952" y="681762"/>
              <a:ext cx="944590" cy="5566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사람</a:t>
              </a:r>
              <a:endParaRPr lang="en-US" altLang="ko-KR" sz="1200" b="1" dirty="0" smtClean="0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1132198" y="1473850"/>
              <a:ext cx="864096" cy="648072"/>
              <a:chOff x="1835696" y="1779662"/>
              <a:chExt cx="864096" cy="648072"/>
            </a:xfrm>
          </p:grpSpPr>
          <p:sp>
            <p:nvSpPr>
              <p:cNvPr id="6" name="이등변 삼각형 5"/>
              <p:cNvSpPr/>
              <p:nvPr/>
            </p:nvSpPr>
            <p:spPr>
              <a:xfrm flipV="1">
                <a:off x="1835696" y="1779662"/>
                <a:ext cx="864096" cy="648072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43708" y="1851670"/>
                <a:ext cx="6480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 smtClean="0">
                    <a:solidFill>
                      <a:schemeClr val="bg1"/>
                    </a:solidFill>
                  </a:rPr>
                  <a:t>ISA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2158656" y="1572280"/>
              <a:ext cx="6480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</a:t>
              </a:r>
              <a:r>
                <a:rPr lang="ko-KR" altLang="en-US" sz="1050" dirty="0"/>
                <a:t>속</a:t>
              </a:r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611560" y="2556282"/>
              <a:ext cx="1905372" cy="556690"/>
              <a:chOff x="1043609" y="2718078"/>
              <a:chExt cx="1905372" cy="556690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1043609" y="2718078"/>
                <a:ext cx="648072" cy="5566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dirty="0" smtClean="0"/>
                  <a:t>성인</a:t>
                </a:r>
                <a:endParaRPr lang="en-US" altLang="ko-KR" sz="1200" dirty="0" smtClean="0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300909" y="2718078"/>
                <a:ext cx="648072" cy="5566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dirty="0" smtClean="0"/>
                  <a:t>청소년</a:t>
                </a:r>
                <a:endParaRPr lang="en-US" altLang="ko-KR" sz="1200" dirty="0" smtClean="0"/>
              </a:p>
            </p:txBody>
          </p:sp>
        </p:grpSp>
        <p:cxnSp>
          <p:nvCxnSpPr>
            <p:cNvPr id="14" name="직선 연결선 13"/>
            <p:cNvCxnSpPr/>
            <p:nvPr/>
          </p:nvCxnSpPr>
          <p:spPr>
            <a:xfrm>
              <a:off x="1579896" y="1238452"/>
              <a:ext cx="0" cy="252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endCxn id="11" idx="0"/>
            </p:cNvCxnSpPr>
            <p:nvPr/>
          </p:nvCxnSpPr>
          <p:spPr>
            <a:xfrm flipH="1">
              <a:off x="935596" y="1797886"/>
              <a:ext cx="468052" cy="7583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 flipV="1">
              <a:off x="1724844" y="1797886"/>
              <a:ext cx="468052" cy="758396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68162" y="3270679"/>
              <a:ext cx="162473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503238" algn="l"/>
                </a:tabLst>
              </a:pPr>
              <a:r>
                <a:rPr lang="ko-KR" altLang="en-US" sz="1050" dirty="0"/>
                <a:t>성인	</a:t>
              </a:r>
              <a:r>
                <a:rPr lang="en-US" altLang="ko-KR" sz="1050" dirty="0" smtClean="0"/>
                <a:t>is a </a:t>
              </a:r>
              <a:r>
                <a:rPr lang="ko-KR" altLang="en-US" sz="1050" b="1" dirty="0" smtClean="0">
                  <a:solidFill>
                    <a:schemeClr val="accent1"/>
                  </a:solidFill>
                </a:rPr>
                <a:t>사람</a:t>
              </a:r>
              <a:r>
                <a:rPr lang="en-US" altLang="ko-KR" sz="1050" dirty="0" smtClean="0"/>
                <a:t>..</a:t>
              </a:r>
            </a:p>
            <a:p>
              <a:pPr>
                <a:tabLst>
                  <a:tab pos="503238" algn="l"/>
                </a:tabLst>
              </a:pPr>
              <a:r>
                <a:rPr lang="ko-KR" altLang="en-US" sz="1050" dirty="0"/>
                <a:t>청소년	</a:t>
              </a:r>
              <a:r>
                <a:rPr lang="en-US" altLang="ko-KR" sz="1050" dirty="0" smtClean="0"/>
                <a:t>is </a:t>
              </a:r>
              <a:r>
                <a:rPr lang="en-US" altLang="ko-KR" sz="1050" dirty="0"/>
                <a:t>a </a:t>
              </a:r>
              <a:r>
                <a:rPr lang="ko-KR" altLang="en-US" sz="1050" b="1" dirty="0">
                  <a:solidFill>
                    <a:schemeClr val="accent1"/>
                  </a:solidFill>
                </a:rPr>
                <a:t>사람</a:t>
              </a:r>
              <a:r>
                <a:rPr lang="en-US" altLang="ko-KR" sz="1050" dirty="0" smtClean="0"/>
                <a:t>..</a:t>
              </a:r>
              <a:endParaRPr lang="ko-KR" altLang="en-US" sz="105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58656" y="833149"/>
              <a:ext cx="8123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smtClean="0"/>
                <a:t>상위개념</a:t>
              </a:r>
              <a:endParaRPr lang="ko-KR" altLang="en-US" sz="105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79512" y="267494"/>
            <a:ext cx="4730368" cy="522131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Database IS-A; Database Specialization</a:t>
            </a:r>
          </a:p>
          <a:p>
            <a:pPr>
              <a:lnSpc>
                <a:spcPct val="125000"/>
              </a:lnSpc>
            </a:pPr>
            <a:r>
              <a:rPr lang="ko-KR" altLang="en-US" sz="12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관계형</a:t>
            </a:r>
            <a:r>
              <a:rPr lang="ko-KR" altLang="en-US" sz="1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데이터베이스에서 상속 관계를 나타내는 표현</a:t>
            </a:r>
            <a:endParaRPr lang="ko-KR" altLang="en-US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15000"/>
                </a:schemeClr>
              </a:gs>
              <a:gs pos="100000">
                <a:schemeClr val="accent5">
                  <a:lumMod val="20000"/>
                  <a:lumOff val="80000"/>
                  <a:alpha val="69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135" name="그룹 134"/>
          <p:cNvGrpSpPr/>
          <p:nvPr/>
        </p:nvGrpSpPr>
        <p:grpSpPr>
          <a:xfrm>
            <a:off x="3241660" y="483518"/>
            <a:ext cx="5506804" cy="4003330"/>
            <a:chOff x="2843808" y="483518"/>
            <a:chExt cx="5506804" cy="4003330"/>
          </a:xfrm>
        </p:grpSpPr>
        <p:grpSp>
          <p:nvGrpSpPr>
            <p:cNvPr id="39" name="그룹 38"/>
            <p:cNvGrpSpPr/>
            <p:nvPr/>
          </p:nvGrpSpPr>
          <p:grpSpPr>
            <a:xfrm>
              <a:off x="2843808" y="1360289"/>
              <a:ext cx="1817902" cy="2181663"/>
              <a:chOff x="3147796" y="1955559"/>
              <a:chExt cx="1817902" cy="2181663"/>
            </a:xfrm>
          </p:grpSpPr>
          <p:cxnSp>
            <p:nvCxnSpPr>
              <p:cNvPr id="6" name="직선 연결선 5"/>
              <p:cNvCxnSpPr>
                <a:stCxn id="13" idx="4"/>
              </p:cNvCxnSpPr>
              <p:nvPr/>
            </p:nvCxnSpPr>
            <p:spPr>
              <a:xfrm>
                <a:off x="3428795" y="2512919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>
                <a:stCxn id="15" idx="4"/>
              </p:cNvCxnSpPr>
              <p:nvPr/>
            </p:nvCxnSpPr>
            <p:spPr>
              <a:xfrm flipH="1">
                <a:off x="4403701" y="2502008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>
                <a:stCxn id="14" idx="4"/>
                <a:endCxn id="11" idx="0"/>
              </p:cNvCxnSpPr>
              <p:nvPr/>
            </p:nvCxnSpPr>
            <p:spPr>
              <a:xfrm>
                <a:off x="4056747" y="2512919"/>
                <a:ext cx="0" cy="327134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 flipV="1">
                <a:off x="3428795" y="3219822"/>
                <a:ext cx="354801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>
              <a:xfrm flipH="1" flipV="1">
                <a:off x="4403701" y="3219822"/>
                <a:ext cx="280998" cy="42978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flipV="1">
                <a:off x="4056747" y="3219822"/>
                <a:ext cx="0" cy="41887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/>
              <p:cNvSpPr/>
              <p:nvPr/>
            </p:nvSpPr>
            <p:spPr>
              <a:xfrm>
                <a:off x="3480684" y="2840053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 smtClean="0"/>
                  <a:t>지점</a:t>
                </a:r>
                <a:endParaRPr lang="en-US" altLang="ko-KR" sz="1200" b="1" dirty="0" smtClean="0"/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147796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 err="1" smtClean="0">
                    <a:solidFill>
                      <a:srgbClr val="FFFF00"/>
                    </a:solidFill>
                  </a:rPr>
                  <a:t>지점명</a:t>
                </a:r>
                <a:endParaRPr lang="ko-KR" altLang="en-US" sz="700" b="1" u="sng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4" name="타원 13"/>
              <p:cNvSpPr/>
              <p:nvPr/>
            </p:nvSpPr>
            <p:spPr>
              <a:xfrm>
                <a:off x="3775748" y="1966470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도시</a:t>
                </a:r>
                <a:endParaRPr lang="ko-KR" altLang="en-US" sz="700" b="1" dirty="0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4403700" y="1955559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자산</a:t>
                </a:r>
                <a:endParaRPr lang="ko-KR" altLang="en-US" sz="700" b="1" dirty="0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147796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영문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err="1" smtClean="0"/>
                  <a:t>지점명</a:t>
                </a:r>
                <a:endParaRPr lang="ko-KR" altLang="en-US" sz="700" b="1" dirty="0"/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3775748" y="3590773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지점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개설일</a:t>
                </a:r>
                <a:endParaRPr lang="ko-KR" altLang="en-US" sz="700" b="1" dirty="0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403700" y="3579862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 smtClean="0"/>
                  <a:t>전화</a:t>
                </a:r>
                <a:r>
                  <a:rPr lang="en-US" altLang="ko-KR" sz="700" b="1" dirty="0" smtClean="0"/>
                  <a:t/>
                </a:r>
                <a:br>
                  <a:rPr lang="en-US" altLang="ko-KR" sz="700" b="1" dirty="0" smtClean="0"/>
                </a:br>
                <a:r>
                  <a:rPr lang="ko-KR" altLang="en-US" sz="700" b="1" dirty="0" smtClean="0"/>
                  <a:t>번호</a:t>
                </a:r>
                <a:endParaRPr lang="ko-KR" altLang="en-US" sz="700" b="1" dirty="0"/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6191268" y="1029967"/>
              <a:ext cx="1878345" cy="225469"/>
              <a:chOff x="6047252" y="1245991"/>
              <a:chExt cx="1878345" cy="225469"/>
            </a:xfrm>
          </p:grpSpPr>
          <p:cxnSp>
            <p:nvCxnSpPr>
              <p:cNvPr id="117" name="직선 연결선 116"/>
              <p:cNvCxnSpPr>
                <a:stCxn id="48" idx="4"/>
              </p:cNvCxnSpPr>
              <p:nvPr/>
            </p:nvCxnSpPr>
            <p:spPr>
              <a:xfrm>
                <a:off x="6047252" y="1256902"/>
                <a:ext cx="484355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>
                <a:stCxn id="49" idx="4"/>
              </p:cNvCxnSpPr>
              <p:nvPr/>
            </p:nvCxnSpPr>
            <p:spPr>
              <a:xfrm>
                <a:off x="6673367" y="1256902"/>
                <a:ext cx="130881" cy="21455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>
                <a:stCxn id="65" idx="4"/>
              </p:cNvCxnSpPr>
              <p:nvPr/>
            </p:nvCxnSpPr>
            <p:spPr>
              <a:xfrm flipH="1">
                <a:off x="7402421" y="1245991"/>
                <a:ext cx="523176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>
                <a:stCxn id="50" idx="4"/>
              </p:cNvCxnSpPr>
              <p:nvPr/>
            </p:nvCxnSpPr>
            <p:spPr>
              <a:xfrm flipH="1">
                <a:off x="7142375" y="1245991"/>
                <a:ext cx="157107" cy="2254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직선 연결선 107"/>
            <p:cNvCxnSpPr>
              <a:stCxn id="47" idx="2"/>
              <a:endCxn id="94" idx="0"/>
            </p:cNvCxnSpPr>
            <p:nvPr/>
          </p:nvCxnSpPr>
          <p:spPr>
            <a:xfrm flipH="1">
              <a:off x="7126175" y="1668110"/>
              <a:ext cx="4265" cy="156602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/>
            <p:cNvGrpSpPr/>
            <p:nvPr/>
          </p:nvGrpSpPr>
          <p:grpSpPr>
            <a:xfrm>
              <a:off x="5910269" y="483518"/>
              <a:ext cx="2440343" cy="557360"/>
              <a:chOff x="6073208" y="319197"/>
              <a:chExt cx="2440343" cy="557360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3208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u="sng" dirty="0">
                    <a:solidFill>
                      <a:srgbClr val="FFFF00"/>
                    </a:solidFill>
                  </a:rPr>
                  <a:t>고객</a:t>
                </a:r>
                <a:br>
                  <a:rPr lang="ko-KR" altLang="en-US" sz="700" b="1" u="sng" dirty="0">
                    <a:solidFill>
                      <a:srgbClr val="FFFF00"/>
                    </a:solidFill>
                  </a:rPr>
                </a:br>
                <a:r>
                  <a:rPr lang="ko-KR" altLang="en-US" sz="700" b="1" u="sng" dirty="0">
                    <a:solidFill>
                      <a:srgbClr val="FFFF00"/>
                    </a:solidFill>
                  </a:rPr>
                  <a:t>번호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699323" y="330108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이름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325438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주소</a:t>
                </a: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7951553" y="319197"/>
                <a:ext cx="561998" cy="5464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700" b="1" dirty="0"/>
                  <a:t>생년월일</a:t>
                </a:r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6217224" y="3234132"/>
              <a:ext cx="1814228" cy="1252716"/>
              <a:chOff x="6073208" y="3450156"/>
              <a:chExt cx="1814228" cy="1252716"/>
            </a:xfrm>
          </p:grpSpPr>
          <p:grpSp>
            <p:nvGrpSpPr>
              <p:cNvPr id="109" name="그룹 108"/>
              <p:cNvGrpSpPr/>
              <p:nvPr/>
            </p:nvGrpSpPr>
            <p:grpSpPr>
              <a:xfrm>
                <a:off x="6073208" y="3507854"/>
                <a:ext cx="1814228" cy="1195018"/>
                <a:chOff x="6073208" y="3507854"/>
                <a:chExt cx="1814228" cy="1195018"/>
              </a:xfrm>
            </p:grpSpPr>
            <p:cxnSp>
              <p:nvCxnSpPr>
                <p:cNvPr id="91" name="직선 연결선 90"/>
                <p:cNvCxnSpPr/>
                <p:nvPr/>
              </p:nvCxnSpPr>
              <p:spPr>
                <a:xfrm flipV="1">
                  <a:off x="6354207" y="3751994"/>
                  <a:ext cx="354801" cy="418871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/>
                <p:cNvCxnSpPr/>
                <p:nvPr/>
              </p:nvCxnSpPr>
              <p:spPr>
                <a:xfrm flipH="1" flipV="1">
                  <a:off x="7329113" y="3741083"/>
                  <a:ext cx="277324" cy="429782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>
                  <a:stCxn id="96" idx="4"/>
                </p:cNvCxnSpPr>
                <p:nvPr/>
              </p:nvCxnSpPr>
              <p:spPr>
                <a:xfrm flipV="1">
                  <a:off x="6980322" y="3507854"/>
                  <a:ext cx="1837" cy="1195018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타원 94"/>
                <p:cNvSpPr/>
                <p:nvPr/>
              </p:nvSpPr>
              <p:spPr>
                <a:xfrm>
                  <a:off x="6073208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예금</a:t>
                  </a:r>
                  <a:br>
                    <a:rPr lang="ko-KR" altLang="en-US" sz="700" b="1" u="sng" dirty="0">
                      <a:solidFill>
                        <a:srgbClr val="FFFF00"/>
                      </a:solidFill>
                    </a:rPr>
                  </a:br>
                  <a:r>
                    <a:rPr lang="ko-KR" altLang="en-US" sz="700" b="1" u="sng" dirty="0">
                      <a:solidFill>
                        <a:srgbClr val="FFFF00"/>
                      </a:solidFill>
                    </a:rPr>
                    <a:t>번호</a:t>
                  </a:r>
                </a:p>
              </p:txBody>
            </p:sp>
            <p:sp>
              <p:nvSpPr>
                <p:cNvPr id="96" name="타원 95"/>
                <p:cNvSpPr/>
                <p:nvPr/>
              </p:nvSpPr>
              <p:spPr>
                <a:xfrm>
                  <a:off x="6699323" y="4156423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/>
                    <a:t>잔고</a:t>
                  </a:r>
                </a:p>
              </p:txBody>
            </p:sp>
            <p:sp>
              <p:nvSpPr>
                <p:cNvPr id="97" name="타원 96"/>
                <p:cNvSpPr/>
                <p:nvPr/>
              </p:nvSpPr>
              <p:spPr>
                <a:xfrm>
                  <a:off x="7325438" y="4145512"/>
                  <a:ext cx="561998" cy="546449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noAutofit/>
                </a:bodyPr>
                <a:lstStyle/>
                <a:p>
                  <a:pPr algn="ctr"/>
                  <a:r>
                    <a:rPr lang="ko-KR" altLang="en-US" sz="700" b="1" dirty="0" smtClean="0"/>
                    <a:t>입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출금</a:t>
                  </a:r>
                  <a:r>
                    <a:rPr lang="en-US" altLang="ko-KR" sz="700" b="1" dirty="0" smtClean="0"/>
                    <a:t/>
                  </a:r>
                  <a:br>
                    <a:rPr lang="en-US" altLang="ko-KR" sz="700" b="1" dirty="0" smtClean="0"/>
                  </a:br>
                  <a:r>
                    <a:rPr lang="ko-KR" altLang="en-US" sz="700" b="1" dirty="0" smtClean="0"/>
                    <a:t>내역</a:t>
                  </a:r>
                  <a:endParaRPr lang="ko-KR" altLang="en-US" sz="700" b="1" dirty="0"/>
                </a:p>
              </p:txBody>
            </p:sp>
          </p:grpSp>
          <p:sp>
            <p:nvSpPr>
              <p:cNvPr id="94" name="직사각형 93"/>
              <p:cNvSpPr/>
              <p:nvPr/>
            </p:nvSpPr>
            <p:spPr>
              <a:xfrm>
                <a:off x="6406096" y="3450156"/>
                <a:ext cx="1152126" cy="41267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200" b="1" dirty="0"/>
                  <a:t>예금계좌</a:t>
                </a:r>
                <a:endParaRPr lang="en-US" altLang="ko-KR" sz="1200" b="1" dirty="0"/>
              </a:p>
            </p:txBody>
          </p:sp>
        </p:grpSp>
        <p:sp>
          <p:nvSpPr>
            <p:cNvPr id="111" name="TextBox 110"/>
            <p:cNvSpPr txBox="1"/>
            <p:nvPr/>
          </p:nvSpPr>
          <p:spPr>
            <a:xfrm>
              <a:off x="7092280" y="185167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092280" y="2839443"/>
              <a:ext cx="422461" cy="17898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marL="88900" indent="-88900" algn="ctr">
                <a:lnSpc>
                  <a:spcPct val="200000"/>
                </a:lnSpc>
              </a:pPr>
              <a:r>
                <a:rPr lang="en-US" altLang="ko-KR" sz="1100" dirty="0" smtClean="0"/>
                <a:t>M</a:t>
              </a:r>
              <a:endParaRPr lang="ko-KR" altLang="en-US" sz="11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6554377" y="1255436"/>
              <a:ext cx="1152126" cy="41267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고객</a:t>
              </a:r>
              <a:endParaRPr lang="en-US" altLang="ko-KR" sz="1200" b="1" dirty="0"/>
            </a:p>
          </p:txBody>
        </p:sp>
        <p:sp>
          <p:nvSpPr>
            <p:cNvPr id="106" name="다이아몬드 105"/>
            <p:cNvSpPr/>
            <p:nvPr/>
          </p:nvSpPr>
          <p:spPr>
            <a:xfrm>
              <a:off x="6590440" y="2170747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/>
                <a:t>예금</a:t>
              </a:r>
            </a:p>
          </p:txBody>
        </p:sp>
        <p:cxnSp>
          <p:nvCxnSpPr>
            <p:cNvPr id="128" name="꺾인 연결선 127"/>
            <p:cNvCxnSpPr>
              <a:stCxn id="11" idx="3"/>
              <a:endCxn id="94" idx="1"/>
            </p:cNvCxnSpPr>
            <p:nvPr/>
          </p:nvCxnSpPr>
          <p:spPr>
            <a:xfrm>
              <a:off x="4328822" y="2451120"/>
              <a:ext cx="2221290" cy="989349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다이아몬드 128"/>
            <p:cNvSpPr/>
            <p:nvPr/>
          </p:nvSpPr>
          <p:spPr>
            <a:xfrm>
              <a:off x="4899467" y="2649123"/>
              <a:ext cx="1080000" cy="560748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200" b="1" dirty="0" smtClean="0"/>
                <a:t>관</a:t>
              </a:r>
              <a:r>
                <a:rPr lang="ko-KR" altLang="en-US" sz="1200" b="1" dirty="0"/>
                <a:t>리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436096" y="3220403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55976" y="219366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dirty="0" smtClean="0"/>
                <a:t>1</a:t>
              </a:r>
              <a:endParaRPr lang="ko-KR" altLang="en-US" dirty="0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197768" y="1275606"/>
            <a:ext cx="2232248" cy="34317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err="1" smtClean="0">
                <a:solidFill>
                  <a:schemeClr val="accent5"/>
                </a:solidFill>
              </a:rPr>
              <a:t>인터넷뱅킹</a:t>
            </a:r>
            <a:r>
              <a:rPr lang="ko-KR" altLang="en-US" sz="1200" b="1" dirty="0" smtClean="0"/>
              <a:t> 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ERD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연습 요구분석사항</a:t>
            </a:r>
            <a:endParaRPr lang="en-US" altLang="ko-KR" sz="8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은행은 예금 서비스를 고객에게 제공한다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은행은 여러 지점으로 구성되고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각 지점은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특정 도시에 위치해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지점은 고유의 </a:t>
            </a:r>
            <a:r>
              <a:rPr lang="ko-KR" altLang="en-US" sz="800" dirty="0" err="1" smtClean="0"/>
              <a:t>지점명이</a:t>
            </a:r>
            <a:r>
              <a:rPr lang="ko-KR" altLang="en-US" sz="800" dirty="0" smtClean="0"/>
              <a:t> 부여되며 추가로 도시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자산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영문지점명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지점개설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고객은 고유의 </a:t>
            </a:r>
            <a:r>
              <a:rPr lang="ko-KR" altLang="en-US" sz="800" u="sng" dirty="0" smtClean="0"/>
              <a:t>고객번호</a:t>
            </a:r>
            <a:r>
              <a:rPr lang="ko-KR" altLang="en-US" sz="800" dirty="0" smtClean="0"/>
              <a:t>를 가지며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생년월일 등의 정보를 가진다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예금계좌는 예금번호로 유일하게 식별되고 예금계좌의 잔고와 입</a:t>
            </a:r>
            <a:r>
              <a:rPr lang="en-US" altLang="ko-KR" sz="800" dirty="0" smtClean="0"/>
              <a:t>·</a:t>
            </a:r>
            <a:r>
              <a:rPr lang="ko-KR" altLang="en-US" sz="800" dirty="0" smtClean="0"/>
              <a:t>출금 내역이 관리된다</a:t>
            </a:r>
            <a:r>
              <a:rPr lang="en-US" altLang="ko-KR" sz="800" dirty="0" smtClean="0"/>
              <a:t>. (</a:t>
            </a:r>
            <a:r>
              <a:rPr lang="ko-KR" altLang="en-US" sz="800" dirty="0" err="1" smtClean="0"/>
              <a:t>엔티티</a:t>
            </a:r>
            <a:r>
              <a:rPr lang="en-US" altLang="ko-KR" sz="800" dirty="0" smtClean="0"/>
              <a:t>)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err="1" smtClean="0"/>
              <a:t>한명의</a:t>
            </a:r>
            <a:r>
              <a:rPr lang="ko-KR" altLang="en-US" sz="800" dirty="0" smtClean="0"/>
              <a:t> 고객은 여러 개의 예금 계좌에 예금할 수 있고 하나의 예금계좌에는 여러 명의 고객이 예금할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지점은 여러 개의 예금 계좌를 관리한다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sp>
        <p:nvSpPr>
          <p:cNvPr id="3" name="직사각형 2"/>
          <p:cNvSpPr/>
          <p:nvPr/>
        </p:nvSpPr>
        <p:spPr>
          <a:xfrm>
            <a:off x="862487" y="60778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실습문제</a:t>
            </a:r>
            <a:endParaRPr lang="ko-KR" altLang="en-US" sz="1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62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alpha val="15000"/>
                </a:schemeClr>
              </a:gs>
              <a:gs pos="100000">
                <a:schemeClr val="accent5">
                  <a:lumMod val="20000"/>
                  <a:lumOff val="80000"/>
                  <a:alpha val="69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25215" y="267494"/>
            <a:ext cx="2234505" cy="4705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accent5"/>
                </a:solidFill>
              </a:rPr>
              <a:t>학사관리 프로그램</a:t>
            </a:r>
            <a:endParaRPr lang="en-US" altLang="ko-KR" sz="600" b="1" dirty="0">
              <a:solidFill>
                <a:schemeClr val="accent5"/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81" name="그룹 80"/>
          <p:cNvGrpSpPr/>
          <p:nvPr/>
        </p:nvGrpSpPr>
        <p:grpSpPr>
          <a:xfrm>
            <a:off x="2948107" y="393351"/>
            <a:ext cx="6020698" cy="4123196"/>
            <a:chOff x="3143963" y="321924"/>
            <a:chExt cx="6229295" cy="4266050"/>
          </a:xfrm>
        </p:grpSpPr>
        <p:cxnSp>
          <p:nvCxnSpPr>
            <p:cNvPr id="7" name="꺾인 연결선 6"/>
            <p:cNvCxnSpPr>
              <a:stCxn id="8" idx="3"/>
              <a:endCxn id="60" idx="0"/>
            </p:cNvCxnSpPr>
            <p:nvPr/>
          </p:nvCxnSpPr>
          <p:spPr>
            <a:xfrm rot="10800000" flipH="1">
              <a:off x="4004024" y="857303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37"/>
            <p:cNvSpPr/>
            <p:nvPr/>
          </p:nvSpPr>
          <p:spPr>
            <a:xfrm flipH="1">
              <a:off x="3565854" y="1586285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493847" y="735612"/>
              <a:ext cx="1960342" cy="1701345"/>
              <a:chOff x="3707904" y="537166"/>
              <a:chExt cx="1960342" cy="1701345"/>
            </a:xfrm>
          </p:grpSpPr>
          <p:cxnSp>
            <p:nvCxnSpPr>
              <p:cNvPr id="61" name="직선 연결선 60"/>
              <p:cNvCxnSpPr>
                <a:stCxn id="67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>
                <a:stCxn id="68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 62"/>
              <p:cNvCxnSpPr>
                <a:stCxn id="70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>
                <a:stCxn id="69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>
                <a:stCxn id="71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/>
              <p:cNvCxnSpPr>
                <a:stCxn id="72" idx="0"/>
                <a:endCxn id="74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타원 66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75" name="직선 연결선 74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그룹 9"/>
            <p:cNvGrpSpPr/>
            <p:nvPr/>
          </p:nvGrpSpPr>
          <p:grpSpPr>
            <a:xfrm>
              <a:off x="6543957" y="735611"/>
              <a:ext cx="1459734" cy="1701346"/>
              <a:chOff x="6076912" y="537165"/>
              <a:chExt cx="1459734" cy="1701346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직사각형 59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/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3984884" y="2886628"/>
              <a:ext cx="959126" cy="1701346"/>
              <a:chOff x="4198941" y="2688182"/>
              <a:chExt cx="959126" cy="1701346"/>
            </a:xfrm>
          </p:grpSpPr>
          <p:sp>
            <p:nvSpPr>
              <p:cNvPr id="39" name="타원 38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43" name="직선 연결선 42"/>
              <p:cNvCxnSpPr>
                <a:stCxn id="39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직사각형 46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6293653" y="2886629"/>
              <a:ext cx="1960342" cy="1701345"/>
              <a:chOff x="3707904" y="537166"/>
              <a:chExt cx="1960342" cy="1701345"/>
            </a:xfrm>
          </p:grpSpPr>
          <p:cxnSp>
            <p:nvCxnSpPr>
              <p:cNvPr id="24" name="직선 연결선 23"/>
              <p:cNvCxnSpPr>
                <a:stCxn id="30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>
                <a:stCxn id="31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stCxn id="3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32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34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>
                <a:stCxn id="35" idx="0"/>
                <a:endCxn id="3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타원 29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/>
              </a:p>
            </p:txBody>
          </p:sp>
          <p:cxnSp>
            <p:nvCxnSpPr>
              <p:cNvPr id="38" name="직선 연결선 37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59928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9928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15" name="꺾인 연결선 14"/>
            <p:cNvCxnSpPr/>
            <p:nvPr/>
          </p:nvCxnSpPr>
          <p:spPr>
            <a:xfrm>
              <a:off x="4944010" y="1586285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다이아몬드 15"/>
            <p:cNvSpPr/>
            <p:nvPr/>
          </p:nvSpPr>
          <p:spPr>
            <a:xfrm>
              <a:off x="5449013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강의</a:t>
              </a:r>
            </a:p>
          </p:txBody>
        </p:sp>
        <p:sp>
          <p:nvSpPr>
            <p:cNvPr id="17" name="직사각형 37"/>
            <p:cNvSpPr/>
            <p:nvPr/>
          </p:nvSpPr>
          <p:spPr>
            <a:xfrm>
              <a:off x="7743816" y="1586285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다이아몬드 17"/>
            <p:cNvSpPr/>
            <p:nvPr/>
          </p:nvSpPr>
          <p:spPr>
            <a:xfrm>
              <a:off x="7896121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수강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26003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N</a:t>
              </a:r>
              <a:endParaRPr lang="ko-KR" altLang="en-US" sz="105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26003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en-US" altLang="ko-KR" dirty="0" smtClean="0"/>
                <a:t>M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31426" y="3490276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431426" y="16192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959818" y="32192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78" name="다이아몬드 77"/>
            <p:cNvSpPr/>
            <p:nvPr/>
          </p:nvSpPr>
          <p:spPr>
            <a:xfrm>
              <a:off x="5449013" y="348492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소속</a:t>
              </a:r>
            </a:p>
          </p:txBody>
        </p:sp>
        <p:sp>
          <p:nvSpPr>
            <p:cNvPr id="79" name="다이아몬드 78"/>
            <p:cNvSpPr/>
            <p:nvPr/>
          </p:nvSpPr>
          <p:spPr>
            <a:xfrm>
              <a:off x="3143963" y="2441176"/>
              <a:ext cx="849816" cy="441234"/>
            </a:xfrm>
            <a:prstGeom prst="diamond">
              <a:avLst/>
            </a:prstGeom>
            <a:solidFill>
              <a:srgbClr val="56B1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소</a:t>
              </a:r>
              <a:r>
                <a:rPr lang="ko-KR" altLang="en-US" sz="800" b="1" dirty="0"/>
                <a:t>속</a:t>
              </a:r>
            </a:p>
          </p:txBody>
        </p:sp>
        <p:sp>
          <p:nvSpPr>
            <p:cNvPr id="80" name="타원 79"/>
            <p:cNvSpPr/>
            <p:nvPr/>
          </p:nvSpPr>
          <p:spPr>
            <a:xfrm>
              <a:off x="8914741" y="2440797"/>
              <a:ext cx="458517" cy="44583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500" b="1" dirty="0"/>
                <a:t>성</a:t>
              </a:r>
              <a:r>
                <a:rPr lang="ko-KR" altLang="en-US" sz="500" b="1" dirty="0"/>
                <a:t>적</a:t>
              </a:r>
            </a:p>
          </p:txBody>
        </p:sp>
        <p:cxnSp>
          <p:nvCxnSpPr>
            <p:cNvPr id="3" name="직선 연결선 2"/>
            <p:cNvCxnSpPr>
              <a:stCxn id="18" idx="3"/>
              <a:endCxn id="80" idx="2"/>
            </p:cNvCxnSpPr>
            <p:nvPr/>
          </p:nvCxnSpPr>
          <p:spPr>
            <a:xfrm>
              <a:off x="8745937" y="2661793"/>
              <a:ext cx="168804" cy="192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901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1" name="그룹 120"/>
          <p:cNvGrpSpPr/>
          <p:nvPr/>
        </p:nvGrpSpPr>
        <p:grpSpPr>
          <a:xfrm>
            <a:off x="3357389" y="321924"/>
            <a:ext cx="5317038" cy="4266050"/>
            <a:chOff x="3357451" y="123478"/>
            <a:chExt cx="5317038" cy="4266050"/>
          </a:xfrm>
        </p:grpSpPr>
        <p:cxnSp>
          <p:nvCxnSpPr>
            <p:cNvPr id="118" name="꺾인 연결선 117"/>
            <p:cNvCxnSpPr>
              <a:stCxn id="114" idx="3"/>
              <a:endCxn id="8" idx="0"/>
            </p:cNvCxnSpPr>
            <p:nvPr/>
          </p:nvCxnSpPr>
          <p:spPr>
            <a:xfrm rot="10800000" flipH="1">
              <a:off x="3930049" y="658857"/>
              <a:ext cx="3269799" cy="2880000"/>
            </a:xfrm>
            <a:prstGeom prst="bentConnector4">
              <a:avLst>
                <a:gd name="adj1" fmla="val -20392"/>
                <a:gd name="adj2" fmla="val 109856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37"/>
            <p:cNvSpPr/>
            <p:nvPr/>
          </p:nvSpPr>
          <p:spPr>
            <a:xfrm flipH="1">
              <a:off x="3491879" y="1387839"/>
              <a:ext cx="438171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3419872" y="537166"/>
              <a:ext cx="1960342" cy="1701345"/>
              <a:chOff x="3707904" y="537166"/>
              <a:chExt cx="1960342" cy="1701345"/>
            </a:xfrm>
          </p:grpSpPr>
          <p:cxnSp>
            <p:nvCxnSpPr>
              <p:cNvPr id="22" name="직선 연결선 21"/>
              <p:cNvCxnSpPr>
                <a:stCxn id="9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>
                <a:stCxn id="10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>
                <a:stCxn id="13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stCxn id="11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>
                <a:stCxn id="17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>
                <a:stCxn id="18" idx="0"/>
                <a:endCxn id="7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교수번호</a:t>
                </a: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직위</a:t>
                </a: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임용년도</a:t>
                </a:r>
                <a:endParaRPr lang="ko-KR" altLang="en-US" sz="500" b="1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교수</a:t>
                </a:r>
                <a:endParaRPr lang="en-US" altLang="ko-KR" sz="1050" b="1" dirty="0" smtClean="0"/>
              </a:p>
            </p:txBody>
          </p:sp>
          <p:cxnSp>
            <p:nvCxnSpPr>
              <p:cNvPr id="40" name="직선 연결선 39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/>
            <p:cNvGrpSpPr/>
            <p:nvPr/>
          </p:nvGrpSpPr>
          <p:grpSpPr>
            <a:xfrm>
              <a:off x="6469982" y="537165"/>
              <a:ext cx="1459734" cy="1701346"/>
              <a:chOff x="6076912" y="537165"/>
              <a:chExt cx="1459734" cy="1701346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6076912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주소</a:t>
                </a: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6577521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7078129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학년</a:t>
                </a: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6076912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학번</a:t>
                </a: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6577521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주민번호</a:t>
                </a: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7078129" y="537165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이름</a:t>
                </a:r>
              </a:p>
            </p:txBody>
          </p:sp>
          <p:cxnSp>
            <p:nvCxnSpPr>
              <p:cNvPr id="55" name="직선 연결선 54"/>
              <p:cNvCxnSpPr/>
              <p:nvPr/>
            </p:nvCxnSpPr>
            <p:spPr>
              <a:xfrm flipV="1">
                <a:off x="630617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 flipV="1">
                <a:off x="6806779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 flipV="1">
                <a:off x="7005421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630617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6806779" y="982997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 flipH="1">
                <a:off x="7005421" y="982997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6336787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학생</a:t>
                </a:r>
                <a:endParaRPr lang="en-US" altLang="ko-KR" sz="1050" b="1" dirty="0" smtClean="0"/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3910909" y="2688182"/>
              <a:ext cx="959126" cy="1701346"/>
              <a:chOff x="4198941" y="2688182"/>
              <a:chExt cx="959126" cy="1701346"/>
            </a:xfrm>
          </p:grpSpPr>
          <p:sp>
            <p:nvSpPr>
              <p:cNvPr id="74" name="타원 73"/>
              <p:cNvSpPr/>
              <p:nvPr/>
            </p:nvSpPr>
            <p:spPr>
              <a:xfrm>
                <a:off x="4198941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사무실</a:t>
                </a: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4699550" y="3943697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전화번호</a:t>
                </a: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4198941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학과번호</a:t>
                </a: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4699550" y="2688182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학과명</a:t>
                </a:r>
                <a:endParaRPr lang="ko-KR" altLang="en-US" sz="500" b="1" dirty="0"/>
              </a:p>
            </p:txBody>
          </p:sp>
          <p:cxnSp>
            <p:nvCxnSpPr>
              <p:cNvPr id="80" name="직선 연결선 79"/>
              <p:cNvCxnSpPr>
                <a:stCxn id="74" idx="0"/>
              </p:cNvCxnSpPr>
              <p:nvPr/>
            </p:nvCxnSpPr>
            <p:spPr>
              <a:xfrm flipV="1">
                <a:off x="4428200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>
                <a:off x="4428200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 88"/>
              <p:cNvCxnSpPr/>
              <p:nvPr/>
            </p:nvCxnSpPr>
            <p:spPr>
              <a:xfrm flipH="1" flipV="1">
                <a:off x="4806077" y="3707200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/>
              <p:cNvCxnSpPr/>
              <p:nvPr/>
            </p:nvCxnSpPr>
            <p:spPr>
              <a:xfrm flipH="1">
                <a:off x="4806077" y="3139027"/>
                <a:ext cx="111256" cy="23649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직사각형 85"/>
              <p:cNvSpPr/>
              <p:nvPr/>
            </p:nvSpPr>
            <p:spPr>
              <a:xfrm>
                <a:off x="4218083" y="3370512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학과</a:t>
                </a:r>
                <a:endParaRPr lang="en-US" altLang="ko-KR" sz="1050" b="1" dirty="0" smtClean="0"/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6219678" y="2688183"/>
              <a:ext cx="1960342" cy="1701345"/>
              <a:chOff x="3707904" y="537166"/>
              <a:chExt cx="1960342" cy="1701345"/>
            </a:xfrm>
          </p:grpSpPr>
          <p:cxnSp>
            <p:nvCxnSpPr>
              <p:cNvPr id="92" name="직선 연결선 91"/>
              <p:cNvCxnSpPr>
                <a:stCxn id="98" idx="4"/>
              </p:cNvCxnSpPr>
              <p:nvPr/>
            </p:nvCxnSpPr>
            <p:spPr>
              <a:xfrm>
                <a:off x="3937162" y="982997"/>
                <a:ext cx="479562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>
                <a:stCxn id="99" idx="4"/>
              </p:cNvCxnSpPr>
              <p:nvPr/>
            </p:nvCxnSpPr>
            <p:spPr>
              <a:xfrm>
                <a:off x="4437771" y="982997"/>
                <a:ext cx="203370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/>
              <p:cNvCxnSpPr>
                <a:stCxn id="101" idx="4"/>
              </p:cNvCxnSpPr>
              <p:nvPr/>
            </p:nvCxnSpPr>
            <p:spPr>
              <a:xfrm flipH="1">
                <a:off x="4969948" y="982997"/>
                <a:ext cx="469039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/>
              <p:cNvCxnSpPr>
                <a:stCxn id="100" idx="4"/>
              </p:cNvCxnSpPr>
              <p:nvPr/>
            </p:nvCxnSpPr>
            <p:spPr>
              <a:xfrm flipH="1">
                <a:off x="4756054" y="982997"/>
                <a:ext cx="182325" cy="28696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>
                <a:stCxn id="102" idx="0"/>
              </p:cNvCxnSpPr>
              <p:nvPr/>
            </p:nvCxnSpPr>
            <p:spPr>
              <a:xfrm flipV="1">
                <a:off x="4187466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>
                <a:stCxn id="103" idx="0"/>
                <a:endCxn id="105" idx="2"/>
              </p:cNvCxnSpPr>
              <p:nvPr/>
            </p:nvCxnSpPr>
            <p:spPr>
              <a:xfrm flipV="1">
                <a:off x="4688075" y="1556183"/>
                <a:ext cx="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타원 97"/>
              <p:cNvSpPr/>
              <p:nvPr/>
            </p:nvSpPr>
            <p:spPr>
              <a:xfrm>
                <a:off x="3707904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u="sng" dirty="0">
                    <a:solidFill>
                      <a:srgbClr val="FFFF00"/>
                    </a:solidFill>
                  </a:rPr>
                  <a:t>강좌번호</a:t>
                </a: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4208512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강좌명</a:t>
                </a:r>
                <a:endParaRPr lang="ko-KR" altLang="en-US" sz="500" b="1" dirty="0"/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4709121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 err="1"/>
                  <a:t>학점수</a:t>
                </a:r>
                <a:endParaRPr lang="ko-KR" altLang="en-US" sz="500" b="1" dirty="0"/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5209729" y="537166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연도</a:t>
                </a: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958208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학기</a:t>
                </a: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4458816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강의실</a:t>
                </a: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4959425" y="1792680"/>
                <a:ext cx="458517" cy="445831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500" b="1" dirty="0"/>
                  <a:t>수강인원</a:t>
                </a: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4218083" y="1219495"/>
                <a:ext cx="939984" cy="336688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r>
                  <a:rPr lang="ko-KR" altLang="en-US" sz="1050" b="1" dirty="0"/>
                  <a:t>강좌</a:t>
                </a:r>
                <a:endParaRPr lang="en-US" altLang="ko-KR" sz="1050" b="1" dirty="0" smtClean="0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 flipH="1" flipV="1">
                <a:off x="4886717" y="1556183"/>
                <a:ext cx="271350" cy="236498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TextBox 108"/>
            <p:cNvSpPr txBox="1"/>
            <p:nvPr/>
          </p:nvSpPr>
          <p:spPr>
            <a:xfrm>
              <a:off x="552531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52531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cxnSp>
          <p:nvCxnSpPr>
            <p:cNvPr id="37" name="꺾인 연결선 36"/>
            <p:cNvCxnSpPr/>
            <p:nvPr/>
          </p:nvCxnSpPr>
          <p:spPr>
            <a:xfrm>
              <a:off x="4870035" y="1387839"/>
              <a:ext cx="1859822" cy="2151017"/>
            </a:xfrm>
            <a:prstGeom prst="bentConnector3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다이아몬드 107"/>
            <p:cNvSpPr/>
            <p:nvPr/>
          </p:nvSpPr>
          <p:spPr>
            <a:xfrm>
              <a:off x="5375038" y="2242730"/>
              <a:ext cx="849816" cy="44123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강의</a:t>
              </a:r>
              <a:endParaRPr lang="ko-KR" altLang="en-US" sz="8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669841" y="1387839"/>
              <a:ext cx="582187" cy="2151017"/>
            </a:xfrm>
            <a:custGeom>
              <a:avLst/>
              <a:gdLst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0 w 582187"/>
                <a:gd name="connsiteY4" fmla="*/ 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  <a:gd name="connsiteX4" fmla="*/ 91440 w 582187"/>
                <a:gd name="connsiteY4" fmla="*/ 91440 h 2151017"/>
                <a:gd name="connsiteX0" fmla="*/ 0 w 582187"/>
                <a:gd name="connsiteY0" fmla="*/ 0 h 2151017"/>
                <a:gd name="connsiteX1" fmla="*/ 582187 w 582187"/>
                <a:gd name="connsiteY1" fmla="*/ 0 h 2151017"/>
                <a:gd name="connsiteX2" fmla="*/ 582187 w 582187"/>
                <a:gd name="connsiteY2" fmla="*/ 2151017 h 2151017"/>
                <a:gd name="connsiteX3" fmla="*/ 0 w 582187"/>
                <a:gd name="connsiteY3" fmla="*/ 2151017 h 2151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187" h="2151017">
                  <a:moveTo>
                    <a:pt x="0" y="0"/>
                  </a:moveTo>
                  <a:lnTo>
                    <a:pt x="582187" y="0"/>
                  </a:lnTo>
                  <a:lnTo>
                    <a:pt x="582187" y="2151017"/>
                  </a:lnTo>
                  <a:lnTo>
                    <a:pt x="0" y="2151017"/>
                  </a:ln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다이아몬드 110"/>
            <p:cNvSpPr/>
            <p:nvPr/>
          </p:nvSpPr>
          <p:spPr>
            <a:xfrm>
              <a:off x="7822146" y="2242730"/>
              <a:ext cx="849816" cy="441234"/>
            </a:xfrm>
            <a:prstGeom prst="diamond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수강</a:t>
              </a:r>
              <a:r>
                <a:rPr lang="en-US" altLang="ko-KR" sz="800" b="1" dirty="0" smtClean="0"/>
                <a:t>, </a:t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성적</a:t>
              </a:r>
              <a:endParaRPr lang="ko-KR" altLang="en-US" sz="800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252028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l"/>
              <a:r>
                <a:rPr lang="pt-BR" altLang="ko-KR" sz="1050" dirty="0" smtClean="0"/>
                <a:t>1</a:t>
              </a:r>
              <a:endParaRPr lang="ko-KR" altLang="en-US" sz="105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8252028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r>
                <a:rPr lang="pt-BR" altLang="ko-KR" dirty="0"/>
                <a:t>N</a:t>
              </a:r>
              <a:endParaRPr lang="ko-KR" altLang="en-US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357451" y="3291830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pt-BR" altLang="ko-KR" dirty="0"/>
                <a:t>1</a:t>
              </a:r>
              <a:endParaRPr lang="ko-KR" altLang="en-US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357451" y="1420784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 algn="ctr">
                <a:lnSpc>
                  <a:spcPct val="200000"/>
                </a:lnSpc>
                <a:defRPr sz="1100"/>
              </a:lvl1pPr>
            </a:lstStyle>
            <a:p>
              <a:pPr algn="r"/>
              <a:r>
                <a:rPr lang="pt-BR" altLang="ko-KR" sz="1050" dirty="0"/>
                <a:t>N</a:t>
              </a:r>
              <a:endParaRPr lang="ko-KR" altLang="en-US" sz="1050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885843" y="123478"/>
              <a:ext cx="422461" cy="142854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>
              <a:defPPr>
                <a:defRPr lang="ko-KR"/>
              </a:defPPr>
              <a:lvl1pPr marL="88900" indent="-88900">
                <a:lnSpc>
                  <a:spcPct val="200000"/>
                </a:lnSpc>
                <a:defRPr sz="1050"/>
              </a:lvl1pPr>
            </a:lstStyle>
            <a:p>
              <a:pPr algn="r"/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0" y="0"/>
            <a:ext cx="2627784" cy="51435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4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5215" y="267494"/>
            <a:ext cx="2234505" cy="47059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lang="ko-KR" altLang="en-US" sz="1200" b="1" dirty="0" smtClean="0">
                <a:solidFill>
                  <a:schemeClr val="accent2">
                    <a:lumMod val="75000"/>
                  </a:schemeClr>
                </a:solidFill>
              </a:rPr>
              <a:t>학사관리 프로그램</a:t>
            </a:r>
            <a:endParaRPr lang="en-US" altLang="ko-KR" sz="600" dirty="0">
              <a:solidFill>
                <a:schemeClr val="accent2">
                  <a:lumMod val="75000"/>
                </a:schemeClr>
              </a:solidFill>
            </a:endParaRP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한국대학교의 주된 구성원은 학생과 교수이다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학생은 고유의 학번이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학년등의</a:t>
            </a:r>
            <a:r>
              <a:rPr lang="ko-KR" altLang="en-US" sz="800" dirty="0" smtClean="0"/>
              <a:t>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교수는 고유의 교수번호가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 주민등록번호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주소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직위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임용년도</a:t>
            </a:r>
            <a:r>
              <a:rPr lang="ko-KR" altLang="en-US" sz="800" dirty="0" smtClean="0"/>
              <a:t>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학생과 교수는 하나의 학과에만 소속될 수 있으나 하나의 학과에는 여러 명의 학생과 교수가 소속되어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학과는 고유의 학과번호가 부여되며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추가로 </a:t>
            </a:r>
            <a:r>
              <a:rPr lang="ko-KR" altLang="en-US" sz="800" dirty="0" err="1" smtClean="0"/>
              <a:t>학과명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사무실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전화번호 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강좌는 고유의 강좌번호가 부여되며 추가로 </a:t>
            </a:r>
            <a:r>
              <a:rPr lang="ko-KR" altLang="en-US" sz="800" dirty="0" err="1" smtClean="0"/>
              <a:t>강좌명</a:t>
            </a:r>
            <a:r>
              <a:rPr lang="en-US" altLang="ko-KR" sz="800" dirty="0" smtClean="0"/>
              <a:t>, </a:t>
            </a:r>
            <a:r>
              <a:rPr lang="ko-KR" altLang="en-US" sz="800" dirty="0" err="1" smtClean="0"/>
              <a:t>학점수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연도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학기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강의실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수강인원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등의 정보를 가진다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강좌는  한 명의 교수가 강의하고 한 교수는 여러 강좌를 강의할 수 있다</a:t>
            </a:r>
            <a:r>
              <a:rPr lang="en-US" altLang="ko-KR" sz="800" dirty="0" smtClean="0"/>
              <a:t>. 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한 학생은 하나 이상의 강좌를 수강할 수 있다</a:t>
            </a:r>
            <a:r>
              <a:rPr lang="en-US" altLang="ko-KR" sz="800" dirty="0" smtClean="0"/>
              <a:t>.</a:t>
            </a:r>
          </a:p>
          <a:p>
            <a:pPr marL="152400" indent="-1524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ko-KR" altLang="en-US" sz="800" dirty="0" smtClean="0"/>
              <a:t>각 학생이 수강한 과목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강좌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 대해서 성적이 부여된다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3829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58674"/>
              </p:ext>
            </p:extLst>
          </p:nvPr>
        </p:nvGraphicFramePr>
        <p:xfrm>
          <a:off x="1668016" y="1349059"/>
          <a:ext cx="5568280" cy="1937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720080"/>
                <a:gridCol w="1800200"/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u="sng" dirty="0" smtClean="0">
                          <a:solidFill>
                            <a:srgbClr val="FFFF00"/>
                          </a:solidFill>
                        </a:rPr>
                        <a:t>고객번호</a:t>
                      </a:r>
                      <a:endParaRPr lang="ko-KR" altLang="en-US" sz="12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성별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001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홍길동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서울시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유관순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여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대구시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50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/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최길동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남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대전시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267494"/>
            <a:ext cx="1728192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릴레이션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테이블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1298104"/>
            <a:ext cx="1080120" cy="130224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250000"/>
              </a:lnSpc>
            </a:pPr>
            <a:r>
              <a:rPr lang="ko-KR" altLang="en-US" sz="1200" dirty="0" smtClean="0"/>
              <a:t>열 </a:t>
            </a:r>
            <a:r>
              <a:rPr lang="en-US" altLang="ko-KR" sz="1200" dirty="0" smtClean="0"/>
              <a:t>= </a:t>
            </a:r>
            <a:r>
              <a:rPr lang="ko-KR" altLang="en-US" sz="1200" dirty="0" smtClean="0"/>
              <a:t>속성</a:t>
            </a:r>
            <a:endParaRPr lang="en-US" altLang="ko-KR" sz="1200" dirty="0" smtClean="0"/>
          </a:p>
          <a:p>
            <a:pPr>
              <a:lnSpc>
                <a:spcPct val="250000"/>
              </a:lnSpc>
            </a:pPr>
            <a:r>
              <a:rPr lang="ko-KR" altLang="en-US" sz="1200" b="1" dirty="0">
                <a:solidFill>
                  <a:srgbClr val="00B0F0"/>
                </a:solidFill>
              </a:rPr>
              <a:t>행 </a:t>
            </a:r>
            <a:r>
              <a:rPr lang="en-US" altLang="ko-KR" sz="1200" b="1" dirty="0">
                <a:solidFill>
                  <a:srgbClr val="00B0F0"/>
                </a:solidFill>
              </a:rPr>
              <a:t>= </a:t>
            </a:r>
            <a:r>
              <a:rPr lang="ko-KR" altLang="en-US" sz="1200" b="1" dirty="0" err="1" smtClean="0">
                <a:solidFill>
                  <a:srgbClr val="00B0F0"/>
                </a:solidFill>
              </a:rPr>
              <a:t>튜플</a:t>
            </a:r>
            <a:endParaRPr lang="en-US" altLang="ko-KR" sz="1200" b="1" dirty="0">
              <a:solidFill>
                <a:srgbClr val="00B0F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95536" y="1774354"/>
            <a:ext cx="6840760" cy="5040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688260" y="3502546"/>
            <a:ext cx="2043980" cy="79739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성별의 </a:t>
            </a: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남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여</a:t>
            </a:r>
            <a:endParaRPr lang="en-US" altLang="ko-KR" sz="1200" dirty="0" smtClean="0"/>
          </a:p>
          <a:p>
            <a:pPr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accent5">
                    <a:lumMod val="75000"/>
                  </a:schemeClr>
                </a:solidFill>
              </a:rPr>
              <a:t>도메인</a:t>
            </a:r>
            <a:r>
              <a:rPr lang="en-US" altLang="ko-KR" sz="1200" b="1" dirty="0" smtClean="0">
                <a:solidFill>
                  <a:schemeClr val="accent5">
                    <a:lumMod val="75000"/>
                  </a:schemeClr>
                </a:solidFill>
              </a:rPr>
              <a:t>*</a:t>
            </a:r>
            <a:r>
              <a:rPr lang="ko-KR" alt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유효한 값의 범위</a:t>
            </a:r>
            <a:endParaRPr lang="en-US" altLang="ko-KR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1671836" y="1354931"/>
            <a:ext cx="5564460" cy="394493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08304" y="1359048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err="1">
                <a:solidFill>
                  <a:schemeClr val="accent3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3"/>
                </a:solidFill>
              </a:rPr>
              <a:t> 스키마</a:t>
            </a:r>
            <a:endParaRPr lang="en-US" altLang="ko-KR" sz="1200" b="1" dirty="0"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71836" y="1800225"/>
            <a:ext cx="5564460" cy="14862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308304" y="2873523"/>
            <a:ext cx="1456259" cy="414535"/>
          </a:xfrm>
          <a:prstGeom prst="rect">
            <a:avLst/>
          </a:prstGeom>
          <a:noFill/>
        </p:spPr>
        <p:txBody>
          <a:bodyPr wrap="square" tIns="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accent4"/>
                </a:solidFill>
              </a:rPr>
              <a:t>릴레이션</a:t>
            </a:r>
            <a:r>
              <a:rPr lang="ko-KR" altLang="en-US" sz="1200" b="1" dirty="0">
                <a:solidFill>
                  <a:schemeClr val="accent4"/>
                </a:solidFill>
              </a:rPr>
              <a:t> </a:t>
            </a:r>
            <a:r>
              <a:rPr lang="ko-KR" altLang="en-US" sz="1200" b="1" dirty="0" err="1">
                <a:solidFill>
                  <a:schemeClr val="accent4"/>
                </a:solidFill>
              </a:rPr>
              <a:t>인스턴스</a:t>
            </a:r>
            <a:endParaRPr lang="en-US" altLang="ko-KR" sz="12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4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/>
          <p:cNvSpPr txBox="1"/>
          <p:nvPr/>
        </p:nvSpPr>
        <p:spPr>
          <a:xfrm>
            <a:off x="714156" y="3038748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과목</a:t>
            </a:r>
            <a:endParaRPr lang="en-US" altLang="ko-KR" dirty="0"/>
          </a:p>
        </p:txBody>
      </p:sp>
      <p:cxnSp>
        <p:nvCxnSpPr>
          <p:cNvPr id="23" name="꺾인 연결선 22"/>
          <p:cNvCxnSpPr/>
          <p:nvPr/>
        </p:nvCxnSpPr>
        <p:spPr>
          <a:xfrm rot="16200000" flipH="1">
            <a:off x="2833330" y="1401799"/>
            <a:ext cx="216000" cy="3420000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head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그룹 132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39" name="그룹 38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276446" y="1017678"/>
                <a:ext cx="295554" cy="305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/>
              </a:p>
            </p:txBody>
          </p:sp>
        </p:grpSp>
        <p:sp>
          <p:nvSpPr>
            <p:cNvPr id="25" name="모서리가 둥근 직사각형 24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" name="타원 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6" name="타원 5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7" name="타원 6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9" name="직선 연결선 8"/>
            <p:cNvCxnSpPr>
              <a:stCxn id="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6" idx="4"/>
              <a:endCxn id="4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>
              <a:stCxn id="7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타원 15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과목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800" b="1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과목</a:t>
              </a:r>
              <a:endParaRPr lang="en-US" altLang="ko-KR" sz="1100" b="1" dirty="0" smtClean="0"/>
            </a:p>
          </p:txBody>
        </p:sp>
        <p:sp>
          <p:nvSpPr>
            <p:cNvPr id="17" name="타원 1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과</a:t>
              </a:r>
              <a:r>
                <a:rPr lang="ko-KR" altLang="en-US" sz="800" b="1" dirty="0"/>
                <a:t>목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학점</a:t>
              </a:r>
              <a:endParaRPr lang="ko-KR" altLang="en-US" sz="800" b="1" dirty="0"/>
            </a:p>
          </p:txBody>
        </p:sp>
        <p:cxnSp>
          <p:nvCxnSpPr>
            <p:cNvPr id="19" name="직선 연결선 18"/>
            <p:cNvCxnSpPr>
              <a:stCxn id="16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stCxn id="17" idx="4"/>
              <a:endCxn id="15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1" name="다이아몬드 30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/>
                <a:t>강의</a:t>
              </a:r>
            </a:p>
          </p:txBody>
        </p:sp>
        <p:cxnSp>
          <p:nvCxnSpPr>
            <p:cNvPr id="33" name="직선 연결선 32"/>
            <p:cNvCxnSpPr>
              <a:stCxn id="4" idx="3"/>
              <a:endCxn id="31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1" idx="3"/>
              <a:endCxn id="15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defRPr sz="14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err="1">
                <a:solidFill>
                  <a:schemeClr val="accent5"/>
                </a:solidFill>
              </a:rPr>
              <a:t>릴레이션</a:t>
            </a:r>
            <a:r>
              <a:rPr lang="en-US" altLang="ko-KR" dirty="0">
                <a:solidFill>
                  <a:schemeClr val="accent5"/>
                </a:solidFill>
              </a:rPr>
              <a:t> </a:t>
            </a:r>
            <a:r>
              <a:rPr lang="ko-KR" altLang="en-US" dirty="0">
                <a:solidFill>
                  <a:schemeClr val="accent5"/>
                </a:solidFill>
              </a:rPr>
              <a:t>스키마</a:t>
            </a:r>
            <a:endParaRPr lang="en-US" altLang="ko-KR" dirty="0">
              <a:solidFill>
                <a:schemeClr val="accent5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380226"/>
              </p:ext>
            </p:extLst>
          </p:nvPr>
        </p:nvGraphicFramePr>
        <p:xfrm>
          <a:off x="696040" y="2743919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/>
                <a:gridCol w="1109246"/>
                <a:gridCol w="1109246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>
                    <a:lnT w="12700" cmpd="sng">
                      <a:noFill/>
                    </a:lnT>
                  </a:tcPr>
                </a:tc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99006"/>
              </p:ext>
            </p:extLst>
          </p:nvPr>
        </p:nvGraphicFramePr>
        <p:xfrm>
          <a:off x="696038" y="3247975"/>
          <a:ext cx="4452028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13007"/>
                <a:gridCol w="1113007"/>
                <a:gridCol w="1113007"/>
                <a:gridCol w="1113007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과목이름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학점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4040188" y="3003798"/>
            <a:ext cx="540000" cy="162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 err="1" smtClean="0"/>
              <a:t>외래키</a:t>
            </a:r>
            <a:endParaRPr lang="en-US" altLang="ko-KR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84844"/>
              </p:ext>
            </p:extLst>
          </p:nvPr>
        </p:nvGraphicFramePr>
        <p:xfrm>
          <a:off x="696038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/>
                <a:gridCol w="658895"/>
                <a:gridCol w="658895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C#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10459"/>
              </p:ext>
            </p:extLst>
          </p:nvPr>
        </p:nvGraphicFramePr>
        <p:xfrm>
          <a:off x="2941330" y="3720902"/>
          <a:ext cx="2887884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/>
                <a:gridCol w="849984"/>
                <a:gridCol w="467807"/>
                <a:gridCol w="825221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과목번호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과목이름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C#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P001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P002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P003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14156" y="2534692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sp>
        <p:nvSpPr>
          <p:cNvPr id="52" name="직사각형 37"/>
          <p:cNvSpPr/>
          <p:nvPr/>
        </p:nvSpPr>
        <p:spPr>
          <a:xfrm rot="5400000" flipH="1" flipV="1">
            <a:off x="3207905" y="1417199"/>
            <a:ext cx="108000" cy="4433325"/>
          </a:xfrm>
          <a:custGeom>
            <a:avLst/>
            <a:gdLst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0 w 582187"/>
              <a:gd name="connsiteY4" fmla="*/ 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  <a:gd name="connsiteX4" fmla="*/ 91440 w 582187"/>
              <a:gd name="connsiteY4" fmla="*/ 91440 h 2151017"/>
              <a:gd name="connsiteX0" fmla="*/ 0 w 582187"/>
              <a:gd name="connsiteY0" fmla="*/ 0 h 2151017"/>
              <a:gd name="connsiteX1" fmla="*/ 582187 w 582187"/>
              <a:gd name="connsiteY1" fmla="*/ 0 h 2151017"/>
              <a:gd name="connsiteX2" fmla="*/ 582187 w 582187"/>
              <a:gd name="connsiteY2" fmla="*/ 2151017 h 2151017"/>
              <a:gd name="connsiteX3" fmla="*/ 0 w 582187"/>
              <a:gd name="connsiteY3" fmla="*/ 2151017 h 2151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187" h="2151017">
                <a:moveTo>
                  <a:pt x="0" y="0"/>
                </a:moveTo>
                <a:lnTo>
                  <a:pt x="582187" y="0"/>
                </a:lnTo>
                <a:lnTo>
                  <a:pt x="582187" y="2151017"/>
                </a:lnTo>
                <a:lnTo>
                  <a:pt x="0" y="2151017"/>
                </a:lnTo>
              </a:path>
            </a:pathLst>
          </a:custGeom>
          <a:ln>
            <a:solidFill>
              <a:schemeClr val="bg1">
                <a:lumMod val="75000"/>
              </a:schemeClr>
            </a:solidFill>
            <a:headEnd type="triangle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47" name="TextBox 46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9512" y="2684016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79512" y="4155926"/>
              <a:ext cx="417830" cy="59399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Table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406198" y="1242007"/>
              <a:ext cx="0" cy="136284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>
              <a:off x="406198" y="3939934"/>
              <a:ext cx="0" cy="288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328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8522096" y="4767263"/>
            <a:ext cx="514400" cy="273844"/>
          </a:xfrm>
        </p:spPr>
        <p:txBody>
          <a:bodyPr/>
          <a:lstStyle/>
          <a:p>
            <a:fld id="{F216ECD5-128A-4B13-96D1-BC2A5635C02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9512" y="267494"/>
            <a:ext cx="3301340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400" b="1" dirty="0" err="1" smtClean="0">
                <a:solidFill>
                  <a:schemeClr val="accent2">
                    <a:lumMod val="75000"/>
                  </a:schemeClr>
                </a:solidFill>
              </a:rPr>
              <a:t>릴레이션</a:t>
            </a:r>
            <a:r>
              <a:rPr lang="en-US" altLang="ko-KR" sz="1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1400" b="1" dirty="0" smtClean="0">
                <a:solidFill>
                  <a:schemeClr val="accent2">
                    <a:lumMod val="75000"/>
                  </a:schemeClr>
                </a:solidFill>
              </a:rPr>
              <a:t>스키마</a:t>
            </a:r>
            <a:endParaRPr lang="en-US" altLang="ko-KR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39857"/>
              </p:ext>
            </p:extLst>
          </p:nvPr>
        </p:nvGraphicFramePr>
        <p:xfrm>
          <a:off x="696040" y="2743919"/>
          <a:ext cx="3327738" cy="275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246"/>
                <a:gridCol w="1109246"/>
                <a:gridCol w="1109246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714156" y="2534692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smtClean="0"/>
              <a:t>교수</a:t>
            </a:r>
            <a:endParaRPr lang="en-US" altLang="ko-KR" sz="900" b="1" dirty="0"/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93692"/>
              </p:ext>
            </p:extLst>
          </p:nvPr>
        </p:nvGraphicFramePr>
        <p:xfrm>
          <a:off x="696038" y="3247975"/>
          <a:ext cx="3326400" cy="275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08800"/>
                <a:gridCol w="1108800"/>
                <a:gridCol w="1108800"/>
              </a:tblGrid>
              <a:tr h="275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5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이름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 smtClean="0"/>
                        <a:t>학과</a:t>
                      </a:r>
                      <a:endParaRPr lang="ko-KR" altLang="en-US" sz="105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14156" y="3038748"/>
            <a:ext cx="718301" cy="23925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900" b="1"/>
            </a:lvl1pPr>
          </a:lstStyle>
          <a:p>
            <a:r>
              <a:rPr lang="ko-KR" altLang="en-US" dirty="0"/>
              <a:t>학생</a:t>
            </a:r>
            <a:endParaRPr lang="en-US" altLang="ko-KR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824756"/>
              </p:ext>
            </p:extLst>
          </p:nvPr>
        </p:nvGraphicFramePr>
        <p:xfrm>
          <a:off x="696038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872"/>
                <a:gridCol w="658895"/>
                <a:gridCol w="658895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교수번호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자바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/>
                        <a:t>P003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C#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82" name="그룹 81"/>
          <p:cNvGrpSpPr/>
          <p:nvPr/>
        </p:nvGrpSpPr>
        <p:grpSpPr>
          <a:xfrm>
            <a:off x="669350" y="699542"/>
            <a:ext cx="7949316" cy="1756674"/>
            <a:chOff x="597342" y="843558"/>
            <a:chExt cx="7949316" cy="1756674"/>
          </a:xfrm>
        </p:grpSpPr>
        <p:grpSp>
          <p:nvGrpSpPr>
            <p:cNvPr id="83" name="그룹 82"/>
            <p:cNvGrpSpPr/>
            <p:nvPr/>
          </p:nvGrpSpPr>
          <p:grpSpPr>
            <a:xfrm>
              <a:off x="4428770" y="1364162"/>
              <a:ext cx="1153817" cy="415499"/>
              <a:chOff x="3603346" y="1017678"/>
              <a:chExt cx="968654" cy="348820"/>
            </a:xfrm>
          </p:grpSpPr>
          <p:sp>
            <p:nvSpPr>
              <p:cNvPr id="106" name="TextBox 105"/>
              <p:cNvSpPr txBox="1"/>
              <p:nvPr/>
            </p:nvSpPr>
            <p:spPr>
              <a:xfrm>
                <a:off x="3603346" y="1017678"/>
                <a:ext cx="295554" cy="348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1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3989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 smtClean="0"/>
                  <a:t>:</a:t>
                </a:r>
                <a:endParaRPr lang="ko-KR" altLang="en-US" sz="105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276446" y="1017678"/>
                <a:ext cx="295554" cy="348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8900" indent="-88900" algn="ctr">
                  <a:lnSpc>
                    <a:spcPct val="200000"/>
                  </a:lnSpc>
                </a:pPr>
                <a:r>
                  <a:rPr lang="pt-BR" altLang="ko-KR" sz="1050" dirty="0"/>
                  <a:t>N</a:t>
                </a:r>
                <a:endParaRPr lang="ko-KR" altLang="en-US" sz="1050" dirty="0"/>
              </a:p>
            </p:txBody>
          </p:sp>
        </p:grpSp>
        <p:sp>
          <p:nvSpPr>
            <p:cNvPr id="84" name="모서리가 둥근 직사각형 83"/>
            <p:cNvSpPr/>
            <p:nvPr/>
          </p:nvSpPr>
          <p:spPr>
            <a:xfrm>
              <a:off x="597342" y="843558"/>
              <a:ext cx="3354429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5" name="타원 84"/>
            <p:cNvSpPr/>
            <p:nvPr/>
          </p:nvSpPr>
          <p:spPr>
            <a:xfrm>
              <a:off x="810168" y="1055760"/>
              <a:ext cx="596385" cy="579885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교수</a:t>
              </a:r>
              <a:r>
                <a:rPr lang="en-US" altLang="ko-KR" sz="800" b="1" u="sng" dirty="0" smtClean="0"/>
                <a:t/>
              </a:r>
              <a:br>
                <a:rPr lang="en-US" altLang="ko-KR" sz="800" b="1" u="sng" dirty="0" smtClean="0"/>
              </a:br>
              <a:r>
                <a:rPr lang="ko-KR" altLang="en-US" sz="800" b="1" u="sng" dirty="0" smtClean="0"/>
                <a:t>번호</a:t>
              </a:r>
              <a:r>
                <a:rPr lang="en-US" altLang="ko-KR" sz="800" b="1" dirty="0" smtClean="0"/>
                <a:t/>
              </a:r>
              <a:br>
                <a:rPr lang="en-US" altLang="ko-KR" sz="800" b="1" dirty="0" smtClean="0"/>
              </a:br>
              <a:r>
                <a:rPr lang="en-US" altLang="ko-KR" sz="800" b="1" dirty="0" smtClean="0"/>
                <a:t>PK</a:t>
              </a:r>
              <a:endParaRPr lang="ko-KR" altLang="en-US" sz="600" b="1" dirty="0"/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108360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교수</a:t>
              </a:r>
              <a:endParaRPr lang="en-US" altLang="ko-KR" sz="1100" b="1" dirty="0" smtClean="0"/>
            </a:p>
          </p:txBody>
        </p:sp>
        <p:sp>
          <p:nvSpPr>
            <p:cNvPr id="87" name="타원 86"/>
            <p:cNvSpPr/>
            <p:nvPr/>
          </p:nvSpPr>
          <p:spPr>
            <a:xfrm>
              <a:off x="155564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이름</a:t>
              </a:r>
            </a:p>
          </p:txBody>
        </p:sp>
        <p:sp>
          <p:nvSpPr>
            <p:cNvPr id="88" name="타원 87"/>
            <p:cNvSpPr/>
            <p:nvPr/>
          </p:nvSpPr>
          <p:spPr>
            <a:xfrm>
              <a:off x="2301129" y="1055760"/>
              <a:ext cx="596385" cy="579885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/>
                <a:t>학과</a:t>
              </a:r>
            </a:p>
          </p:txBody>
        </p:sp>
        <p:cxnSp>
          <p:nvCxnSpPr>
            <p:cNvPr id="89" name="직선 연결선 88"/>
            <p:cNvCxnSpPr>
              <a:stCxn id="85" idx="4"/>
            </p:cNvCxnSpPr>
            <p:nvPr/>
          </p:nvCxnSpPr>
          <p:spPr>
            <a:xfrm>
              <a:off x="1108361" y="1635645"/>
              <a:ext cx="252088" cy="29723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87" idx="4"/>
              <a:endCxn id="86" idx="0"/>
            </p:cNvCxnSpPr>
            <p:nvPr/>
          </p:nvCxnSpPr>
          <p:spPr>
            <a:xfrm flipH="1">
              <a:off x="1853841" y="1635645"/>
              <a:ext cx="1" cy="29717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88" idx="4"/>
            </p:cNvCxnSpPr>
            <p:nvPr/>
          </p:nvCxnSpPr>
          <p:spPr>
            <a:xfrm flipH="1">
              <a:off x="2334322" y="1635645"/>
              <a:ext cx="265000" cy="30466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2691409" y="1914359"/>
              <a:ext cx="675317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err="1" smtClean="0">
                  <a:solidFill>
                    <a:schemeClr val="bg1">
                      <a:lumMod val="50000"/>
                    </a:schemeClr>
                  </a:solidFill>
                </a:rPr>
                <a:t>엔티티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</a:rPr>
                <a:t>객체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989602" y="1194528"/>
              <a:ext cx="920888" cy="15308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700" dirty="0" smtClean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  <a: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  <a:t/>
              </a:r>
              <a:br>
                <a:rPr lang="en-US" altLang="ko-KR" sz="700" dirty="0" smtClean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sz="700" dirty="0" err="1" smtClean="0">
                  <a:solidFill>
                    <a:schemeClr val="bg1">
                      <a:lumMod val="85000"/>
                    </a:schemeClr>
                  </a:solidFill>
                </a:rPr>
                <a:t>인스턴스</a:t>
              </a:r>
              <a:r>
                <a:rPr lang="ko-KR" altLang="en-US" sz="700" dirty="0" smtClean="0">
                  <a:solidFill>
                    <a:schemeClr val="bg1">
                      <a:lumMod val="85000"/>
                    </a:schemeClr>
                  </a:solidFill>
                </a:rPr>
                <a:t> 변수</a:t>
              </a:r>
              <a:endParaRPr lang="ko-KR" altLang="en-US" sz="7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5973812" y="843558"/>
              <a:ext cx="2572846" cy="1756674"/>
            </a:xfrm>
            <a:prstGeom prst="roundRect">
              <a:avLst>
                <a:gd name="adj" fmla="val 75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5" name="타원 94"/>
            <p:cNvSpPr/>
            <p:nvPr/>
          </p:nvSpPr>
          <p:spPr>
            <a:xfrm>
              <a:off x="6216563" y="1055760"/>
              <a:ext cx="596384" cy="579886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u="sng" dirty="0" smtClean="0"/>
                <a:t>학번</a:t>
              </a:r>
              <a:r>
                <a:rPr lang="en-US" altLang="ko-KR" sz="800" b="1" u="sng" dirty="0"/>
                <a:t/>
              </a:r>
              <a:br>
                <a:rPr lang="en-US" altLang="ko-KR" sz="800" b="1" u="sng" dirty="0"/>
              </a:br>
              <a:r>
                <a:rPr lang="en-US" altLang="ko-KR" sz="800" b="1" dirty="0"/>
                <a:t>PK</a:t>
              </a:r>
              <a:endParaRPr lang="ko-KR" altLang="en-US" sz="800" b="1" dirty="0"/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6514755" y="1932820"/>
              <a:ext cx="1490961" cy="463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학생</a:t>
              </a:r>
              <a:endParaRPr lang="en-US" altLang="ko-KR" sz="1100" b="1" dirty="0" smtClean="0"/>
            </a:p>
          </p:txBody>
        </p:sp>
        <p:sp>
          <p:nvSpPr>
            <p:cNvPr id="97" name="타원 96"/>
            <p:cNvSpPr/>
            <p:nvPr/>
          </p:nvSpPr>
          <p:spPr>
            <a:xfrm>
              <a:off x="6962043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이름</a:t>
              </a:r>
              <a:endParaRPr lang="ko-KR" altLang="en-US" sz="800" b="1" dirty="0"/>
            </a:p>
          </p:txBody>
        </p:sp>
        <p:sp>
          <p:nvSpPr>
            <p:cNvPr id="98" name="타원 97"/>
            <p:cNvSpPr/>
            <p:nvPr/>
          </p:nvSpPr>
          <p:spPr>
            <a:xfrm>
              <a:off x="7707524" y="1055760"/>
              <a:ext cx="596384" cy="57988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800" b="1" dirty="0" smtClean="0"/>
                <a:t>학과</a:t>
              </a:r>
              <a:endParaRPr lang="ko-KR" altLang="en-US" sz="800" b="1" dirty="0"/>
            </a:p>
          </p:txBody>
        </p:sp>
        <p:cxnSp>
          <p:nvCxnSpPr>
            <p:cNvPr id="99" name="직선 연결선 98"/>
            <p:cNvCxnSpPr>
              <a:stCxn id="95" idx="4"/>
            </p:cNvCxnSpPr>
            <p:nvPr/>
          </p:nvCxnSpPr>
          <p:spPr>
            <a:xfrm>
              <a:off x="6514755" y="1635646"/>
              <a:ext cx="265186" cy="3121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7" idx="4"/>
              <a:endCxn id="96" idx="0"/>
            </p:cNvCxnSpPr>
            <p:nvPr/>
          </p:nvCxnSpPr>
          <p:spPr>
            <a:xfrm>
              <a:off x="7260235" y="1635646"/>
              <a:ext cx="1" cy="2971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98" idx="4"/>
            </p:cNvCxnSpPr>
            <p:nvPr/>
          </p:nvCxnSpPr>
          <p:spPr>
            <a:xfrm flipH="1">
              <a:off x="7753815" y="1635646"/>
              <a:ext cx="251901" cy="28979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318928" y="2286745"/>
              <a:ext cx="5032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 smtClean="0">
                  <a:solidFill>
                    <a:schemeClr val="bg1">
                      <a:lumMod val="50000"/>
                    </a:schemeClr>
                  </a:solidFill>
                </a:rPr>
                <a:t>테이블</a:t>
              </a:r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3" name="다이아몬드 102"/>
            <p:cNvSpPr/>
            <p:nvPr/>
          </p:nvSpPr>
          <p:spPr>
            <a:xfrm>
              <a:off x="4362383" y="1864569"/>
              <a:ext cx="1286591" cy="600409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ko-KR" altLang="en-US" sz="1100" b="1" dirty="0" smtClean="0"/>
                <a:t>지도</a:t>
              </a:r>
              <a:endParaRPr lang="ko-KR" altLang="en-US" sz="1100" b="1" dirty="0"/>
            </a:p>
          </p:txBody>
        </p:sp>
        <p:cxnSp>
          <p:nvCxnSpPr>
            <p:cNvPr id="104" name="직선 연결선 103"/>
            <p:cNvCxnSpPr>
              <a:stCxn id="86" idx="3"/>
              <a:endCxn id="103" idx="1"/>
            </p:cNvCxnSpPr>
            <p:nvPr/>
          </p:nvCxnSpPr>
          <p:spPr>
            <a:xfrm flipV="1">
              <a:off x="2599322" y="2164773"/>
              <a:ext cx="176306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>
              <a:stCxn id="103" idx="3"/>
              <a:endCxn id="96" idx="1"/>
            </p:cNvCxnSpPr>
            <p:nvPr/>
          </p:nvCxnSpPr>
          <p:spPr>
            <a:xfrm>
              <a:off x="5648974" y="2164773"/>
              <a:ext cx="86578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607832"/>
              </p:ext>
            </p:extLst>
          </p:nvPr>
        </p:nvGraphicFramePr>
        <p:xfrm>
          <a:off x="2941330" y="3720902"/>
          <a:ext cx="2062662" cy="10830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4872"/>
                <a:gridCol w="658895"/>
                <a:gridCol w="658895"/>
              </a:tblGrid>
              <a:tr h="2408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u="sng" dirty="0" smtClean="0">
                          <a:solidFill>
                            <a:srgbClr val="FFFF00"/>
                          </a:solidFill>
                        </a:rPr>
                        <a:t>학번</a:t>
                      </a:r>
                      <a:endParaRPr lang="ko-KR" altLang="en-US" sz="1000" u="sng" dirty="0">
                        <a:solidFill>
                          <a:srgbClr val="FFFF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이름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학과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001</a:t>
                      </a:r>
                      <a:endParaRPr lang="ko-KR" altLang="en-US"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홍길동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002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유관순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  <a:tr h="2797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003</a:t>
                      </a:r>
                      <a:endParaRPr lang="en-US" altLang="ko-KR" sz="1000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최길동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파이썬</a:t>
                      </a:r>
                      <a:endParaRPr lang="ko-KR" altLang="en-US" sz="10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179512" y="860640"/>
            <a:ext cx="417830" cy="3889276"/>
            <a:chOff x="179512" y="860640"/>
            <a:chExt cx="417830" cy="3889276"/>
          </a:xfrm>
        </p:grpSpPr>
        <p:sp>
          <p:nvSpPr>
            <p:cNvPr id="43" name="TextBox 42"/>
            <p:cNvSpPr txBox="1"/>
            <p:nvPr/>
          </p:nvSpPr>
          <p:spPr>
            <a:xfrm>
              <a:off x="179512" y="860640"/>
              <a:ext cx="417830" cy="56805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ERD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9512" y="2684016"/>
              <a:ext cx="417830" cy="118798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</a:rPr>
                <a:t>Relation Schema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9512" y="4155926"/>
              <a:ext cx="417830" cy="593990"/>
            </a:xfrm>
            <a:prstGeom prst="rect">
              <a:avLst/>
            </a:prstGeom>
            <a:noFill/>
          </p:spPr>
          <p:txBody>
            <a:bodyPr vert="eaVert" wrap="square" rtlCol="0">
              <a:noAutofit/>
            </a:bodyPr>
            <a:lstStyle/>
            <a:p>
              <a:pPr algn="r"/>
              <a:r>
                <a:rPr lang="en-US" altLang="ko-KR" sz="1000" b="1" dirty="0" smtClean="0">
                  <a:solidFill>
                    <a:schemeClr val="bg1">
                      <a:lumMod val="50000"/>
                    </a:schemeClr>
                  </a:solidFill>
                </a:rPr>
                <a:t>Table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>
              <a:off x="406198" y="1242007"/>
              <a:ext cx="0" cy="1362844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406198" y="3939934"/>
              <a:ext cx="0" cy="28800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03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</TotalTime>
  <Words>762</Words>
  <Application>Microsoft Office PowerPoint</Application>
  <PresentationFormat>화면 슬라이드 쇼(16:9)</PresentationFormat>
  <Paragraphs>347</Paragraphs>
  <Slides>9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Windows 사용자</cp:lastModifiedBy>
  <cp:revision>557</cp:revision>
  <dcterms:created xsi:type="dcterms:W3CDTF">2021-03-17T00:33:26Z</dcterms:created>
  <dcterms:modified xsi:type="dcterms:W3CDTF">2021-03-19T14:09:18Z</dcterms:modified>
</cp:coreProperties>
</file>