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6" r:id="rId5"/>
    <p:sldId id="274" r:id="rId6"/>
    <p:sldId id="270" r:id="rId7"/>
    <p:sldId id="275" r:id="rId8"/>
    <p:sldId id="280" r:id="rId9"/>
    <p:sldId id="277" r:id="rId10"/>
    <p:sldId id="279" r:id="rId11"/>
    <p:sldId id="281" r:id="rId12"/>
    <p:sldId id="282" r:id="rId13"/>
    <p:sldId id="283" r:id="rId14"/>
    <p:sldId id="288" r:id="rId15"/>
    <p:sldId id="29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85649" autoAdjust="0"/>
  </p:normalViewPr>
  <p:slideViewPr>
    <p:cSldViewPr>
      <p:cViewPr>
        <p:scale>
          <a:sx n="100" d="100"/>
          <a:sy n="100" d="100"/>
        </p:scale>
        <p:origin x="-2094" y="-9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9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F43A3-4231-40F6-BA7A-CFA1CD2C2E4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2F988-184E-4D02-B4B1-189E4EDAF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9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75092-2621-47F9-AC55-BA643605BC6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CFDE-A9D0-4527-9D9A-09F858A6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7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 smtClean="0"/>
              <a:t>Entity</a:t>
            </a:r>
            <a:r>
              <a:rPr lang="en-US" altLang="ko-KR" sz="1000" baseline="0" dirty="0" smtClean="0"/>
              <a:t> : </a:t>
            </a:r>
            <a:r>
              <a:rPr lang="ko-KR" altLang="en-US" sz="1000" baseline="0" dirty="0" smtClean="0"/>
              <a:t>속성</a:t>
            </a:r>
            <a:r>
              <a:rPr lang="en-US" altLang="ko-KR" sz="1000" baseline="0" dirty="0" smtClean="0"/>
              <a:t>..</a:t>
            </a:r>
          </a:p>
          <a:p>
            <a:r>
              <a:rPr lang="en-US" altLang="ko-KR" sz="1000" baseline="0" dirty="0" smtClean="0"/>
              <a:t>ER Diagram</a:t>
            </a:r>
          </a:p>
          <a:p>
            <a:endParaRPr lang="en-US" altLang="ko-KR" sz="1000" baseline="0" dirty="0" smtClean="0"/>
          </a:p>
          <a:p>
            <a:r>
              <a:rPr lang="en-US" altLang="ko-KR" sz="1000" baseline="0" dirty="0" smtClean="0"/>
              <a:t>RDBMS : </a:t>
            </a:r>
            <a:r>
              <a:rPr lang="ko-KR" altLang="en-US" sz="1000" baseline="0" dirty="0" err="1" smtClean="0"/>
              <a:t>관계형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참조 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err="1" smtClean="0"/>
              <a:t>포린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참조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외래 키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테이블 합치면 정규화 위배</a:t>
            </a: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ko-KR" altLang="en-US" sz="1000" baseline="0" dirty="0" smtClean="0"/>
              <a:t>관계 </a:t>
            </a:r>
            <a:r>
              <a:rPr lang="en-US" altLang="ko-KR" sz="1000" baseline="0" dirty="0" smtClean="0"/>
              <a:t>/ 1:1, 1:n, n:n</a:t>
            </a:r>
          </a:p>
          <a:p>
            <a:r>
              <a:rPr lang="en-US" altLang="ko-KR" sz="1000" baseline="0" dirty="0" smtClean="0"/>
              <a:t>PK : </a:t>
            </a:r>
            <a:r>
              <a:rPr lang="ko-KR" altLang="en-US" sz="1000" baseline="0" dirty="0" err="1" smtClean="0"/>
              <a:t>주키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 smtClean="0"/>
              <a:t>Crow foot model</a:t>
            </a:r>
          </a:p>
          <a:p>
            <a:r>
              <a:rPr lang="ko-KR" altLang="en-US" sz="1000" dirty="0" smtClean="0"/>
              <a:t>까마귀 </a:t>
            </a:r>
            <a:r>
              <a:rPr lang="ko-KR" altLang="en-US" sz="1000" dirty="0" err="1" smtClean="0"/>
              <a:t>발모델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 smtClean="0"/>
              <a:t>Entity</a:t>
            </a:r>
            <a:r>
              <a:rPr lang="en-US" altLang="ko-KR" sz="1000" baseline="0" dirty="0" smtClean="0"/>
              <a:t> : </a:t>
            </a:r>
            <a:r>
              <a:rPr lang="ko-KR" altLang="en-US" sz="1000" baseline="0" dirty="0" smtClean="0"/>
              <a:t>속성</a:t>
            </a:r>
            <a:r>
              <a:rPr lang="en-US" altLang="ko-KR" sz="1000" baseline="0" dirty="0" smtClean="0"/>
              <a:t>..</a:t>
            </a:r>
          </a:p>
          <a:p>
            <a:r>
              <a:rPr lang="en-US" altLang="ko-KR" sz="1000" baseline="0" dirty="0" smtClean="0"/>
              <a:t>ER Diagram</a:t>
            </a:r>
          </a:p>
          <a:p>
            <a:endParaRPr lang="en-US" altLang="ko-KR" sz="1000" baseline="0" dirty="0" smtClean="0"/>
          </a:p>
          <a:p>
            <a:r>
              <a:rPr lang="en-US" altLang="ko-KR" sz="1000" baseline="0" dirty="0" smtClean="0"/>
              <a:t>RDBMS : </a:t>
            </a:r>
            <a:r>
              <a:rPr lang="ko-KR" altLang="en-US" sz="1000" baseline="0" dirty="0" err="1" smtClean="0"/>
              <a:t>관계형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참조 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err="1" smtClean="0"/>
              <a:t>포린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참조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외래 키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테이블 합치면 정규화 위배</a:t>
            </a: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ko-KR" altLang="en-US" sz="1000" baseline="0" dirty="0" smtClean="0"/>
              <a:t>관계 </a:t>
            </a:r>
            <a:r>
              <a:rPr lang="en-US" altLang="ko-KR" sz="1000" baseline="0" dirty="0" smtClean="0"/>
              <a:t>/ 1:1, 1:n, n:n</a:t>
            </a:r>
          </a:p>
          <a:p>
            <a:r>
              <a:rPr lang="en-US" altLang="ko-KR" sz="1000" baseline="0" dirty="0" smtClean="0"/>
              <a:t>PK : </a:t>
            </a:r>
            <a:r>
              <a:rPr lang="ko-KR" altLang="en-US" sz="1000" baseline="0" dirty="0" err="1" smtClean="0"/>
              <a:t>주키</a:t>
            </a:r>
            <a:endParaRPr lang="en-US" altLang="ko-KR" sz="1000" baseline="0" dirty="0" smtClean="0"/>
          </a:p>
          <a:p>
            <a:endParaRPr lang="en-US" altLang="ko-KR" sz="1000" baseline="0" dirty="0" smtClean="0"/>
          </a:p>
          <a:p>
            <a:r>
              <a:rPr lang="en-US" altLang="ko-KR" sz="1000" dirty="0" smtClean="0"/>
              <a:t>M:N</a:t>
            </a:r>
            <a:r>
              <a:rPr lang="ko-KR" altLang="en-US" sz="1000" dirty="0" smtClean="0"/>
              <a:t>은 보통 테이블 따로 만들어짐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프로그램 단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Use</a:t>
            </a:r>
            <a:r>
              <a:rPr lang="en-US" altLang="ko-KR" baseline="0" dirty="0" smtClean="0"/>
              <a:t> case diagram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b="1" u="sng" dirty="0" smtClean="0"/>
              <a:t>210322 (</a:t>
            </a:r>
            <a:r>
              <a:rPr lang="ko-KR" altLang="en-US" sz="1000" b="1" u="sng" dirty="0" smtClean="0"/>
              <a:t>월</a:t>
            </a:r>
            <a:r>
              <a:rPr lang="en-US" altLang="ko-KR" sz="1000" b="1" u="sng" dirty="0" smtClean="0"/>
              <a:t>)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특성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기능별 분류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성능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참조는 </a:t>
            </a:r>
            <a:r>
              <a:rPr lang="ko-KR" altLang="en-US" sz="1000" dirty="0" err="1" smtClean="0"/>
              <a:t>주키</a:t>
            </a:r>
            <a:r>
              <a:rPr lang="en-US" altLang="ko-KR" sz="1000" dirty="0" smtClean="0"/>
              <a:t>(PK)</a:t>
            </a:r>
            <a:r>
              <a:rPr lang="ko-KR" altLang="en-US" sz="1000" dirty="0" smtClean="0"/>
              <a:t>가 참조키</a:t>
            </a:r>
            <a:r>
              <a:rPr lang="en-US" altLang="ko-KR" sz="1000" dirty="0" smtClean="0"/>
              <a:t>(FK)</a:t>
            </a:r>
            <a:r>
              <a:rPr lang="ko-KR" altLang="en-US" sz="1000" dirty="0" smtClean="0"/>
              <a:t>로 들어감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54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4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0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0E9F-7340-4E9C-9022-6A8A604A2D7C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132"/>
          <p:cNvGrpSpPr/>
          <p:nvPr/>
        </p:nvGrpSpPr>
        <p:grpSpPr>
          <a:xfrm>
            <a:off x="597342" y="699542"/>
            <a:ext cx="7949316" cy="1756674"/>
            <a:chOff x="597342" y="843558"/>
            <a:chExt cx="7949316" cy="1756674"/>
          </a:xfrm>
        </p:grpSpPr>
        <p:grpSp>
          <p:nvGrpSpPr>
            <p:cNvPr id="39" name="그룹 38"/>
            <p:cNvGrpSpPr/>
            <p:nvPr/>
          </p:nvGrpSpPr>
          <p:grpSpPr>
            <a:xfrm>
              <a:off x="4428770" y="1364162"/>
              <a:ext cx="1153817" cy="415499"/>
              <a:chOff x="3603346" y="1017678"/>
              <a:chExt cx="968654" cy="34882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276446" y="1017678"/>
                <a:ext cx="295554" cy="30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/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" name="타원 4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6" name="타원 5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9" name="직선 연결선 8"/>
            <p:cNvCxnSpPr>
              <a:stCxn id="5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4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/>
                <a:t>과목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ko-KR" altLang="en-US" sz="800" b="1" u="sng" dirty="0"/>
                <a:t>번호</a:t>
              </a:r>
              <a:r>
                <a:rPr lang="en-US" altLang="ko-KR" sz="800" b="1" dirty="0"/>
                <a:t/>
              </a:r>
              <a:br>
                <a:rPr lang="en-US" altLang="ko-KR" sz="800" b="1" dirty="0"/>
              </a:br>
              <a:r>
                <a:rPr lang="en-US" altLang="ko-KR" sz="800" b="1" dirty="0"/>
                <a:t>PK</a:t>
              </a:r>
              <a:endParaRPr lang="ko-KR" altLang="en-US" sz="8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과목</a:t>
              </a:r>
              <a:endParaRPr lang="en-US" altLang="ko-KR" sz="1100" b="1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과목</a:t>
              </a:r>
              <a:r>
                <a:rPr lang="en-US" altLang="ko-KR" sz="800" b="1" dirty="0"/>
                <a:t/>
              </a:r>
              <a:br>
                <a:rPr lang="en-US" altLang="ko-KR" sz="800" b="1" dirty="0"/>
              </a:br>
              <a:r>
                <a:rPr lang="ko-KR" altLang="en-US" sz="800" b="1" dirty="0"/>
                <a:t>이름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학점</a:t>
              </a:r>
            </a:p>
          </p:txBody>
        </p:sp>
        <p:cxnSp>
          <p:nvCxnSpPr>
            <p:cNvPr id="19" name="직선 연결선 18"/>
            <p:cNvCxnSpPr>
              <a:stCxn id="16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7" idx="4"/>
              <a:endCxn id="15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8" idx="4"/>
            </p:cNvCxnSpPr>
            <p:nvPr/>
          </p:nvCxnSpPr>
          <p:spPr>
            <a:xfrm flipH="1">
              <a:off x="7753815" y="1635646"/>
              <a:ext cx="251901" cy="2897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다이아몬드 30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강의</a:t>
              </a:r>
            </a:p>
          </p:txBody>
        </p:sp>
        <p:cxnSp>
          <p:nvCxnSpPr>
            <p:cNvPr id="33" name="직선 연결선 32"/>
            <p:cNvCxnSpPr>
              <a:stCxn id="4" idx="3"/>
              <a:endCxn id="31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31" idx="3"/>
              <a:endCxn id="15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/>
          <p:cNvGrpSpPr/>
          <p:nvPr/>
        </p:nvGrpSpPr>
        <p:grpSpPr>
          <a:xfrm>
            <a:off x="597342" y="2744248"/>
            <a:ext cx="7949316" cy="1756674"/>
            <a:chOff x="597342" y="843558"/>
            <a:chExt cx="7949316" cy="175667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4428770" y="1364162"/>
              <a:ext cx="1153817" cy="415499"/>
              <a:chOff x="3603346" y="1017678"/>
              <a:chExt cx="968654" cy="348820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427644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/>
                  <a:t>N</a:t>
                </a:r>
                <a:endParaRPr lang="ko-KR" altLang="en-US" sz="1050" dirty="0"/>
              </a:p>
            </p:txBody>
          </p:sp>
        </p:grpSp>
        <p:sp>
          <p:nvSpPr>
            <p:cNvPr id="136" name="모서리가 둥근 직사각형 135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140" name="타원 139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141" name="직선 연결선 140"/>
            <p:cNvCxnSpPr>
              <a:stCxn id="137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39" idx="4"/>
              <a:endCxn id="138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40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학번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en-US" altLang="ko-KR" sz="800" b="1" dirty="0"/>
                <a:t>PK</a:t>
              </a:r>
              <a:endParaRPr lang="ko-KR" altLang="en-US" sz="800" b="1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학생</a:t>
              </a:r>
              <a:endParaRPr lang="en-US" altLang="ko-KR" sz="1100" b="1" dirty="0" smtClean="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학과</a:t>
              </a:r>
              <a:endParaRPr lang="ko-KR" altLang="en-US" sz="800" b="1" dirty="0"/>
            </a:p>
          </p:txBody>
        </p:sp>
        <p:cxnSp>
          <p:nvCxnSpPr>
            <p:cNvPr id="151" name="직선 연결선 150"/>
            <p:cNvCxnSpPr>
              <a:stCxn id="147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149" idx="4"/>
              <a:endCxn id="148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stCxn id="150" idx="4"/>
            </p:cNvCxnSpPr>
            <p:nvPr/>
          </p:nvCxnSpPr>
          <p:spPr>
            <a:xfrm flipH="1">
              <a:off x="7753815" y="1635646"/>
              <a:ext cx="251901" cy="2897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다이아몬드 154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지도</a:t>
              </a:r>
              <a:endParaRPr lang="ko-KR" altLang="en-US" sz="1100" b="1" dirty="0"/>
            </a:p>
          </p:txBody>
        </p:sp>
        <p:cxnSp>
          <p:nvCxnSpPr>
            <p:cNvPr id="156" name="직선 연결선 155"/>
            <p:cNvCxnSpPr>
              <a:stCxn id="138" idx="3"/>
              <a:endCxn id="155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>
              <a:stCxn id="155" idx="3"/>
              <a:endCxn id="148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/>
          <p:cNvSpPr txBox="1"/>
          <p:nvPr/>
        </p:nvSpPr>
        <p:spPr>
          <a:xfrm>
            <a:off x="179512" y="267494"/>
            <a:ext cx="473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ERD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Entity relationship diagram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슬라이드 번호 개체 틀 5"/>
          <p:cNvSpPr txBox="1">
            <a:spLocks/>
          </p:cNvSpPr>
          <p:nvPr/>
        </p:nvSpPr>
        <p:spPr>
          <a:xfrm>
            <a:off x="8522096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16ECD5-128A-4B13-96D1-BC2A5635C02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55767"/>
              </p:ext>
            </p:extLst>
          </p:nvPr>
        </p:nvGraphicFramePr>
        <p:xfrm>
          <a:off x="2941330" y="3435846"/>
          <a:ext cx="2887884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4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31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전우치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컴퓨터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김우치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S003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박우치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S004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이우치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P002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1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S005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임꺽정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전기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P002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948940" y="3433249"/>
            <a:ext cx="5719895" cy="1474031"/>
          </a:xfrm>
          <a:custGeom>
            <a:avLst/>
            <a:gdLst>
              <a:gd name="connsiteX0" fmla="*/ 0 w 2489963"/>
              <a:gd name="connsiteY0" fmla="*/ 0 h 1428311"/>
              <a:gd name="connsiteX1" fmla="*/ 2489963 w 2489963"/>
              <a:gd name="connsiteY1" fmla="*/ 0 h 1428311"/>
              <a:gd name="connsiteX2" fmla="*/ 2489963 w 2489963"/>
              <a:gd name="connsiteY2" fmla="*/ 1428311 h 1428311"/>
              <a:gd name="connsiteX3" fmla="*/ 0 w 2489963"/>
              <a:gd name="connsiteY3" fmla="*/ 1428311 h 1428311"/>
              <a:gd name="connsiteX4" fmla="*/ 0 w 2489963"/>
              <a:gd name="connsiteY4" fmla="*/ 0 h 1428311"/>
              <a:gd name="connsiteX0" fmla="*/ 0 w 2489963"/>
              <a:gd name="connsiteY0" fmla="*/ 0 h 1428311"/>
              <a:gd name="connsiteX1" fmla="*/ 2489963 w 2489963"/>
              <a:gd name="connsiteY1" fmla="*/ 0 h 1428311"/>
              <a:gd name="connsiteX2" fmla="*/ 2489963 w 2489963"/>
              <a:gd name="connsiteY2" fmla="*/ 1428311 h 1428311"/>
              <a:gd name="connsiteX3" fmla="*/ 0 w 2489963"/>
              <a:gd name="connsiteY3" fmla="*/ 1428311 h 1428311"/>
              <a:gd name="connsiteX4" fmla="*/ 948 w 2489963"/>
              <a:gd name="connsiteY4" fmla="*/ 826331 h 1428311"/>
              <a:gd name="connsiteX5" fmla="*/ 0 w 2489963"/>
              <a:gd name="connsiteY5" fmla="*/ 0 h 1428311"/>
              <a:gd name="connsiteX0" fmla="*/ 3229932 w 5719895"/>
              <a:gd name="connsiteY0" fmla="*/ 0 h 1428311"/>
              <a:gd name="connsiteX1" fmla="*/ 5719895 w 5719895"/>
              <a:gd name="connsiteY1" fmla="*/ 0 h 1428311"/>
              <a:gd name="connsiteX2" fmla="*/ 5719895 w 5719895"/>
              <a:gd name="connsiteY2" fmla="*/ 1428311 h 1428311"/>
              <a:gd name="connsiteX3" fmla="*/ 3229932 w 5719895"/>
              <a:gd name="connsiteY3" fmla="*/ 1428311 h 1428311"/>
              <a:gd name="connsiteX4" fmla="*/ 0 w 5719895"/>
              <a:gd name="connsiteY4" fmla="*/ 1245431 h 1428311"/>
              <a:gd name="connsiteX5" fmla="*/ 3229932 w 5719895"/>
              <a:gd name="connsiteY5" fmla="*/ 0 h 1428311"/>
              <a:gd name="connsiteX0" fmla="*/ 3229932 w 5719895"/>
              <a:gd name="connsiteY0" fmla="*/ 0 h 1458791"/>
              <a:gd name="connsiteX1" fmla="*/ 5719895 w 5719895"/>
              <a:gd name="connsiteY1" fmla="*/ 0 h 1458791"/>
              <a:gd name="connsiteX2" fmla="*/ 5719895 w 5719895"/>
              <a:gd name="connsiteY2" fmla="*/ 1428311 h 1458791"/>
              <a:gd name="connsiteX3" fmla="*/ 6672 w 5719895"/>
              <a:gd name="connsiteY3" fmla="*/ 1458791 h 1458791"/>
              <a:gd name="connsiteX4" fmla="*/ 0 w 5719895"/>
              <a:gd name="connsiteY4" fmla="*/ 1245431 h 1458791"/>
              <a:gd name="connsiteX5" fmla="*/ 3229932 w 5719895"/>
              <a:gd name="connsiteY5" fmla="*/ 0 h 1458791"/>
              <a:gd name="connsiteX0" fmla="*/ 3229932 w 5719895"/>
              <a:gd name="connsiteY0" fmla="*/ 0 h 1474031"/>
              <a:gd name="connsiteX1" fmla="*/ 5719895 w 5719895"/>
              <a:gd name="connsiteY1" fmla="*/ 0 h 1474031"/>
              <a:gd name="connsiteX2" fmla="*/ 5719895 w 5719895"/>
              <a:gd name="connsiteY2" fmla="*/ 1474031 h 1474031"/>
              <a:gd name="connsiteX3" fmla="*/ 6672 w 5719895"/>
              <a:gd name="connsiteY3" fmla="*/ 1458791 h 1474031"/>
              <a:gd name="connsiteX4" fmla="*/ 0 w 5719895"/>
              <a:gd name="connsiteY4" fmla="*/ 1245431 h 1474031"/>
              <a:gd name="connsiteX5" fmla="*/ 3229932 w 5719895"/>
              <a:gd name="connsiteY5" fmla="*/ 0 h 1474031"/>
              <a:gd name="connsiteX0" fmla="*/ 3229932 w 5719895"/>
              <a:gd name="connsiteY0" fmla="*/ 0 h 1474031"/>
              <a:gd name="connsiteX1" fmla="*/ 5719895 w 5719895"/>
              <a:gd name="connsiteY1" fmla="*/ 0 h 1474031"/>
              <a:gd name="connsiteX2" fmla="*/ 5719895 w 5719895"/>
              <a:gd name="connsiteY2" fmla="*/ 1474031 h 1474031"/>
              <a:gd name="connsiteX3" fmla="*/ 2903220 w 5719895"/>
              <a:gd name="connsiteY3" fmla="*/ 1474031 h 1474031"/>
              <a:gd name="connsiteX4" fmla="*/ 6672 w 5719895"/>
              <a:gd name="connsiteY4" fmla="*/ 1458791 h 1474031"/>
              <a:gd name="connsiteX5" fmla="*/ 0 w 5719895"/>
              <a:gd name="connsiteY5" fmla="*/ 1245431 h 1474031"/>
              <a:gd name="connsiteX6" fmla="*/ 3229932 w 5719895"/>
              <a:gd name="connsiteY6" fmla="*/ 0 h 1474031"/>
              <a:gd name="connsiteX0" fmla="*/ 3229932 w 5719895"/>
              <a:gd name="connsiteY0" fmla="*/ 0 h 1474031"/>
              <a:gd name="connsiteX1" fmla="*/ 5719895 w 5719895"/>
              <a:gd name="connsiteY1" fmla="*/ 0 h 1474031"/>
              <a:gd name="connsiteX2" fmla="*/ 5719895 w 5719895"/>
              <a:gd name="connsiteY2" fmla="*/ 529151 h 1474031"/>
              <a:gd name="connsiteX3" fmla="*/ 2903220 w 5719895"/>
              <a:gd name="connsiteY3" fmla="*/ 1474031 h 1474031"/>
              <a:gd name="connsiteX4" fmla="*/ 6672 w 5719895"/>
              <a:gd name="connsiteY4" fmla="*/ 1458791 h 1474031"/>
              <a:gd name="connsiteX5" fmla="*/ 0 w 5719895"/>
              <a:gd name="connsiteY5" fmla="*/ 1245431 h 1474031"/>
              <a:gd name="connsiteX6" fmla="*/ 3229932 w 5719895"/>
              <a:gd name="connsiteY6" fmla="*/ 0 h 1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9895" h="1474031">
                <a:moveTo>
                  <a:pt x="3229932" y="0"/>
                </a:moveTo>
                <a:lnTo>
                  <a:pt x="5719895" y="0"/>
                </a:lnTo>
                <a:lnTo>
                  <a:pt x="5719895" y="529151"/>
                </a:lnTo>
                <a:lnTo>
                  <a:pt x="2903220" y="1474031"/>
                </a:lnTo>
                <a:lnTo>
                  <a:pt x="6672" y="1458791"/>
                </a:lnTo>
                <a:lnTo>
                  <a:pt x="0" y="1245431"/>
                </a:lnTo>
                <a:lnTo>
                  <a:pt x="3229932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52000"/>
                  <a:lumMod val="74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90747"/>
              </p:ext>
            </p:extLst>
          </p:nvPr>
        </p:nvGraphicFramePr>
        <p:xfrm>
          <a:off x="696038" y="3031951"/>
          <a:ext cx="4452028" cy="275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3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5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err="1"/>
              <a:t>릴레이션</a:t>
            </a:r>
            <a:r>
              <a:rPr lang="en-US" altLang="ko-KR" dirty="0"/>
              <a:t> </a:t>
            </a:r>
            <a:r>
              <a:rPr lang="ko-KR" altLang="en-US" dirty="0"/>
              <a:t>스키마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2960"/>
              </p:ext>
            </p:extLst>
          </p:nvPr>
        </p:nvGraphicFramePr>
        <p:xfrm>
          <a:off x="696040" y="2583946"/>
          <a:ext cx="3327738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14156" y="2389719"/>
            <a:ext cx="718301" cy="19092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/>
              <a:t>교수</a:t>
            </a:r>
            <a:endParaRPr lang="en-US" altLang="ko-KR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14156" y="2837724"/>
            <a:ext cx="718301" cy="19092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학생</a:t>
            </a:r>
            <a:endParaRPr lang="en-US" altLang="ko-KR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04875"/>
              </p:ext>
            </p:extLst>
          </p:nvPr>
        </p:nvGraphicFramePr>
        <p:xfrm>
          <a:off x="696038" y="3435846"/>
          <a:ext cx="2062662" cy="108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8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88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컴퓨터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유관순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69350" y="699542"/>
            <a:ext cx="7949316" cy="1566879"/>
            <a:chOff x="669350" y="575270"/>
            <a:chExt cx="7949316" cy="1566879"/>
          </a:xfrm>
        </p:grpSpPr>
        <p:grpSp>
          <p:nvGrpSpPr>
            <p:cNvPr id="83" name="그룹 82"/>
            <p:cNvGrpSpPr/>
            <p:nvPr/>
          </p:nvGrpSpPr>
          <p:grpSpPr>
            <a:xfrm>
              <a:off x="4500778" y="1004122"/>
              <a:ext cx="1153817" cy="415499"/>
              <a:chOff x="3603346" y="1017678"/>
              <a:chExt cx="968654" cy="348820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27644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/>
                  <a:t>N</a:t>
                </a:r>
                <a:endParaRPr lang="ko-KR" altLang="en-US" sz="1050" dirty="0"/>
              </a:p>
            </p:txBody>
          </p:sp>
        </p:grpSp>
        <p:sp>
          <p:nvSpPr>
            <p:cNvPr id="84" name="모서리가 둥근 직사각형 83"/>
            <p:cNvSpPr/>
            <p:nvPr/>
          </p:nvSpPr>
          <p:spPr>
            <a:xfrm>
              <a:off x="669350" y="575270"/>
              <a:ext cx="3354429" cy="1566879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882176" y="69572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180368" y="157278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1627657" y="69572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88" name="타원 87"/>
            <p:cNvSpPr/>
            <p:nvPr/>
          </p:nvSpPr>
          <p:spPr>
            <a:xfrm>
              <a:off x="2373137" y="69572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89" name="직선 연결선 88"/>
            <p:cNvCxnSpPr>
              <a:stCxn id="85" idx="4"/>
            </p:cNvCxnSpPr>
            <p:nvPr/>
          </p:nvCxnSpPr>
          <p:spPr>
            <a:xfrm>
              <a:off x="1180369" y="127560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87" idx="4"/>
              <a:endCxn id="86" idx="0"/>
            </p:cNvCxnSpPr>
            <p:nvPr/>
          </p:nvCxnSpPr>
          <p:spPr>
            <a:xfrm flipH="1">
              <a:off x="1925849" y="127560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88" idx="4"/>
            </p:cNvCxnSpPr>
            <p:nvPr/>
          </p:nvCxnSpPr>
          <p:spPr>
            <a:xfrm flipH="1">
              <a:off x="2406330" y="127560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763417" y="155431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61610" y="83448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045820" y="575270"/>
              <a:ext cx="2572846" cy="1566879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288571" y="69572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학번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en-US" altLang="ko-KR" sz="800" b="1" dirty="0"/>
                <a:t>PK</a:t>
              </a:r>
              <a:endParaRPr lang="ko-KR" altLang="en-US" sz="800" b="1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586763" y="157278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학생</a:t>
              </a:r>
              <a:endParaRPr lang="en-US" altLang="ko-KR" sz="1100" b="1" dirty="0" smtClean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034051" y="69572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7779532" y="69572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학과</a:t>
              </a:r>
              <a:endParaRPr lang="ko-KR" altLang="en-US" sz="800" b="1" dirty="0"/>
            </a:p>
          </p:txBody>
        </p:sp>
        <p:cxnSp>
          <p:nvCxnSpPr>
            <p:cNvPr id="99" name="직선 연결선 98"/>
            <p:cNvCxnSpPr>
              <a:stCxn id="95" idx="4"/>
            </p:cNvCxnSpPr>
            <p:nvPr/>
          </p:nvCxnSpPr>
          <p:spPr>
            <a:xfrm>
              <a:off x="6586763" y="127560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7" idx="4"/>
              <a:endCxn id="96" idx="0"/>
            </p:cNvCxnSpPr>
            <p:nvPr/>
          </p:nvCxnSpPr>
          <p:spPr>
            <a:xfrm>
              <a:off x="7332243" y="127560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98" idx="4"/>
            </p:cNvCxnSpPr>
            <p:nvPr/>
          </p:nvCxnSpPr>
          <p:spPr>
            <a:xfrm flipH="1">
              <a:off x="7806437" y="1275606"/>
              <a:ext cx="271287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390936" y="192670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다이아몬드 102"/>
            <p:cNvSpPr/>
            <p:nvPr/>
          </p:nvSpPr>
          <p:spPr>
            <a:xfrm>
              <a:off x="4434391" y="150452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지도</a:t>
              </a:r>
              <a:endParaRPr lang="ko-KR" altLang="en-US" sz="1100" b="1" dirty="0"/>
            </a:p>
          </p:txBody>
        </p:sp>
        <p:cxnSp>
          <p:nvCxnSpPr>
            <p:cNvPr id="104" name="직선 연결선 103"/>
            <p:cNvCxnSpPr>
              <a:stCxn id="86" idx="3"/>
              <a:endCxn id="103" idx="1"/>
            </p:cNvCxnSpPr>
            <p:nvPr/>
          </p:nvCxnSpPr>
          <p:spPr>
            <a:xfrm flipV="1">
              <a:off x="2671330" y="180473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3" idx="3"/>
              <a:endCxn id="96" idx="1"/>
            </p:cNvCxnSpPr>
            <p:nvPr/>
          </p:nvCxnSpPr>
          <p:spPr>
            <a:xfrm>
              <a:off x="5720982" y="180473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꺾인 연결선 48"/>
          <p:cNvCxnSpPr/>
          <p:nvPr/>
        </p:nvCxnSpPr>
        <p:spPr>
          <a:xfrm rot="16200000" flipH="1">
            <a:off x="2869330" y="1221775"/>
            <a:ext cx="144000" cy="342000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37"/>
          <p:cNvSpPr/>
          <p:nvPr/>
        </p:nvSpPr>
        <p:spPr>
          <a:xfrm rot="5400000" flipH="1" flipV="1">
            <a:off x="3216906" y="1171586"/>
            <a:ext cx="90000" cy="4433325"/>
          </a:xfrm>
          <a:custGeom>
            <a:avLst/>
            <a:gdLst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0 w 582187"/>
              <a:gd name="connsiteY4" fmla="*/ 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91440 w 582187"/>
              <a:gd name="connsiteY4" fmla="*/ 9144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187" h="2151017">
                <a:moveTo>
                  <a:pt x="0" y="0"/>
                </a:moveTo>
                <a:lnTo>
                  <a:pt x="582187" y="0"/>
                </a:lnTo>
                <a:lnTo>
                  <a:pt x="582187" y="2151017"/>
                </a:lnTo>
                <a:lnTo>
                  <a:pt x="0" y="2151017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none"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014032" y="2859774"/>
            <a:ext cx="540000" cy="1430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err="1" smtClean="0"/>
              <a:t>외래키</a:t>
            </a:r>
            <a:endParaRPr lang="en-US" altLang="ko-KR" sz="800" dirty="0"/>
          </a:p>
        </p:txBody>
      </p:sp>
      <p:sp>
        <p:nvSpPr>
          <p:cNvPr id="3" name="직사각형 2"/>
          <p:cNvSpPr/>
          <p:nvPr/>
        </p:nvSpPr>
        <p:spPr>
          <a:xfrm>
            <a:off x="6186493" y="3126122"/>
            <a:ext cx="207186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>
            <a:noAutofit/>
          </a:bodyPr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개체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무결성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정확성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위반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2087"/>
              </p:ext>
            </p:extLst>
          </p:nvPr>
        </p:nvGraphicFramePr>
        <p:xfrm>
          <a:off x="6186493" y="3435846"/>
          <a:ext cx="2489961" cy="5040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59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59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u="sng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학번</a:t>
                      </a:r>
                      <a:endParaRPr lang="ko-KR" altLang="en-US" sz="1000" b="1" u="sng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교수번호</a:t>
                      </a:r>
                      <a:endParaRPr lang="ko-KR" altLang="en-US" sz="10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임꺽정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미술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179512" y="860640"/>
            <a:ext cx="417830" cy="3889276"/>
            <a:chOff x="179512" y="860640"/>
            <a:chExt cx="417830" cy="3889276"/>
          </a:xfrm>
        </p:grpSpPr>
        <p:sp>
          <p:nvSpPr>
            <p:cNvPr id="59" name="TextBox 58"/>
            <p:cNvSpPr txBox="1"/>
            <p:nvPr/>
          </p:nvSpPr>
          <p:spPr>
            <a:xfrm>
              <a:off x="179512" y="860640"/>
              <a:ext cx="417830" cy="56805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ERD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9512" y="3561936"/>
              <a:ext cx="417830" cy="118798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Relation Schema</a:t>
              </a:r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406198" y="1242006"/>
              <a:ext cx="0" cy="225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3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83568" y="2762204"/>
            <a:ext cx="360000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학생</a:t>
            </a:r>
            <a:endParaRPr lang="en-US" altLang="ko-KR" dirty="0"/>
          </a:p>
        </p:txBody>
      </p:sp>
      <p:sp>
        <p:nvSpPr>
          <p:cNvPr id="62" name="TextBox 61"/>
          <p:cNvSpPr txBox="1"/>
          <p:nvPr/>
        </p:nvSpPr>
        <p:spPr>
          <a:xfrm>
            <a:off x="683568" y="3284185"/>
            <a:ext cx="360000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 smtClean="0"/>
              <a:t>등록</a:t>
            </a:r>
            <a:endParaRPr lang="en-US" altLang="ko-KR" dirty="0"/>
          </a:p>
        </p:txBody>
      </p:sp>
      <p:sp>
        <p:nvSpPr>
          <p:cNvPr id="143" name="TextBox 142"/>
          <p:cNvSpPr txBox="1"/>
          <p:nvPr/>
        </p:nvSpPr>
        <p:spPr>
          <a:xfrm>
            <a:off x="683569" y="3826391"/>
            <a:ext cx="360000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과목</a:t>
            </a:r>
            <a:endParaRPr lang="en-US" altLang="ko-KR" dirty="0"/>
          </a:p>
        </p:txBody>
      </p:sp>
      <p:cxnSp>
        <p:nvCxnSpPr>
          <p:cNvPr id="153" name="직선 연결선 152"/>
          <p:cNvCxnSpPr/>
          <p:nvPr/>
        </p:nvCxnSpPr>
        <p:spPr>
          <a:xfrm flipH="1">
            <a:off x="1557072" y="3021798"/>
            <a:ext cx="1" cy="297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60458"/>
              </p:ext>
            </p:extLst>
          </p:nvPr>
        </p:nvGraphicFramePr>
        <p:xfrm>
          <a:off x="1021782" y="2743919"/>
          <a:ext cx="3339021" cy="275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3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err="1"/>
              <a:t>릴레이션</a:t>
            </a:r>
            <a:r>
              <a:rPr lang="en-US" altLang="ko-KR" dirty="0"/>
              <a:t> </a:t>
            </a:r>
            <a:r>
              <a:rPr lang="ko-KR" altLang="en-US" dirty="0"/>
              <a:t>스키마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87527"/>
              </p:ext>
            </p:extLst>
          </p:nvPr>
        </p:nvGraphicFramePr>
        <p:xfrm>
          <a:off x="1021784" y="3265900"/>
          <a:ext cx="2218492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2" name="그룹 81"/>
          <p:cNvGrpSpPr/>
          <p:nvPr/>
        </p:nvGrpSpPr>
        <p:grpSpPr>
          <a:xfrm>
            <a:off x="669350" y="699542"/>
            <a:ext cx="7949316" cy="1756674"/>
            <a:chOff x="597342" y="843558"/>
            <a:chExt cx="7949316" cy="1756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4428770" y="1364161"/>
              <a:ext cx="1153817" cy="415499"/>
              <a:chOff x="3603346" y="1017677"/>
              <a:chExt cx="968654" cy="348820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3603346" y="1017677"/>
                <a:ext cx="295554" cy="30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M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27644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/>
                  <a:t>N</a:t>
                </a:r>
                <a:endParaRPr lang="ko-KR" altLang="en-US" sz="1050" dirty="0"/>
              </a:p>
            </p:txBody>
          </p:sp>
        </p:grpSp>
        <p:sp>
          <p:nvSpPr>
            <p:cNvPr id="84" name="모서리가 둥근 직사각형 83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/>
                <a:t>과목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ko-KR" altLang="en-US" sz="800" b="1" u="sng" dirty="0"/>
                <a:t>번호</a:t>
              </a:r>
              <a:r>
                <a:rPr lang="en-US" altLang="ko-KR" sz="800" b="1" dirty="0"/>
                <a:t/>
              </a:r>
              <a:br>
                <a:rPr lang="en-US" altLang="ko-KR" sz="800" b="1" dirty="0"/>
              </a:br>
              <a:r>
                <a:rPr lang="en-US" altLang="ko-KR" sz="800" b="1" dirty="0"/>
                <a:t>PK</a:t>
              </a:r>
              <a:endParaRPr lang="ko-KR" altLang="en-US" sz="600" b="1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과목</a:t>
              </a:r>
              <a:endParaRPr lang="en-US" altLang="ko-KR" sz="1100" b="1" dirty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과목</a:t>
              </a:r>
              <a:r>
                <a:rPr lang="en-US" altLang="ko-KR" sz="800" b="1" dirty="0"/>
                <a:t/>
              </a:r>
              <a:br>
                <a:rPr lang="en-US" altLang="ko-KR" sz="800" b="1" dirty="0"/>
              </a:br>
              <a:r>
                <a:rPr lang="ko-KR" altLang="en-US" sz="800" b="1" dirty="0"/>
                <a:t>이름</a:t>
              </a:r>
            </a:p>
          </p:txBody>
        </p:sp>
        <p:sp>
          <p:nvSpPr>
            <p:cNvPr id="88" name="타원 87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학점</a:t>
              </a:r>
            </a:p>
          </p:txBody>
        </p:sp>
        <p:cxnSp>
          <p:nvCxnSpPr>
            <p:cNvPr id="89" name="직선 연결선 88"/>
            <p:cNvCxnSpPr>
              <a:stCxn id="85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87" idx="4"/>
              <a:endCxn id="86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88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학번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en-US" altLang="ko-KR" sz="800" b="1" dirty="0"/>
                <a:t>PK</a:t>
              </a:r>
              <a:endParaRPr lang="ko-KR" altLang="en-US" sz="800" b="1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학생</a:t>
              </a:r>
              <a:endParaRPr lang="en-US" altLang="ko-KR" sz="1100" b="1" dirty="0" smtClean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학과</a:t>
              </a:r>
              <a:endParaRPr lang="ko-KR" altLang="en-US" sz="800" b="1" dirty="0"/>
            </a:p>
          </p:txBody>
        </p:sp>
        <p:cxnSp>
          <p:nvCxnSpPr>
            <p:cNvPr id="99" name="직선 연결선 98"/>
            <p:cNvCxnSpPr>
              <a:stCxn id="95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7" idx="4"/>
              <a:endCxn id="96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98" idx="4"/>
            </p:cNvCxnSpPr>
            <p:nvPr/>
          </p:nvCxnSpPr>
          <p:spPr>
            <a:xfrm flipH="1">
              <a:off x="7734429" y="1635646"/>
              <a:ext cx="271287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다이아몬드 102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등록</a:t>
              </a:r>
            </a:p>
          </p:txBody>
        </p:sp>
        <p:cxnSp>
          <p:nvCxnSpPr>
            <p:cNvPr id="104" name="직선 연결선 103"/>
            <p:cNvCxnSpPr>
              <a:stCxn id="86" idx="3"/>
              <a:endCxn id="103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3" idx="3"/>
              <a:endCxn id="96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꺾인 연결선 48"/>
          <p:cNvCxnSpPr/>
          <p:nvPr/>
        </p:nvCxnSpPr>
        <p:spPr>
          <a:xfrm rot="5400000">
            <a:off x="2014319" y="3111862"/>
            <a:ext cx="198000" cy="113400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045820" y="407433"/>
            <a:ext cx="207186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보통 </a:t>
            </a:r>
            <a:r>
              <a:rPr lang="ko-KR" altLang="en-US" sz="800" dirty="0" smtClean="0">
                <a:solidFill>
                  <a:schemeClr val="tx1"/>
                </a:solidFill>
              </a:rPr>
              <a:t>왼</a:t>
            </a:r>
            <a:r>
              <a:rPr lang="ko-KR" altLang="en-US" sz="800" dirty="0">
                <a:solidFill>
                  <a:schemeClr val="tx1"/>
                </a:solidFill>
              </a:rPr>
              <a:t>쪽</a:t>
            </a:r>
            <a:r>
              <a:rPr lang="ko-KR" altLang="en-US" sz="800" dirty="0" smtClean="0">
                <a:solidFill>
                  <a:schemeClr val="tx1"/>
                </a:solidFill>
              </a:rPr>
              <a:t>이 주체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01288"/>
              </p:ext>
            </p:extLst>
          </p:nvPr>
        </p:nvGraphicFramePr>
        <p:xfrm>
          <a:off x="1021785" y="3808106"/>
          <a:ext cx="3327738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과목</a:t>
                      </a:r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학점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179512" y="860640"/>
            <a:ext cx="417830" cy="3889276"/>
            <a:chOff x="179512" y="860640"/>
            <a:chExt cx="417830" cy="3889276"/>
          </a:xfrm>
        </p:grpSpPr>
        <p:sp>
          <p:nvSpPr>
            <p:cNvPr id="53" name="TextBox 52"/>
            <p:cNvSpPr txBox="1"/>
            <p:nvPr/>
          </p:nvSpPr>
          <p:spPr>
            <a:xfrm>
              <a:off x="179512" y="860640"/>
              <a:ext cx="417830" cy="56805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ERD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9512" y="3561936"/>
              <a:ext cx="417830" cy="118798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Relation Schema</a:t>
              </a: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406198" y="1242006"/>
              <a:ext cx="0" cy="225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09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845809" y="847338"/>
            <a:ext cx="360000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학생</a:t>
            </a:r>
            <a:endParaRPr lang="en-US" altLang="ko-KR" dirty="0"/>
          </a:p>
        </p:txBody>
      </p:sp>
      <p:sp>
        <p:nvSpPr>
          <p:cNvPr id="62" name="TextBox 61"/>
          <p:cNvSpPr txBox="1"/>
          <p:nvPr/>
        </p:nvSpPr>
        <p:spPr>
          <a:xfrm>
            <a:off x="845809" y="1369319"/>
            <a:ext cx="360000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 smtClean="0"/>
              <a:t>등록</a:t>
            </a:r>
            <a:endParaRPr lang="en-US" altLang="ko-KR" dirty="0"/>
          </a:p>
        </p:txBody>
      </p:sp>
      <p:sp>
        <p:nvSpPr>
          <p:cNvPr id="143" name="TextBox 142"/>
          <p:cNvSpPr txBox="1"/>
          <p:nvPr/>
        </p:nvSpPr>
        <p:spPr>
          <a:xfrm>
            <a:off x="845810" y="1911525"/>
            <a:ext cx="360000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과목</a:t>
            </a:r>
            <a:endParaRPr lang="en-US" altLang="ko-KR" dirty="0"/>
          </a:p>
        </p:txBody>
      </p:sp>
      <p:cxnSp>
        <p:nvCxnSpPr>
          <p:cNvPr id="153" name="직선 연결선 152"/>
          <p:cNvCxnSpPr/>
          <p:nvPr/>
        </p:nvCxnSpPr>
        <p:spPr>
          <a:xfrm flipH="1">
            <a:off x="1719313" y="1106932"/>
            <a:ext cx="1" cy="297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65414"/>
              </p:ext>
            </p:extLst>
          </p:nvPr>
        </p:nvGraphicFramePr>
        <p:xfrm>
          <a:off x="1184023" y="829053"/>
          <a:ext cx="3339021" cy="275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3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err="1"/>
              <a:t>릴레이션</a:t>
            </a:r>
            <a:r>
              <a:rPr lang="en-US" altLang="ko-KR" dirty="0"/>
              <a:t> </a:t>
            </a:r>
            <a:r>
              <a:rPr lang="ko-KR" altLang="en-US" dirty="0"/>
              <a:t>스키마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94858"/>
              </p:ext>
            </p:extLst>
          </p:nvPr>
        </p:nvGraphicFramePr>
        <p:xfrm>
          <a:off x="1184025" y="1351034"/>
          <a:ext cx="2218492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9" name="꺾인 연결선 48"/>
          <p:cNvCxnSpPr/>
          <p:nvPr/>
        </p:nvCxnSpPr>
        <p:spPr>
          <a:xfrm rot="5400000">
            <a:off x="2176560" y="1196996"/>
            <a:ext cx="198000" cy="113400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37"/>
          <p:cNvSpPr/>
          <p:nvPr/>
        </p:nvSpPr>
        <p:spPr>
          <a:xfrm rot="5400000" flipH="1" flipV="1">
            <a:off x="2670524" y="1676134"/>
            <a:ext cx="458380" cy="2700003"/>
          </a:xfrm>
          <a:custGeom>
            <a:avLst/>
            <a:gdLst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0 w 582187"/>
              <a:gd name="connsiteY4" fmla="*/ 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91440 w 582187"/>
              <a:gd name="connsiteY4" fmla="*/ 9144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0" fmla="*/ 2533694 w 3115881"/>
              <a:gd name="connsiteY0" fmla="*/ 0 h 2151017"/>
              <a:gd name="connsiteX1" fmla="*/ 3115881 w 3115881"/>
              <a:gd name="connsiteY1" fmla="*/ 0 h 2151017"/>
              <a:gd name="connsiteX2" fmla="*/ 3115881 w 3115881"/>
              <a:gd name="connsiteY2" fmla="*/ 2151017 h 2151017"/>
              <a:gd name="connsiteX3" fmla="*/ 0 w 3115881"/>
              <a:gd name="connsiteY3" fmla="*/ 2151017 h 2151017"/>
              <a:gd name="connsiteX0" fmla="*/ 1888766 w 2470953"/>
              <a:gd name="connsiteY0" fmla="*/ 0 h 2151019"/>
              <a:gd name="connsiteX1" fmla="*/ 2470953 w 2470953"/>
              <a:gd name="connsiteY1" fmla="*/ 0 h 2151019"/>
              <a:gd name="connsiteX2" fmla="*/ 2470953 w 2470953"/>
              <a:gd name="connsiteY2" fmla="*/ 2151017 h 2151019"/>
              <a:gd name="connsiteX3" fmla="*/ -2 w 2470953"/>
              <a:gd name="connsiteY3" fmla="*/ 2151019 h 215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0953" h="2151019">
                <a:moveTo>
                  <a:pt x="1888766" y="0"/>
                </a:moveTo>
                <a:lnTo>
                  <a:pt x="2470953" y="0"/>
                </a:lnTo>
                <a:lnTo>
                  <a:pt x="2470953" y="2151017"/>
                </a:lnTo>
                <a:lnTo>
                  <a:pt x="-2" y="2151019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non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61838"/>
              </p:ext>
            </p:extLst>
          </p:nvPr>
        </p:nvGraphicFramePr>
        <p:xfrm>
          <a:off x="1184026" y="2937987"/>
          <a:ext cx="2134726" cy="1083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4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컴퓨터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유관순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S003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90094"/>
              </p:ext>
            </p:extLst>
          </p:nvPr>
        </p:nvGraphicFramePr>
        <p:xfrm>
          <a:off x="1184026" y="1893240"/>
          <a:ext cx="3327738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과목</a:t>
                      </a:r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학점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47" name="그룹 146"/>
          <p:cNvGrpSpPr/>
          <p:nvPr/>
        </p:nvGrpSpPr>
        <p:grpSpPr>
          <a:xfrm>
            <a:off x="179512" y="860640"/>
            <a:ext cx="417830" cy="3889276"/>
            <a:chOff x="179512" y="860640"/>
            <a:chExt cx="417830" cy="3889276"/>
          </a:xfrm>
        </p:grpSpPr>
        <p:sp>
          <p:nvSpPr>
            <p:cNvPr id="148" name="TextBox 147"/>
            <p:cNvSpPr txBox="1"/>
            <p:nvPr/>
          </p:nvSpPr>
          <p:spPr>
            <a:xfrm>
              <a:off x="179512" y="860640"/>
              <a:ext cx="417830" cy="126000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Relation Schema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79512" y="4155926"/>
              <a:ext cx="417830" cy="59399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Table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51" name="직선 화살표 연결선 150"/>
            <p:cNvCxnSpPr/>
            <p:nvPr/>
          </p:nvCxnSpPr>
          <p:spPr>
            <a:xfrm>
              <a:off x="406198" y="2067694"/>
              <a:ext cx="0" cy="216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15871"/>
              </p:ext>
            </p:extLst>
          </p:nvPr>
        </p:nvGraphicFramePr>
        <p:xfrm>
          <a:off x="6012160" y="2937987"/>
          <a:ext cx="2514647" cy="1083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7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8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과목이름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r>
                        <a:rPr lang="nn-NO" altLang="ko-KR" sz="1000" dirty="0" smtClean="0"/>
                        <a:t>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nn-NO" altLang="ko-KR" sz="1000" dirty="0" smtClean="0"/>
                        <a:t>B002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회로이론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nn-NO" altLang="ko-KR" sz="1000" dirty="0" smtClean="0"/>
                        <a:t>B003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선형대수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1307"/>
              </p:ext>
            </p:extLst>
          </p:nvPr>
        </p:nvGraphicFramePr>
        <p:xfrm>
          <a:off x="3832250" y="3330448"/>
          <a:ext cx="1666413" cy="1083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7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r>
                        <a:rPr lang="nn-NO" altLang="ko-KR" sz="1000" dirty="0" smtClean="0"/>
                        <a:t>001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S001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nn-NO" altLang="ko-KR" sz="1000" dirty="0" smtClean="0"/>
                        <a:t>B002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nn-NO" altLang="ko-KR" sz="1000" dirty="0" smtClean="0"/>
                        <a:t>B002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4" name="직사각형 37"/>
          <p:cNvSpPr/>
          <p:nvPr/>
        </p:nvSpPr>
        <p:spPr>
          <a:xfrm rot="16200000" flipV="1">
            <a:off x="5535058" y="2343182"/>
            <a:ext cx="458380" cy="1368000"/>
          </a:xfrm>
          <a:custGeom>
            <a:avLst/>
            <a:gdLst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0 w 582187"/>
              <a:gd name="connsiteY4" fmla="*/ 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91440 w 582187"/>
              <a:gd name="connsiteY4" fmla="*/ 9144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0" fmla="*/ 2533694 w 3115881"/>
              <a:gd name="connsiteY0" fmla="*/ 0 h 2151017"/>
              <a:gd name="connsiteX1" fmla="*/ 3115881 w 3115881"/>
              <a:gd name="connsiteY1" fmla="*/ 0 h 2151017"/>
              <a:gd name="connsiteX2" fmla="*/ 3115881 w 3115881"/>
              <a:gd name="connsiteY2" fmla="*/ 2151017 h 2151017"/>
              <a:gd name="connsiteX3" fmla="*/ 0 w 3115881"/>
              <a:gd name="connsiteY3" fmla="*/ 2151017 h 2151017"/>
              <a:gd name="connsiteX0" fmla="*/ 1888766 w 2470953"/>
              <a:gd name="connsiteY0" fmla="*/ 0 h 2151019"/>
              <a:gd name="connsiteX1" fmla="*/ 2470953 w 2470953"/>
              <a:gd name="connsiteY1" fmla="*/ 0 h 2151019"/>
              <a:gd name="connsiteX2" fmla="*/ 2470953 w 2470953"/>
              <a:gd name="connsiteY2" fmla="*/ 2151017 h 2151019"/>
              <a:gd name="connsiteX3" fmla="*/ -2 w 2470953"/>
              <a:gd name="connsiteY3" fmla="*/ 2151019 h 215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0953" h="2151019">
                <a:moveTo>
                  <a:pt x="1888766" y="0"/>
                </a:moveTo>
                <a:lnTo>
                  <a:pt x="2470953" y="0"/>
                </a:lnTo>
                <a:lnTo>
                  <a:pt x="2470953" y="2151017"/>
                </a:lnTo>
                <a:lnTo>
                  <a:pt x="-2" y="2151019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non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5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187030"/>
            <a:ext cx="4464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/>
              <a:t>실습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82458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타원 129"/>
          <p:cNvSpPr/>
          <p:nvPr/>
        </p:nvSpPr>
        <p:spPr>
          <a:xfrm>
            <a:off x="4788218" y="3199487"/>
            <a:ext cx="582293" cy="5661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800" b="1" dirty="0" smtClean="0"/>
              <a:t>이름</a:t>
            </a:r>
            <a:endParaRPr lang="ko-KR" altLang="en-US" sz="800" b="1" dirty="0"/>
          </a:p>
        </p:txBody>
      </p:sp>
      <p:sp>
        <p:nvSpPr>
          <p:cNvPr id="131" name="타원 130"/>
          <p:cNvSpPr/>
          <p:nvPr/>
        </p:nvSpPr>
        <p:spPr>
          <a:xfrm>
            <a:off x="5303980" y="3775209"/>
            <a:ext cx="582293" cy="5661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800" b="1" dirty="0"/>
              <a:t>전화번호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3549658" y="4350932"/>
            <a:ext cx="1871510" cy="582620"/>
            <a:chOff x="3447028" y="4350931"/>
            <a:chExt cx="1871509" cy="582621"/>
          </a:xfrm>
        </p:grpSpPr>
        <p:sp>
          <p:nvSpPr>
            <p:cNvPr id="132" name="타원 131"/>
            <p:cNvSpPr/>
            <p:nvPr/>
          </p:nvSpPr>
          <p:spPr>
            <a:xfrm>
              <a:off x="3447028" y="4367368"/>
              <a:ext cx="582293" cy="566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err="1"/>
                <a:t>이메일</a:t>
              </a:r>
              <a:endParaRPr lang="ko-KR" altLang="en-US" sz="800" b="1" dirty="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4091636" y="4350931"/>
              <a:ext cx="582293" cy="566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직위</a:t>
              </a:r>
              <a:endParaRPr lang="ko-KR" altLang="en-US" sz="800" b="1" dirty="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4736244" y="4350931"/>
              <a:ext cx="582293" cy="566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영업소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err="1"/>
              <a:t>릴레이션</a:t>
            </a:r>
            <a:r>
              <a:rPr lang="en-US" altLang="ko-KR" dirty="0"/>
              <a:t> </a:t>
            </a:r>
            <a:r>
              <a:rPr lang="ko-KR" altLang="en-US" dirty="0"/>
              <a:t>스키마 </a:t>
            </a:r>
            <a:r>
              <a:rPr lang="en-US" altLang="ko-KR" dirty="0"/>
              <a:t>(Car, customer)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26126" y="555526"/>
            <a:ext cx="3173569" cy="1644860"/>
          </a:xfrm>
          <a:prstGeom prst="roundRect">
            <a:avLst>
              <a:gd name="adj" fmla="val 75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4305" y="555526"/>
            <a:ext cx="2985477" cy="1644860"/>
          </a:xfrm>
          <a:prstGeom prst="roundRect">
            <a:avLst>
              <a:gd name="adj" fmla="val 75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1928672" y="1775217"/>
            <a:ext cx="1995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4923559" y="1775217"/>
            <a:ext cx="18959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5555734" y="759536"/>
            <a:ext cx="2879895" cy="1751076"/>
            <a:chOff x="5555734" y="903552"/>
            <a:chExt cx="2879895" cy="1751076"/>
          </a:xfrm>
        </p:grpSpPr>
        <p:sp>
          <p:nvSpPr>
            <p:cNvPr id="5" name="타원 4"/>
            <p:cNvSpPr/>
            <p:nvPr/>
          </p:nvSpPr>
          <p:spPr>
            <a:xfrm>
              <a:off x="5555734" y="903552"/>
              <a:ext cx="582294" cy="56618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>
                  <a:solidFill>
                    <a:srgbClr val="FFFF00"/>
                  </a:solidFill>
                </a:rPr>
                <a:t>차량</a:t>
              </a:r>
              <a:r>
                <a:rPr lang="en-US" altLang="ko-KR" sz="800" b="1" u="sng" dirty="0">
                  <a:solidFill>
                    <a:srgbClr val="FFFF00"/>
                  </a:solidFill>
                </a:rPr>
                <a:t/>
              </a:r>
              <a:br>
                <a:rPr lang="en-US" altLang="ko-KR" sz="800" b="1" u="sng" dirty="0">
                  <a:solidFill>
                    <a:srgbClr val="FFFF00"/>
                  </a:solidFill>
                </a:rPr>
              </a:br>
              <a:r>
                <a:rPr lang="ko-KR" altLang="en-US" sz="800" b="1" u="sng" dirty="0">
                  <a:solidFill>
                    <a:srgbClr val="FFFF00"/>
                  </a:solidFill>
                </a:rPr>
                <a:t>번호</a:t>
              </a:r>
            </a:p>
          </p:txBody>
        </p:sp>
        <p:cxnSp>
          <p:nvCxnSpPr>
            <p:cNvPr id="13" name="직선 연결선 12"/>
            <p:cNvCxnSpPr>
              <a:stCxn id="5" idx="4"/>
            </p:cNvCxnSpPr>
            <p:nvPr/>
          </p:nvCxnSpPr>
          <p:spPr>
            <a:xfrm>
              <a:off x="5846881" y="1469735"/>
              <a:ext cx="513207" cy="26970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7853335" y="2088445"/>
              <a:ext cx="582294" cy="56618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연식</a:t>
              </a:r>
              <a:endParaRPr lang="ko-KR" altLang="en-US" sz="800" b="1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195772" y="903552"/>
              <a:ext cx="582294" cy="56618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모델</a:t>
              </a:r>
            </a:p>
          </p:txBody>
        </p:sp>
        <p:sp>
          <p:nvSpPr>
            <p:cNvPr id="60" name="타원 59"/>
            <p:cNvSpPr/>
            <p:nvPr/>
          </p:nvSpPr>
          <p:spPr>
            <a:xfrm>
              <a:off x="6845342" y="903552"/>
              <a:ext cx="582294" cy="56618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가격</a:t>
              </a:r>
            </a:p>
          </p:txBody>
        </p:sp>
        <p:sp>
          <p:nvSpPr>
            <p:cNvPr id="62" name="타원 61"/>
            <p:cNvSpPr/>
            <p:nvPr/>
          </p:nvSpPr>
          <p:spPr>
            <a:xfrm>
              <a:off x="7494912" y="903552"/>
              <a:ext cx="582294" cy="56618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색</a:t>
              </a:r>
              <a:r>
                <a:rPr lang="ko-KR" altLang="en-US" sz="800" b="1" dirty="0"/>
                <a:t>상</a:t>
              </a:r>
            </a:p>
          </p:txBody>
        </p:sp>
        <p:sp>
          <p:nvSpPr>
            <p:cNvPr id="63" name="타원 62"/>
            <p:cNvSpPr/>
            <p:nvPr/>
          </p:nvSpPr>
          <p:spPr>
            <a:xfrm>
              <a:off x="7853335" y="1460893"/>
              <a:ext cx="582294" cy="56618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제조사</a:t>
              </a:r>
              <a:endParaRPr lang="ko-KR" altLang="en-US" sz="800" b="1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6486917" y="1469735"/>
              <a:ext cx="214500" cy="31789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H="1">
              <a:off x="6922692" y="1469735"/>
              <a:ext cx="214500" cy="31789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H="1">
              <a:off x="7273888" y="1469735"/>
              <a:ext cx="513207" cy="26970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>
              <a:off x="7685709" y="1787631"/>
              <a:ext cx="16762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55" idx="1"/>
            </p:cNvCxnSpPr>
            <p:nvPr/>
          </p:nvCxnSpPr>
          <p:spPr>
            <a:xfrm flipH="1" flipV="1">
              <a:off x="7615403" y="1919233"/>
              <a:ext cx="323208" cy="25212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6302077" y="1692760"/>
              <a:ext cx="1455732" cy="4529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차량</a:t>
              </a:r>
              <a:endParaRPr lang="en-US" altLang="ko-KR" sz="1100" b="1" dirty="0" smtClean="0"/>
            </a:p>
          </p:txBody>
        </p:sp>
      </p:grpSp>
      <p:cxnSp>
        <p:nvCxnSpPr>
          <p:cNvPr id="98" name="직선 연결선 97"/>
          <p:cNvCxnSpPr>
            <a:stCxn id="95" idx="0"/>
          </p:cNvCxnSpPr>
          <p:nvPr/>
        </p:nvCxnSpPr>
        <p:spPr>
          <a:xfrm flipV="1">
            <a:off x="4120212" y="1908038"/>
            <a:ext cx="164761" cy="4624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 flipV="1">
            <a:off x="4647107" y="1927338"/>
            <a:ext cx="164761" cy="4624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3838266" y="2326208"/>
            <a:ext cx="582293" cy="56618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800" b="1" u="sng" dirty="0" smtClean="0">
                <a:solidFill>
                  <a:srgbClr val="FFFF00"/>
                </a:solidFill>
              </a:rPr>
              <a:t>거래번호</a:t>
            </a:r>
            <a:endParaRPr lang="ko-KR" altLang="en-US" sz="800" b="1" u="sng" dirty="0">
              <a:solidFill>
                <a:srgbClr val="FFFF00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511521" y="2326208"/>
            <a:ext cx="582293" cy="5661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800" b="1" dirty="0" smtClean="0"/>
              <a:t>거</a:t>
            </a:r>
            <a:r>
              <a:rPr lang="ko-KR" altLang="en-US" sz="800" b="1" dirty="0"/>
              <a:t>래</a:t>
            </a:r>
            <a:r>
              <a:rPr lang="ko-KR" altLang="en-US" sz="800" b="1" dirty="0" smtClean="0"/>
              <a:t>날짜</a:t>
            </a:r>
            <a:endParaRPr lang="ko-KR" altLang="en-US" sz="8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901896" y="1796548"/>
            <a:ext cx="3378225" cy="271778"/>
            <a:chOff x="2742763" y="943292"/>
            <a:chExt cx="2904726" cy="233685"/>
          </a:xfrm>
        </p:grpSpPr>
        <p:sp>
          <p:nvSpPr>
            <p:cNvPr id="36" name="TextBox 35"/>
            <p:cNvSpPr txBox="1"/>
            <p:nvPr/>
          </p:nvSpPr>
          <p:spPr>
            <a:xfrm>
              <a:off x="2742763" y="943292"/>
              <a:ext cx="244359" cy="233685"/>
            </a:xfrm>
            <a:prstGeom prst="rect">
              <a:avLst/>
            </a:prstGeom>
            <a:noFill/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050"/>
              </a:lvl1pPr>
            </a:lstStyle>
            <a:p>
              <a:pPr algn="l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403130" y="943292"/>
              <a:ext cx="244359" cy="233685"/>
            </a:xfrm>
            <a:prstGeom prst="rect">
              <a:avLst/>
            </a:prstGeom>
            <a:noFill/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050"/>
              </a:lvl1pPr>
            </a:lstStyle>
            <a:p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41206" y="943292"/>
              <a:ext cx="244359" cy="233685"/>
            </a:xfrm>
            <a:prstGeom prst="rect">
              <a:avLst/>
            </a:prstGeom>
            <a:noFill/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050"/>
              </a:lvl1pPr>
            </a:lstStyle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79433" y="943292"/>
              <a:ext cx="244359" cy="233685"/>
            </a:xfrm>
            <a:prstGeom prst="rect">
              <a:avLst/>
            </a:prstGeom>
            <a:noFill/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050"/>
              </a:lvl1pPr>
            </a:lstStyle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sp>
        <p:nvSpPr>
          <p:cNvPr id="31" name="다이아몬드 30"/>
          <p:cNvSpPr/>
          <p:nvPr/>
        </p:nvSpPr>
        <p:spPr>
          <a:xfrm>
            <a:off x="3837944" y="1482105"/>
            <a:ext cx="1256191" cy="58622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100" b="1" dirty="0" smtClean="0"/>
              <a:t>거래</a:t>
            </a:r>
            <a:endParaRPr lang="ko-KR" altLang="en-US" sz="1100" b="1" dirty="0"/>
          </a:p>
        </p:txBody>
      </p:sp>
      <p:cxnSp>
        <p:nvCxnSpPr>
          <p:cNvPr id="111" name="직선 연결선 110"/>
          <p:cNvCxnSpPr>
            <a:stCxn id="109" idx="4"/>
          </p:cNvCxnSpPr>
          <p:nvPr/>
        </p:nvCxnSpPr>
        <p:spPr>
          <a:xfrm>
            <a:off x="4129413" y="1325719"/>
            <a:ext cx="155559" cy="41817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10" idx="4"/>
          </p:cNvCxnSpPr>
          <p:nvPr/>
        </p:nvCxnSpPr>
        <p:spPr>
          <a:xfrm flipH="1">
            <a:off x="4647107" y="1325719"/>
            <a:ext cx="155561" cy="41817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3838266" y="759536"/>
            <a:ext cx="582293" cy="5661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800" b="1" dirty="0" smtClean="0"/>
              <a:t>고객번호</a:t>
            </a:r>
            <a:endParaRPr lang="ko-KR" altLang="en-US" sz="800" b="1" dirty="0"/>
          </a:p>
        </p:txBody>
      </p:sp>
      <p:sp>
        <p:nvSpPr>
          <p:cNvPr id="110" name="타원 109"/>
          <p:cNvSpPr/>
          <p:nvPr/>
        </p:nvSpPr>
        <p:spPr>
          <a:xfrm>
            <a:off x="4511521" y="759536"/>
            <a:ext cx="582293" cy="5661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800" b="1" dirty="0" smtClean="0"/>
              <a:t>차량번호</a:t>
            </a:r>
            <a:endParaRPr lang="ko-KR" altLang="en-US" sz="800" b="1" dirty="0"/>
          </a:p>
        </p:txBody>
      </p:sp>
      <p:sp>
        <p:nvSpPr>
          <p:cNvPr id="17" name="타원 16"/>
          <p:cNvSpPr/>
          <p:nvPr/>
        </p:nvSpPr>
        <p:spPr>
          <a:xfrm>
            <a:off x="697740" y="759535"/>
            <a:ext cx="582292" cy="5661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800" b="1" dirty="0" smtClean="0"/>
              <a:t>이름</a:t>
            </a:r>
            <a:endParaRPr lang="ko-KR" altLang="en-US" sz="800" b="1" dirty="0"/>
          </a:p>
        </p:txBody>
      </p:sp>
      <p:sp>
        <p:nvSpPr>
          <p:cNvPr id="18" name="타원 17"/>
          <p:cNvSpPr/>
          <p:nvPr/>
        </p:nvSpPr>
        <p:spPr>
          <a:xfrm>
            <a:off x="1396512" y="759535"/>
            <a:ext cx="582292" cy="5661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800" b="1" dirty="0" smtClean="0"/>
              <a:t>전화번호</a:t>
            </a:r>
            <a:endParaRPr lang="ko-KR" altLang="en-US" sz="800" b="1" dirty="0"/>
          </a:p>
        </p:txBody>
      </p:sp>
      <p:sp>
        <p:nvSpPr>
          <p:cNvPr id="56" name="타원 55"/>
          <p:cNvSpPr/>
          <p:nvPr/>
        </p:nvSpPr>
        <p:spPr>
          <a:xfrm>
            <a:off x="2095283" y="759535"/>
            <a:ext cx="582292" cy="5661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800" b="1" dirty="0"/>
              <a:t>주소</a:t>
            </a:r>
          </a:p>
        </p:txBody>
      </p:sp>
      <p:sp>
        <p:nvSpPr>
          <p:cNvPr id="57" name="타원 56"/>
          <p:cNvSpPr/>
          <p:nvPr/>
        </p:nvSpPr>
        <p:spPr>
          <a:xfrm>
            <a:off x="2794056" y="759535"/>
            <a:ext cx="582292" cy="5661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800" b="1" dirty="0" err="1" smtClean="0"/>
              <a:t>이메일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1422621" y="1548744"/>
            <a:ext cx="1455732" cy="452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100" b="1" dirty="0" smtClean="0"/>
              <a:t>고객</a:t>
            </a:r>
            <a:endParaRPr lang="en-US" altLang="ko-KR" sz="1100" b="1" dirty="0" smtClean="0"/>
          </a:p>
        </p:txBody>
      </p:sp>
      <p:grpSp>
        <p:nvGrpSpPr>
          <p:cNvPr id="169" name="그룹 168"/>
          <p:cNvGrpSpPr/>
          <p:nvPr/>
        </p:nvGrpSpPr>
        <p:grpSpPr>
          <a:xfrm>
            <a:off x="988886" y="1275606"/>
            <a:ext cx="2096315" cy="368009"/>
            <a:chOff x="988886" y="1325719"/>
            <a:chExt cx="2096315" cy="317896"/>
          </a:xfrm>
        </p:grpSpPr>
        <p:cxnSp>
          <p:nvCxnSpPr>
            <p:cNvPr id="20" name="직선 연결선 19"/>
            <p:cNvCxnSpPr>
              <a:stCxn id="17" idx="4"/>
            </p:cNvCxnSpPr>
            <p:nvPr/>
          </p:nvCxnSpPr>
          <p:spPr>
            <a:xfrm>
              <a:off x="988886" y="1325719"/>
              <a:ext cx="618239" cy="31789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8" idx="4"/>
            </p:cNvCxnSpPr>
            <p:nvPr/>
          </p:nvCxnSpPr>
          <p:spPr>
            <a:xfrm>
              <a:off x="1687658" y="1325719"/>
              <a:ext cx="198901" cy="26970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>
              <a:off x="2187529" y="1325719"/>
              <a:ext cx="198901" cy="26970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2466962" y="1325719"/>
              <a:ext cx="618239" cy="31789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직선 연결선 74"/>
          <p:cNvCxnSpPr/>
          <p:nvPr/>
        </p:nvCxnSpPr>
        <p:spPr>
          <a:xfrm>
            <a:off x="1238210" y="1706395"/>
            <a:ext cx="2181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97740" y="1423303"/>
            <a:ext cx="582292" cy="5661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800" b="1" u="sng" dirty="0">
                <a:solidFill>
                  <a:srgbClr val="FFFF00"/>
                </a:solidFill>
              </a:rPr>
              <a:t>고객</a:t>
            </a:r>
            <a:r>
              <a:rPr lang="en-US" altLang="ko-KR" sz="800" b="1" u="sng" dirty="0" smtClean="0">
                <a:solidFill>
                  <a:srgbClr val="FFFF00"/>
                </a:solidFill>
              </a:rPr>
              <a:t/>
            </a:r>
            <a:br>
              <a:rPr lang="en-US" altLang="ko-KR" sz="800" b="1" u="sng" dirty="0" smtClean="0">
                <a:solidFill>
                  <a:srgbClr val="FFFF00"/>
                </a:solidFill>
              </a:rPr>
            </a:br>
            <a:r>
              <a:rPr lang="ko-KR" altLang="en-US" sz="800" b="1" u="sng" dirty="0" smtClean="0">
                <a:solidFill>
                  <a:srgbClr val="FFFF00"/>
                </a:solidFill>
              </a:rPr>
              <a:t>번호</a:t>
            </a:r>
            <a:endParaRPr lang="ko-KR" altLang="en-US" sz="800" b="1" dirty="0">
              <a:solidFill>
                <a:srgbClr val="FFFF0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757546" y="3831827"/>
            <a:ext cx="1455732" cy="452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100" b="1" dirty="0" smtClean="0"/>
              <a:t>판매사원</a:t>
            </a:r>
            <a:endParaRPr lang="en-US" altLang="ko-KR" sz="1100" b="1" dirty="0" smtClean="0"/>
          </a:p>
        </p:txBody>
      </p:sp>
      <p:grpSp>
        <p:nvGrpSpPr>
          <p:cNvPr id="171" name="그룹 170"/>
          <p:cNvGrpSpPr/>
          <p:nvPr/>
        </p:nvGrpSpPr>
        <p:grpSpPr>
          <a:xfrm>
            <a:off x="4724887" y="1859869"/>
            <a:ext cx="991019" cy="1032522"/>
            <a:chOff x="4724887" y="1859869"/>
            <a:chExt cx="991019" cy="1032522"/>
          </a:xfrm>
        </p:grpSpPr>
        <p:cxnSp>
          <p:nvCxnSpPr>
            <p:cNvPr id="150" name="직선 연결선 149"/>
            <p:cNvCxnSpPr/>
            <p:nvPr/>
          </p:nvCxnSpPr>
          <p:spPr>
            <a:xfrm flipH="1" flipV="1">
              <a:off x="4724887" y="1859869"/>
              <a:ext cx="709075" cy="52991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타원 150"/>
            <p:cNvSpPr/>
            <p:nvPr/>
          </p:nvSpPr>
          <p:spPr>
            <a:xfrm>
              <a:off x="5133613" y="2326208"/>
              <a:ext cx="582293" cy="56618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사원번호</a:t>
              </a: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3840805" y="3725056"/>
            <a:ext cx="1463175" cy="712069"/>
            <a:chOff x="3840805" y="3725056"/>
            <a:chExt cx="1463175" cy="712069"/>
          </a:xfrm>
        </p:grpSpPr>
        <p:cxnSp>
          <p:nvCxnSpPr>
            <p:cNvPr id="141" name="직선 연결선 140"/>
            <p:cNvCxnSpPr>
              <a:stCxn id="129" idx="4"/>
            </p:cNvCxnSpPr>
            <p:nvPr/>
          </p:nvCxnSpPr>
          <p:spPr>
            <a:xfrm>
              <a:off x="3840805" y="3725056"/>
              <a:ext cx="279407" cy="17238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1" idx="2"/>
              <a:endCxn id="117" idx="3"/>
            </p:cNvCxnSpPr>
            <p:nvPr/>
          </p:nvCxnSpPr>
          <p:spPr>
            <a:xfrm flipH="1">
              <a:off x="5213278" y="4058301"/>
              <a:ext cx="90702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flipV="1">
              <a:off x="3840805" y="4264738"/>
              <a:ext cx="279407" cy="17238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H="1" flipV="1">
              <a:off x="4815166" y="4264738"/>
              <a:ext cx="279407" cy="17238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 flipV="1">
              <a:off x="4485412" y="4264738"/>
              <a:ext cx="1" cy="17238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H="1">
              <a:off x="4831405" y="3725056"/>
              <a:ext cx="279407" cy="17238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직선 연결선 162"/>
          <p:cNvCxnSpPr>
            <a:stCxn id="31" idx="2"/>
            <a:endCxn id="117" idx="0"/>
          </p:cNvCxnSpPr>
          <p:nvPr/>
        </p:nvCxnSpPr>
        <p:spPr>
          <a:xfrm>
            <a:off x="4466040" y="2068327"/>
            <a:ext cx="19372" cy="1763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198410" y="3539471"/>
            <a:ext cx="284192" cy="271778"/>
          </a:xfrm>
          <a:prstGeom prst="rect">
            <a:avLst/>
          </a:prstGeom>
          <a:noFill/>
        </p:spPr>
        <p:txBody>
          <a:bodyPr wrap="square" tIns="0" rtlCol="0" anchor="ctr">
            <a:noAutofit/>
          </a:bodyPr>
          <a:lstStyle>
            <a:defPPr>
              <a:defRPr lang="ko-KR"/>
            </a:defPPr>
            <a:lvl1pPr marL="88900" indent="-88900" algn="ctr">
              <a:lnSpc>
                <a:spcPct val="200000"/>
              </a:lnSpc>
              <a:defRPr sz="1050"/>
            </a:lvl1pPr>
          </a:lstStyle>
          <a:p>
            <a:pPr algn="l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198410" y="2859782"/>
            <a:ext cx="284192" cy="271778"/>
          </a:xfrm>
          <a:prstGeom prst="rect">
            <a:avLst/>
          </a:prstGeom>
          <a:noFill/>
        </p:spPr>
        <p:txBody>
          <a:bodyPr wrap="square" tIns="0" rtlCol="0" anchor="ctr">
            <a:noAutofit/>
          </a:bodyPr>
          <a:lstStyle>
            <a:defPPr>
              <a:defRPr lang="ko-KR"/>
            </a:defPPr>
            <a:lvl1pPr marL="88900" indent="-88900" algn="ctr">
              <a:lnSpc>
                <a:spcPct val="200000"/>
              </a:lnSpc>
              <a:defRPr sz="1050"/>
            </a:lvl1pPr>
          </a:lstStyle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3549658" y="3199487"/>
            <a:ext cx="582293" cy="5661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800" b="1" u="sng" dirty="0" smtClean="0">
                <a:solidFill>
                  <a:srgbClr val="FFFF00"/>
                </a:solidFill>
              </a:rPr>
              <a:t>사원번호</a:t>
            </a:r>
            <a:endParaRPr lang="ko-KR" altLang="en-US" sz="800" b="1" u="sng" dirty="0">
              <a:solidFill>
                <a:srgbClr val="FFFF00"/>
              </a:solidFill>
            </a:endParaRPr>
          </a:p>
        </p:txBody>
      </p:sp>
      <p:cxnSp>
        <p:nvCxnSpPr>
          <p:cNvPr id="173" name="직선 연결선 172"/>
          <p:cNvCxnSpPr/>
          <p:nvPr/>
        </p:nvCxnSpPr>
        <p:spPr>
          <a:xfrm flipV="1">
            <a:off x="3489335" y="1859869"/>
            <a:ext cx="709075" cy="52991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 flipH="1">
            <a:off x="3207391" y="2326208"/>
            <a:ext cx="582293" cy="5661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800" b="1" dirty="0" smtClean="0"/>
              <a:t>거래가격</a:t>
            </a:r>
            <a:endParaRPr lang="ko-KR" altLang="en-US" sz="800" b="1" dirty="0"/>
          </a:p>
        </p:txBody>
      </p:sp>
      <p:sp>
        <p:nvSpPr>
          <p:cNvPr id="71" name="슬라이드 번호 개체 틀 5"/>
          <p:cNvSpPr txBox="1">
            <a:spLocks/>
          </p:cNvSpPr>
          <p:nvPr/>
        </p:nvSpPr>
        <p:spPr>
          <a:xfrm>
            <a:off x="8522096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16ECD5-128A-4B13-96D1-BC2A5635C02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3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90575" y="658779"/>
            <a:ext cx="7562852" cy="4241610"/>
            <a:chOff x="395536" y="555526"/>
            <a:chExt cx="7806083" cy="4378026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395536" y="555526"/>
              <a:ext cx="2274404" cy="257603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26419" y="555526"/>
              <a:ext cx="2275200" cy="2577600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1928672" y="1775217"/>
              <a:ext cx="199525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4923559" y="1775217"/>
              <a:ext cx="1895909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6336153" y="1548744"/>
              <a:ext cx="1455732" cy="4529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차량</a:t>
              </a:r>
              <a:endParaRPr lang="en-US" altLang="ko-KR" sz="1100" b="1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87459" y="1796548"/>
              <a:ext cx="284192" cy="271778"/>
            </a:xfrm>
            <a:prstGeom prst="rect">
              <a:avLst/>
            </a:prstGeom>
            <a:noFill/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050"/>
              </a:lvl1pPr>
            </a:lstStyle>
            <a:p>
              <a:pPr algn="l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995929" y="1796548"/>
              <a:ext cx="284192" cy="271778"/>
            </a:xfrm>
            <a:prstGeom prst="rect">
              <a:avLst/>
            </a:prstGeom>
            <a:noFill/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050"/>
              </a:lvl1pPr>
            </a:lstStyle>
            <a:p>
              <a:r>
                <a:rPr lang="en-US" altLang="ko-KR" dirty="0"/>
                <a:t>M</a:t>
              </a:r>
              <a:endParaRPr lang="ko-KR" altLang="en-US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045246" y="759535"/>
              <a:ext cx="2678882" cy="4174017"/>
              <a:chOff x="3207391" y="759535"/>
              <a:chExt cx="2678882" cy="4174017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3714192" y="1796548"/>
                <a:ext cx="284192" cy="271778"/>
              </a:xfrm>
              <a:prstGeom prst="rect">
                <a:avLst/>
              </a:prstGeom>
              <a:noFill/>
            </p:spPr>
            <p:txBody>
              <a:bodyPr wrap="square" tIns="0" rtlCol="0" anchor="ctr">
                <a:noAutofit/>
              </a:bodyPr>
              <a:lstStyle>
                <a:defPPr>
                  <a:defRPr lang="ko-KR"/>
                </a:defPPr>
                <a:lvl1pPr marL="88900" indent="-88900" algn="ctr">
                  <a:lnSpc>
                    <a:spcPct val="200000"/>
                  </a:lnSpc>
                  <a:defRPr sz="1050"/>
                </a:lvl1pPr>
              </a:lstStyle>
              <a:p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921660" y="1796548"/>
                <a:ext cx="284192" cy="271778"/>
              </a:xfrm>
              <a:prstGeom prst="rect">
                <a:avLst/>
              </a:prstGeom>
              <a:noFill/>
            </p:spPr>
            <p:txBody>
              <a:bodyPr wrap="square" tIns="0" rtlCol="0" anchor="ctr">
                <a:noAutofit/>
              </a:bodyPr>
              <a:lstStyle>
                <a:defPPr>
                  <a:defRPr lang="ko-KR"/>
                </a:defPPr>
                <a:lvl1pPr marL="88900" indent="-88900" algn="ctr">
                  <a:lnSpc>
                    <a:spcPct val="200000"/>
                  </a:lnSpc>
                  <a:defRPr sz="1050"/>
                </a:lvl1pPr>
              </a:lstStyle>
              <a:p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4788218" y="3199487"/>
                <a:ext cx="582293" cy="566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800" b="1" dirty="0" smtClean="0"/>
                  <a:t>이름</a:t>
                </a:r>
                <a:endParaRPr lang="ko-KR" altLang="en-US" sz="800" b="1" dirty="0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5303980" y="3775209"/>
                <a:ext cx="582293" cy="566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800" b="1" dirty="0"/>
                  <a:t>전화번호</a:t>
                </a:r>
              </a:p>
            </p:txBody>
          </p:sp>
          <p:grpSp>
            <p:nvGrpSpPr>
              <p:cNvPr id="136" name="그룹 135"/>
              <p:cNvGrpSpPr/>
              <p:nvPr/>
            </p:nvGrpSpPr>
            <p:grpSpPr>
              <a:xfrm>
                <a:off x="3549658" y="4350932"/>
                <a:ext cx="1871510" cy="582620"/>
                <a:chOff x="3447028" y="4350931"/>
                <a:chExt cx="1871509" cy="582621"/>
              </a:xfrm>
            </p:grpSpPr>
            <p:sp>
              <p:nvSpPr>
                <p:cNvPr id="132" name="타원 131"/>
                <p:cNvSpPr/>
                <p:nvPr/>
              </p:nvSpPr>
              <p:spPr>
                <a:xfrm>
                  <a:off x="3447028" y="4367368"/>
                  <a:ext cx="582293" cy="566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 err="1"/>
                    <a:t>이메일</a:t>
                  </a:r>
                  <a:endParaRPr lang="ko-KR" altLang="en-US" sz="800" b="1" dirty="0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4091636" y="4350931"/>
                  <a:ext cx="582293" cy="566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 smtClean="0"/>
                    <a:t>직위</a:t>
                  </a:r>
                  <a:endParaRPr lang="ko-KR" altLang="en-US" sz="800" b="1" dirty="0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736244" y="4350931"/>
                  <a:ext cx="582293" cy="566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 smtClean="0"/>
                    <a:t>영업소</a:t>
                  </a:r>
                  <a:r>
                    <a:rPr lang="en-US" altLang="ko-KR" sz="800" b="1" dirty="0" smtClean="0"/>
                    <a:t/>
                  </a:r>
                  <a:br>
                    <a:rPr lang="en-US" altLang="ko-KR" sz="800" b="1" dirty="0" smtClean="0"/>
                  </a:br>
                  <a:r>
                    <a:rPr lang="ko-KR" altLang="en-US" sz="800" b="1" dirty="0" smtClean="0"/>
                    <a:t>이름</a:t>
                  </a:r>
                  <a:endParaRPr lang="ko-KR" altLang="en-US" sz="800" b="1" dirty="0"/>
                </a:p>
              </p:txBody>
            </p:sp>
          </p:grpSp>
          <p:cxnSp>
            <p:nvCxnSpPr>
              <p:cNvPr id="98" name="직선 연결선 97"/>
              <p:cNvCxnSpPr>
                <a:stCxn id="95" idx="0"/>
              </p:cNvCxnSpPr>
              <p:nvPr/>
            </p:nvCxnSpPr>
            <p:spPr>
              <a:xfrm flipV="1">
                <a:off x="4120212" y="1908038"/>
                <a:ext cx="164761" cy="462448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 flipV="1">
                <a:off x="4647107" y="1927338"/>
                <a:ext cx="164761" cy="462448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타원 94"/>
              <p:cNvSpPr/>
              <p:nvPr/>
            </p:nvSpPr>
            <p:spPr>
              <a:xfrm>
                <a:off x="3838266" y="2326208"/>
                <a:ext cx="582293" cy="5661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800" b="1" u="sng" dirty="0" smtClean="0">
                    <a:solidFill>
                      <a:srgbClr val="FFFF00"/>
                    </a:solidFill>
                  </a:rPr>
                  <a:t>거래번호</a:t>
                </a:r>
                <a:endParaRPr lang="ko-KR" altLang="en-US" sz="800" b="1" u="sng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4511521" y="2326208"/>
                <a:ext cx="582293" cy="5661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800" b="1" dirty="0" smtClean="0"/>
                  <a:t>거</a:t>
                </a:r>
                <a:r>
                  <a:rPr lang="ko-KR" altLang="en-US" sz="800" b="1" dirty="0"/>
                  <a:t>래</a:t>
                </a:r>
                <a:r>
                  <a:rPr lang="ko-KR" altLang="en-US" sz="800" b="1" dirty="0" smtClean="0"/>
                  <a:t>날짜</a:t>
                </a:r>
                <a:endParaRPr lang="ko-KR" altLang="en-US" sz="800" b="1" dirty="0"/>
              </a:p>
            </p:txBody>
          </p:sp>
          <p:sp>
            <p:nvSpPr>
              <p:cNvPr id="31" name="다이아몬드 30"/>
              <p:cNvSpPr/>
              <p:nvPr/>
            </p:nvSpPr>
            <p:spPr>
              <a:xfrm>
                <a:off x="3837944" y="1482105"/>
                <a:ext cx="1256191" cy="58622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100" b="1" dirty="0" smtClean="0"/>
                  <a:t>거래</a:t>
                </a:r>
                <a:endParaRPr lang="ko-KR" altLang="en-US" sz="1100" b="1" dirty="0"/>
              </a:p>
            </p:txBody>
          </p:sp>
          <p:cxnSp>
            <p:nvCxnSpPr>
              <p:cNvPr id="111" name="직선 연결선 110"/>
              <p:cNvCxnSpPr>
                <a:stCxn id="109" idx="4"/>
              </p:cNvCxnSpPr>
              <p:nvPr/>
            </p:nvCxnSpPr>
            <p:spPr>
              <a:xfrm>
                <a:off x="4129413" y="1325718"/>
                <a:ext cx="155559" cy="41817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>
                <a:stCxn id="110" idx="4"/>
              </p:cNvCxnSpPr>
              <p:nvPr/>
            </p:nvCxnSpPr>
            <p:spPr>
              <a:xfrm flipH="1">
                <a:off x="4647107" y="1325719"/>
                <a:ext cx="155561" cy="41817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타원 108"/>
              <p:cNvSpPr/>
              <p:nvPr/>
            </p:nvSpPr>
            <p:spPr>
              <a:xfrm>
                <a:off x="3838266" y="759535"/>
                <a:ext cx="582293" cy="5661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800" b="1" dirty="0" smtClean="0"/>
                  <a:t>고객번호</a:t>
                </a:r>
                <a:endParaRPr lang="ko-KR" altLang="en-US" sz="800" b="1" dirty="0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4511521" y="759536"/>
                <a:ext cx="582293" cy="5661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800" b="1" dirty="0" smtClean="0"/>
                  <a:t>차량번호</a:t>
                </a:r>
                <a:endParaRPr lang="ko-KR" altLang="en-US" sz="800" b="1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3757546" y="3831827"/>
                <a:ext cx="1455732" cy="452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100" b="1" dirty="0" smtClean="0"/>
                  <a:t>판매사원</a:t>
                </a:r>
                <a:endParaRPr lang="en-US" altLang="ko-KR" sz="1100" b="1" dirty="0" smtClean="0"/>
              </a:p>
            </p:txBody>
          </p:sp>
          <p:grpSp>
            <p:nvGrpSpPr>
              <p:cNvPr id="171" name="그룹 170"/>
              <p:cNvGrpSpPr/>
              <p:nvPr/>
            </p:nvGrpSpPr>
            <p:grpSpPr>
              <a:xfrm>
                <a:off x="4724887" y="1859869"/>
                <a:ext cx="991019" cy="1032522"/>
                <a:chOff x="4724887" y="1859869"/>
                <a:chExt cx="991019" cy="1032522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flipH="1" flipV="1">
                  <a:off x="4724887" y="1859869"/>
                  <a:ext cx="709075" cy="529917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타원 150"/>
                <p:cNvSpPr/>
                <p:nvPr/>
              </p:nvSpPr>
              <p:spPr>
                <a:xfrm>
                  <a:off x="5133613" y="2326208"/>
                  <a:ext cx="582293" cy="5661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/>
                    <a:t>사원번호</a:t>
                  </a:r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3840805" y="3725056"/>
                <a:ext cx="1463175" cy="712069"/>
                <a:chOff x="3840805" y="3725056"/>
                <a:chExt cx="1463175" cy="712069"/>
              </a:xfrm>
            </p:grpSpPr>
            <p:cxnSp>
              <p:nvCxnSpPr>
                <p:cNvPr id="141" name="직선 연결선 140"/>
                <p:cNvCxnSpPr>
                  <a:stCxn id="129" idx="4"/>
                </p:cNvCxnSpPr>
                <p:nvPr/>
              </p:nvCxnSpPr>
              <p:spPr>
                <a:xfrm>
                  <a:off x="3840805" y="3725056"/>
                  <a:ext cx="279407" cy="172387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>
                  <a:stCxn id="131" idx="2"/>
                  <a:endCxn id="117" idx="3"/>
                </p:cNvCxnSpPr>
                <p:nvPr/>
              </p:nvCxnSpPr>
              <p:spPr>
                <a:xfrm flipH="1">
                  <a:off x="5213278" y="4058301"/>
                  <a:ext cx="90702" cy="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/>
                <p:cNvCxnSpPr/>
                <p:nvPr/>
              </p:nvCxnSpPr>
              <p:spPr>
                <a:xfrm flipV="1">
                  <a:off x="3840805" y="4264738"/>
                  <a:ext cx="279407" cy="172387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/>
                <p:cNvCxnSpPr/>
                <p:nvPr/>
              </p:nvCxnSpPr>
              <p:spPr>
                <a:xfrm flipH="1" flipV="1">
                  <a:off x="4815166" y="4264738"/>
                  <a:ext cx="279407" cy="172387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/>
                <p:cNvCxnSpPr/>
                <p:nvPr/>
              </p:nvCxnSpPr>
              <p:spPr>
                <a:xfrm flipH="1" flipV="1">
                  <a:off x="4485412" y="4264738"/>
                  <a:ext cx="1" cy="172387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/>
                <p:cNvCxnSpPr/>
                <p:nvPr/>
              </p:nvCxnSpPr>
              <p:spPr>
                <a:xfrm flipH="1">
                  <a:off x="4831405" y="3725056"/>
                  <a:ext cx="279407" cy="172387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3" name="직선 연결선 162"/>
              <p:cNvCxnSpPr>
                <a:stCxn id="31" idx="2"/>
                <a:endCxn id="117" idx="0"/>
              </p:cNvCxnSpPr>
              <p:nvPr/>
            </p:nvCxnSpPr>
            <p:spPr>
              <a:xfrm>
                <a:off x="4466040" y="2068327"/>
                <a:ext cx="19372" cy="17635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4198410" y="3539471"/>
                <a:ext cx="284192" cy="271778"/>
              </a:xfrm>
              <a:prstGeom prst="rect">
                <a:avLst/>
              </a:prstGeom>
              <a:noFill/>
            </p:spPr>
            <p:txBody>
              <a:bodyPr wrap="square" tIns="0" rtlCol="0" anchor="ctr">
                <a:noAutofit/>
              </a:bodyPr>
              <a:lstStyle>
                <a:defPPr>
                  <a:defRPr lang="ko-KR"/>
                </a:defPPr>
                <a:lvl1pPr marL="88900" indent="-88900" algn="ctr">
                  <a:lnSpc>
                    <a:spcPct val="200000"/>
                  </a:lnSpc>
                  <a:defRPr sz="1050"/>
                </a:lvl1pPr>
              </a:lstStyle>
              <a:p>
                <a:pPr algn="l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4198410" y="2859782"/>
                <a:ext cx="284192" cy="271778"/>
              </a:xfrm>
              <a:prstGeom prst="rect">
                <a:avLst/>
              </a:prstGeom>
              <a:noFill/>
            </p:spPr>
            <p:txBody>
              <a:bodyPr wrap="square" tIns="0" rtlCol="0" anchor="ctr">
                <a:noAutofit/>
              </a:bodyPr>
              <a:lstStyle>
                <a:defPPr>
                  <a:defRPr lang="ko-KR"/>
                </a:defPPr>
                <a:lvl1pPr marL="88900" indent="-88900" algn="ctr">
                  <a:lnSpc>
                    <a:spcPct val="200000"/>
                  </a:lnSpc>
                  <a:defRPr sz="1050"/>
                </a:lvl1pPr>
              </a:lstStyle>
              <a:p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549658" y="3199487"/>
                <a:ext cx="582293" cy="566184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800" b="1" u="sng" dirty="0" smtClean="0">
                    <a:solidFill>
                      <a:srgbClr val="FFFF00"/>
                    </a:solidFill>
                  </a:rPr>
                  <a:t>사원번호</a:t>
                </a:r>
                <a:endParaRPr lang="ko-KR" altLang="en-US" sz="800" b="1" u="sng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73" name="직선 연결선 172"/>
              <p:cNvCxnSpPr/>
              <p:nvPr/>
            </p:nvCxnSpPr>
            <p:spPr>
              <a:xfrm flipV="1">
                <a:off x="3489335" y="1859869"/>
                <a:ext cx="709075" cy="52991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타원 173"/>
              <p:cNvSpPr/>
              <p:nvPr/>
            </p:nvSpPr>
            <p:spPr>
              <a:xfrm flipH="1">
                <a:off x="3207391" y="2326208"/>
                <a:ext cx="582293" cy="5661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800" b="1" dirty="0" smtClean="0"/>
                  <a:t>거래가격</a:t>
                </a:r>
                <a:endParaRPr lang="ko-KR" altLang="en-US" sz="800" b="1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97084" y="759535"/>
              <a:ext cx="1871308" cy="2132856"/>
              <a:chOff x="1210858" y="759535"/>
              <a:chExt cx="1871308" cy="213285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422621" y="1548744"/>
                <a:ext cx="1455732" cy="452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100" b="1" dirty="0" smtClean="0"/>
                  <a:t>고객</a:t>
                </a:r>
                <a:endParaRPr lang="en-US" altLang="ko-KR" sz="1100" b="1" dirty="0" smtClean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1542946" y="2326207"/>
                <a:ext cx="1226800" cy="566184"/>
                <a:chOff x="1855366" y="3068395"/>
                <a:chExt cx="1226800" cy="566184"/>
              </a:xfrm>
            </p:grpSpPr>
            <p:sp>
              <p:nvSpPr>
                <p:cNvPr id="77" name="타원 76"/>
                <p:cNvSpPr/>
                <p:nvPr/>
              </p:nvSpPr>
              <p:spPr>
                <a:xfrm>
                  <a:off x="1855366" y="3068395"/>
                  <a:ext cx="582292" cy="566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/>
                    <a:t>주소</a:t>
                  </a:r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2499874" y="3068395"/>
                  <a:ext cx="582292" cy="566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 err="1"/>
                    <a:t>이메일</a:t>
                  </a:r>
                  <a:endParaRPr lang="ko-KR" altLang="en-US" sz="800" b="1" dirty="0"/>
                </a:p>
              </p:txBody>
            </p:sp>
          </p:grpSp>
          <p:cxnSp>
            <p:nvCxnSpPr>
              <p:cNvPr id="9" name="직선 연결선 8"/>
              <p:cNvCxnSpPr/>
              <p:nvPr/>
            </p:nvCxnSpPr>
            <p:spPr>
              <a:xfrm>
                <a:off x="1467610" y="1282072"/>
                <a:ext cx="387756" cy="31789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210858" y="759535"/>
                <a:ext cx="1871308" cy="566184"/>
                <a:chOff x="1210858" y="759535"/>
                <a:chExt cx="1871308" cy="56618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855366" y="759535"/>
                  <a:ext cx="582292" cy="566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 smtClean="0"/>
                    <a:t>이름</a:t>
                  </a:r>
                  <a:endParaRPr lang="ko-KR" altLang="en-US" sz="800" b="1" dirty="0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2499874" y="759535"/>
                  <a:ext cx="582292" cy="566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 smtClean="0"/>
                    <a:t>전화번호</a:t>
                  </a:r>
                  <a:endParaRPr lang="ko-KR" altLang="en-US" sz="800" b="1" dirty="0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1210858" y="759535"/>
                  <a:ext cx="582292" cy="56618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u="sng" dirty="0">
                      <a:solidFill>
                        <a:srgbClr val="FFFF00"/>
                      </a:solidFill>
                    </a:rPr>
                    <a:t>고객</a:t>
                  </a:r>
                  <a:r>
                    <a:rPr lang="en-US" altLang="ko-KR" sz="800" b="1" u="sng" dirty="0" smtClean="0">
                      <a:solidFill>
                        <a:srgbClr val="FFFF00"/>
                      </a:solidFill>
                    </a:rPr>
                    <a:t/>
                  </a:r>
                  <a:br>
                    <a:rPr lang="en-US" altLang="ko-KR" sz="800" b="1" u="sng" dirty="0" smtClean="0">
                      <a:solidFill>
                        <a:srgbClr val="FFFF00"/>
                      </a:solidFill>
                    </a:rPr>
                  </a:br>
                  <a:r>
                    <a:rPr lang="ko-KR" altLang="en-US" sz="800" b="1" u="sng" dirty="0" smtClean="0">
                      <a:solidFill>
                        <a:srgbClr val="FFFF00"/>
                      </a:solidFill>
                    </a:rPr>
                    <a:t>번호</a:t>
                  </a:r>
                  <a:endParaRPr lang="ko-KR" altLang="en-US" sz="800" b="1" dirty="0">
                    <a:solidFill>
                      <a:srgbClr val="FFFF00"/>
                    </a:solidFill>
                  </a:endParaRPr>
                </a:p>
              </p:txBody>
            </p:sp>
          </p:grpSp>
          <p:cxnSp>
            <p:nvCxnSpPr>
              <p:cNvPr id="14" name="직선 연결선 13"/>
              <p:cNvCxnSpPr>
                <a:stCxn id="77" idx="0"/>
              </p:cNvCxnSpPr>
              <p:nvPr/>
            </p:nvCxnSpPr>
            <p:spPr>
              <a:xfrm flipV="1">
                <a:off x="1834092" y="1908038"/>
                <a:ext cx="202951" cy="41816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2276052" y="1908038"/>
                <a:ext cx="202951" cy="41816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17" idx="4"/>
              </p:cNvCxnSpPr>
              <p:nvPr/>
            </p:nvCxnSpPr>
            <p:spPr>
              <a:xfrm>
                <a:off x="2146512" y="1325719"/>
                <a:ext cx="3975" cy="41817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H="1">
                <a:off x="2389630" y="1282072"/>
                <a:ext cx="387756" cy="31789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28068" y="759536"/>
              <a:ext cx="1871902" cy="884079"/>
              <a:chOff x="6138028" y="759536"/>
              <a:chExt cx="1871902" cy="884079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6138028" y="759536"/>
                <a:ext cx="1871902" cy="566183"/>
                <a:chOff x="6138028" y="759536"/>
                <a:chExt cx="1871902" cy="566183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6138028" y="759536"/>
                  <a:ext cx="582294" cy="56618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u="sng" dirty="0">
                      <a:solidFill>
                        <a:srgbClr val="FFFF00"/>
                      </a:solidFill>
                    </a:rPr>
                    <a:t>차량</a:t>
                  </a:r>
                  <a:r>
                    <a:rPr lang="en-US" altLang="ko-KR" sz="800" b="1" u="sng" dirty="0">
                      <a:solidFill>
                        <a:srgbClr val="FFFF00"/>
                      </a:solidFill>
                    </a:rPr>
                    <a:t/>
                  </a:r>
                  <a:br>
                    <a:rPr lang="en-US" altLang="ko-KR" sz="800" b="1" u="sng" dirty="0">
                      <a:solidFill>
                        <a:srgbClr val="FFFF00"/>
                      </a:solidFill>
                    </a:rPr>
                  </a:br>
                  <a:r>
                    <a:rPr lang="ko-KR" altLang="en-US" sz="800" b="1" u="sng" dirty="0">
                      <a:solidFill>
                        <a:srgbClr val="FFFF00"/>
                      </a:solidFill>
                    </a:rPr>
                    <a:t>번호</a:t>
                  </a:r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>
                  <a:off x="6778066" y="759536"/>
                  <a:ext cx="582294" cy="5661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/>
                    <a:t>모델</a:t>
                  </a:r>
                </a:p>
              </p:txBody>
            </p:sp>
            <p:sp>
              <p:nvSpPr>
                <p:cNvPr id="60" name="타원 59"/>
                <p:cNvSpPr/>
                <p:nvPr/>
              </p:nvSpPr>
              <p:spPr>
                <a:xfrm>
                  <a:off x="7427636" y="759536"/>
                  <a:ext cx="582294" cy="5661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/>
                    <a:t>가격</a:t>
                  </a:r>
                </a:p>
              </p:txBody>
            </p:sp>
          </p:grpSp>
          <p:cxnSp>
            <p:nvCxnSpPr>
              <p:cNvPr id="87" name="직선 연결선 86"/>
              <p:cNvCxnSpPr/>
              <p:nvPr/>
            </p:nvCxnSpPr>
            <p:spPr>
              <a:xfrm>
                <a:off x="7069211" y="1325719"/>
                <a:ext cx="2" cy="27424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7504986" y="1325719"/>
                <a:ext cx="214500" cy="31789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6429852" y="1325719"/>
                <a:ext cx="214500" cy="31789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6123302" y="1958174"/>
              <a:ext cx="1881434" cy="828791"/>
              <a:chOff x="6166900" y="1958174"/>
              <a:chExt cx="1881434" cy="828791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6166900" y="2220782"/>
                <a:ext cx="1881434" cy="566183"/>
                <a:chOff x="6195772" y="2435936"/>
                <a:chExt cx="1881434" cy="566183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6195772" y="2435936"/>
                  <a:ext cx="582294" cy="5661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/>
                    <a:t>색상</a:t>
                  </a: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6845342" y="2435936"/>
                  <a:ext cx="582294" cy="5661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/>
                    <a:t>제조사</a:t>
                  </a: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7494912" y="2435936"/>
                  <a:ext cx="582294" cy="5661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800" b="1" dirty="0"/>
                    <a:t>연식</a:t>
                  </a:r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flipV="1">
                <a:off x="6462800" y="1958174"/>
                <a:ext cx="1289634" cy="317896"/>
                <a:chOff x="6429852" y="2026759"/>
                <a:chExt cx="1289634" cy="317896"/>
              </a:xfrm>
            </p:grpSpPr>
            <p:cxnSp>
              <p:nvCxnSpPr>
                <p:cNvPr id="81" name="직선 연결선 80"/>
                <p:cNvCxnSpPr/>
                <p:nvPr/>
              </p:nvCxnSpPr>
              <p:spPr>
                <a:xfrm>
                  <a:off x="7069211" y="2026759"/>
                  <a:ext cx="2" cy="274249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/>
                <p:cNvCxnSpPr/>
                <p:nvPr/>
              </p:nvCxnSpPr>
              <p:spPr>
                <a:xfrm flipH="1">
                  <a:off x="7504986" y="2026759"/>
                  <a:ext cx="214500" cy="31789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>
                  <a:off x="6429852" y="2026759"/>
                  <a:ext cx="214500" cy="31789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err="1"/>
              <a:t>릴레이션</a:t>
            </a:r>
            <a:r>
              <a:rPr lang="en-US" altLang="ko-KR" dirty="0"/>
              <a:t> </a:t>
            </a:r>
            <a:r>
              <a:rPr lang="ko-KR" altLang="en-US" dirty="0"/>
              <a:t>스키마 </a:t>
            </a:r>
            <a:r>
              <a:rPr lang="en-US" altLang="ko-KR" dirty="0"/>
              <a:t>(Car, customer)</a:t>
            </a:r>
          </a:p>
        </p:txBody>
      </p:sp>
      <p:sp>
        <p:nvSpPr>
          <p:cNvPr id="88" name="슬라이드 번호 개체 틀 5"/>
          <p:cNvSpPr txBox="1">
            <a:spLocks/>
          </p:cNvSpPr>
          <p:nvPr/>
        </p:nvSpPr>
        <p:spPr>
          <a:xfrm>
            <a:off x="8522096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16ECD5-128A-4B13-96D1-BC2A5635C02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56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267494"/>
            <a:ext cx="473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ERD 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Entity relationship diagram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67544" y="1203598"/>
            <a:ext cx="8208912" cy="2847570"/>
            <a:chOff x="1043608" y="771550"/>
            <a:chExt cx="6840760" cy="2372975"/>
          </a:xfrm>
        </p:grpSpPr>
        <p:grpSp>
          <p:nvGrpSpPr>
            <p:cNvPr id="8" name="그룹 7"/>
            <p:cNvGrpSpPr/>
            <p:nvPr/>
          </p:nvGrpSpPr>
          <p:grpSpPr>
            <a:xfrm>
              <a:off x="1043608" y="771550"/>
              <a:ext cx="2574001" cy="1972699"/>
              <a:chOff x="597342" y="771550"/>
              <a:chExt cx="2574001" cy="197269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597342" y="771550"/>
                <a:ext cx="2574001" cy="1972699"/>
              </a:xfrm>
              <a:prstGeom prst="roundRect">
                <a:avLst>
                  <a:gd name="adj" fmla="val 759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40669" y="975054"/>
                <a:ext cx="2087346" cy="1565691"/>
                <a:chOff x="2123728" y="1540333"/>
                <a:chExt cx="4896544" cy="3777334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2823234" y="4198457"/>
                  <a:ext cx="3497531" cy="11192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1200" b="1" dirty="0" smtClean="0"/>
                    <a:t>과</a:t>
                  </a:r>
                  <a:r>
                    <a:rPr lang="ko-KR" altLang="en-US" sz="1200" b="1" dirty="0"/>
                    <a:t>목</a:t>
                  </a:r>
                  <a:endParaRPr lang="en-US" altLang="ko-KR" sz="1200" b="1" dirty="0" smtClean="0"/>
                </a:p>
              </p:txBody>
            </p:sp>
            <p:sp>
              <p:nvSpPr>
                <p:cNvPr id="5" name="타원 4"/>
                <p:cNvSpPr/>
                <p:nvPr/>
              </p:nvSpPr>
              <p:spPr>
                <a:xfrm>
                  <a:off x="2123728" y="1540333"/>
                  <a:ext cx="1399013" cy="139901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u="sng" dirty="0"/>
                    <a:t>과목</a:t>
                  </a:r>
                  <a:r>
                    <a:rPr lang="en-US" altLang="ko-KR" sz="900" b="1" u="sng" dirty="0" smtClean="0"/>
                    <a:t/>
                  </a:r>
                  <a:br>
                    <a:rPr lang="en-US" altLang="ko-KR" sz="900" b="1" u="sng" dirty="0" smtClean="0"/>
                  </a:br>
                  <a:r>
                    <a:rPr lang="ko-KR" altLang="en-US" sz="900" b="1" u="sng" dirty="0" smtClean="0"/>
                    <a:t>번호</a:t>
                  </a:r>
                  <a:r>
                    <a:rPr lang="en-US" altLang="ko-KR" sz="900" b="1" dirty="0" smtClean="0"/>
                    <a:t/>
                  </a:r>
                  <a:br>
                    <a:rPr lang="en-US" altLang="ko-KR" sz="900" b="1" dirty="0" smtClean="0"/>
                  </a:br>
                  <a:r>
                    <a:rPr lang="en-US" altLang="ko-KR" sz="900" b="1" dirty="0" smtClean="0"/>
                    <a:t>PK</a:t>
                  </a:r>
                  <a:endParaRPr lang="ko-KR" altLang="en-US" sz="700" b="1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3872494" y="1540333"/>
                  <a:ext cx="1399013" cy="13990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/>
                    <a:t>과목</a:t>
                  </a:r>
                  <a:r>
                    <a:rPr lang="en-US" altLang="ko-KR" sz="900" b="1" dirty="0" smtClean="0"/>
                    <a:t/>
                  </a:r>
                  <a:br>
                    <a:rPr lang="en-US" altLang="ko-KR" sz="900" b="1" dirty="0" smtClean="0"/>
                  </a:br>
                  <a:r>
                    <a:rPr lang="ko-KR" altLang="en-US" sz="900" b="1" dirty="0" smtClean="0"/>
                    <a:t>이름</a:t>
                  </a:r>
                  <a:endParaRPr lang="ko-KR" altLang="en-US" sz="900" b="1" dirty="0"/>
                </a:p>
              </p:txBody>
            </p:sp>
            <p:sp>
              <p:nvSpPr>
                <p:cNvPr id="7" name="타원 6"/>
                <p:cNvSpPr/>
                <p:nvPr/>
              </p:nvSpPr>
              <p:spPr>
                <a:xfrm>
                  <a:off x="5621259" y="1540333"/>
                  <a:ext cx="1399013" cy="13990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 smtClean="0"/>
                    <a:t>학점</a:t>
                  </a:r>
                  <a:endParaRPr lang="ko-KR" altLang="en-US" sz="900" b="1" dirty="0"/>
                </a:p>
              </p:txBody>
            </p:sp>
            <p:cxnSp>
              <p:nvCxnSpPr>
                <p:cNvPr id="9" name="직선 연결선 8"/>
                <p:cNvCxnSpPr>
                  <a:stCxn id="5" idx="4"/>
                </p:cNvCxnSpPr>
                <p:nvPr/>
              </p:nvCxnSpPr>
              <p:spPr>
                <a:xfrm>
                  <a:off x="2823234" y="2939346"/>
                  <a:ext cx="1049259" cy="12591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/>
                <p:cNvCxnSpPr>
                  <a:stCxn id="6" idx="4"/>
                  <a:endCxn id="4" idx="0"/>
                </p:cNvCxnSpPr>
                <p:nvPr/>
              </p:nvCxnSpPr>
              <p:spPr>
                <a:xfrm>
                  <a:off x="4572000" y="2939346"/>
                  <a:ext cx="0" cy="12591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>
                  <a:stCxn id="7" idx="4"/>
                </p:cNvCxnSpPr>
                <p:nvPr/>
              </p:nvCxnSpPr>
              <p:spPr>
                <a:xfrm flipH="1">
                  <a:off x="5271506" y="2939346"/>
                  <a:ext cx="1049259" cy="12591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그룹 27"/>
            <p:cNvGrpSpPr/>
            <p:nvPr/>
          </p:nvGrpSpPr>
          <p:grpSpPr>
            <a:xfrm>
              <a:off x="5311522" y="771550"/>
              <a:ext cx="2572846" cy="1972699"/>
              <a:chOff x="5105400" y="219075"/>
              <a:chExt cx="3037656" cy="2329086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5105400" y="219075"/>
                <a:ext cx="3037656" cy="2329086"/>
              </a:xfrm>
              <a:prstGeom prst="roundRect">
                <a:avLst>
                  <a:gd name="adj" fmla="val 759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5392006" y="459344"/>
                <a:ext cx="2464445" cy="1848548"/>
                <a:chOff x="4644008" y="551662"/>
                <a:chExt cx="2464445" cy="1848548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4996071" y="1852492"/>
                  <a:ext cx="1760318" cy="54771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1200" b="1" dirty="0" smtClean="0"/>
                    <a:t>학생</a:t>
                  </a:r>
                  <a:endParaRPr lang="en-US" altLang="ko-KR" sz="1200" b="1" dirty="0" smtClean="0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4644008" y="551662"/>
                  <a:ext cx="704127" cy="68464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u="sng" dirty="0" smtClean="0"/>
                    <a:t>학번</a:t>
                  </a:r>
                  <a:r>
                    <a:rPr lang="en-US" altLang="ko-KR" sz="900" b="1" u="sng" dirty="0"/>
                    <a:t/>
                  </a:r>
                  <a:br>
                    <a:rPr lang="en-US" altLang="ko-KR" sz="900" b="1" u="sng" dirty="0"/>
                  </a:br>
                  <a:r>
                    <a:rPr lang="en-US" altLang="ko-KR" sz="900" b="1" dirty="0"/>
                    <a:t>PK</a:t>
                  </a:r>
                  <a:endParaRPr lang="ko-KR" altLang="en-US" sz="900" b="1" dirty="0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5524167" y="551662"/>
                  <a:ext cx="704127" cy="68464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 smtClean="0"/>
                    <a:t>이름</a:t>
                  </a:r>
                  <a:endParaRPr lang="ko-KR" altLang="en-US" sz="900" b="1" dirty="0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6404326" y="551662"/>
                  <a:ext cx="704127" cy="68464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 smtClean="0"/>
                    <a:t>학과</a:t>
                  </a:r>
                  <a:endParaRPr lang="ko-KR" altLang="en-US" sz="900" b="1" dirty="0"/>
                </a:p>
              </p:txBody>
            </p:sp>
            <p:cxnSp>
              <p:nvCxnSpPr>
                <p:cNvPr id="19" name="직선 연결선 18"/>
                <p:cNvCxnSpPr>
                  <a:stCxn id="16" idx="4"/>
                </p:cNvCxnSpPr>
                <p:nvPr/>
              </p:nvCxnSpPr>
              <p:spPr>
                <a:xfrm>
                  <a:off x="4996071" y="1236310"/>
                  <a:ext cx="528095" cy="6161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17" idx="4"/>
                  <a:endCxn id="15" idx="0"/>
                </p:cNvCxnSpPr>
                <p:nvPr/>
              </p:nvCxnSpPr>
              <p:spPr>
                <a:xfrm>
                  <a:off x="5876231" y="1236310"/>
                  <a:ext cx="0" cy="6161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>
                  <a:stCxn id="18" idx="4"/>
                </p:cNvCxnSpPr>
                <p:nvPr/>
              </p:nvCxnSpPr>
              <p:spPr>
                <a:xfrm flipH="1">
                  <a:off x="6228294" y="1236310"/>
                  <a:ext cx="528095" cy="6161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직선 연결선 32"/>
            <p:cNvCxnSpPr>
              <a:stCxn id="4" idx="3"/>
            </p:cNvCxnSpPr>
            <p:nvPr/>
          </p:nvCxnSpPr>
          <p:spPr>
            <a:xfrm>
              <a:off x="3076088" y="2308791"/>
              <a:ext cx="27763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3821270" y="2008585"/>
              <a:ext cx="1286591" cy="1135940"/>
              <a:chOff x="4058344" y="2008585"/>
              <a:chExt cx="1286591" cy="113594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124731" y="2830332"/>
                <a:ext cx="1153817" cy="314193"/>
                <a:chOff x="3603346" y="2127650"/>
                <a:chExt cx="968654" cy="26377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3603346" y="2127650"/>
                  <a:ext cx="295554" cy="26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8900" indent="-88900" algn="ctr">
                    <a:lnSpc>
                      <a:spcPct val="200000"/>
                    </a:lnSpc>
                  </a:pPr>
                  <a:r>
                    <a:rPr lang="pt-BR" altLang="ko-KR" sz="1100" dirty="0" smtClean="0"/>
                    <a:t>M</a:t>
                  </a:r>
                  <a:endParaRPr lang="ko-KR" altLang="en-US" sz="11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939896" y="2127654"/>
                  <a:ext cx="295554" cy="26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8900" indent="-88900" algn="ctr">
                    <a:lnSpc>
                      <a:spcPct val="200000"/>
                    </a:lnSpc>
                  </a:pPr>
                  <a:r>
                    <a:rPr lang="pt-BR" altLang="ko-KR" sz="1100" dirty="0" smtClean="0"/>
                    <a:t>:</a:t>
                  </a:r>
                  <a:endParaRPr lang="ko-KR" altLang="en-US" sz="11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276446" y="2127652"/>
                  <a:ext cx="295554" cy="26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8900" indent="-88900" algn="ctr">
                    <a:lnSpc>
                      <a:spcPct val="200000"/>
                    </a:lnSpc>
                  </a:pPr>
                  <a:r>
                    <a:rPr lang="pt-BR" altLang="ko-KR" sz="1100" dirty="0"/>
                    <a:t>N</a:t>
                  </a:r>
                  <a:endParaRPr lang="ko-KR" altLang="en-US" sz="1100" dirty="0"/>
                </a:p>
              </p:txBody>
            </p:sp>
          </p:grpSp>
          <p:sp>
            <p:nvSpPr>
              <p:cNvPr id="31" name="다이아몬드 30"/>
              <p:cNvSpPr/>
              <p:nvPr/>
            </p:nvSpPr>
            <p:spPr>
              <a:xfrm>
                <a:off x="4058344" y="2008585"/>
                <a:ext cx="1286591" cy="600409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b="1" dirty="0" smtClean="0"/>
                  <a:t>등록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3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370570" y="1491630"/>
            <a:ext cx="2402861" cy="3004415"/>
            <a:chOff x="568162" y="681762"/>
            <a:chExt cx="2402861" cy="3004415"/>
          </a:xfrm>
        </p:grpSpPr>
        <p:sp>
          <p:nvSpPr>
            <p:cNvPr id="4" name="직사각형 3"/>
            <p:cNvSpPr/>
            <p:nvPr/>
          </p:nvSpPr>
          <p:spPr>
            <a:xfrm>
              <a:off x="1091952" y="681762"/>
              <a:ext cx="944590" cy="556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 smtClean="0"/>
                <a:t>사람</a:t>
              </a:r>
              <a:endParaRPr lang="en-US" altLang="ko-KR" sz="1200" b="1" dirty="0" smtClean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132198" y="1473850"/>
              <a:ext cx="864096" cy="648072"/>
              <a:chOff x="1835696" y="1779662"/>
              <a:chExt cx="864096" cy="648072"/>
            </a:xfrm>
          </p:grpSpPr>
          <p:sp>
            <p:nvSpPr>
              <p:cNvPr id="6" name="이등변 삼각형 5"/>
              <p:cNvSpPr/>
              <p:nvPr/>
            </p:nvSpPr>
            <p:spPr>
              <a:xfrm flipV="1">
                <a:off x="1835696" y="1779662"/>
                <a:ext cx="864096" cy="64807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43708" y="1851670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ISA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158656" y="157228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</a:t>
              </a:r>
              <a:r>
                <a:rPr lang="ko-KR" altLang="en-US" sz="1050" dirty="0"/>
                <a:t>속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611560" y="2556282"/>
              <a:ext cx="1905372" cy="556690"/>
              <a:chOff x="1043609" y="2718078"/>
              <a:chExt cx="1905372" cy="55669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043609" y="2718078"/>
                <a:ext cx="648072" cy="5566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dirty="0" smtClean="0"/>
                  <a:t>성인</a:t>
                </a:r>
                <a:endParaRPr lang="en-US" altLang="ko-KR" sz="1200" dirty="0" smtClean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300909" y="2718078"/>
                <a:ext cx="648072" cy="5566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dirty="0" smtClean="0"/>
                  <a:t>청소년</a:t>
                </a:r>
                <a:endParaRPr lang="en-US" altLang="ko-KR" sz="1200" dirty="0" smtClean="0"/>
              </a:p>
            </p:txBody>
          </p:sp>
        </p:grpSp>
        <p:cxnSp>
          <p:nvCxnSpPr>
            <p:cNvPr id="14" name="직선 연결선 13"/>
            <p:cNvCxnSpPr/>
            <p:nvPr/>
          </p:nvCxnSpPr>
          <p:spPr>
            <a:xfrm>
              <a:off x="1579896" y="1238452"/>
              <a:ext cx="0" cy="252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11" idx="0"/>
            </p:cNvCxnSpPr>
            <p:nvPr/>
          </p:nvCxnSpPr>
          <p:spPr>
            <a:xfrm flipH="1">
              <a:off x="935596" y="1797886"/>
              <a:ext cx="468052" cy="7583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 flipV="1">
              <a:off x="1724844" y="1797886"/>
              <a:ext cx="468052" cy="7583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68162" y="3270679"/>
              <a:ext cx="16247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03238" algn="l"/>
                </a:tabLst>
              </a:pPr>
              <a:r>
                <a:rPr lang="ko-KR" altLang="en-US" sz="1050" dirty="0"/>
                <a:t>성인	</a:t>
              </a:r>
              <a:r>
                <a:rPr lang="en-US" altLang="ko-KR" sz="1050" dirty="0" smtClean="0"/>
                <a:t>is a </a:t>
              </a:r>
              <a:r>
                <a:rPr lang="ko-KR" altLang="en-US" sz="1050" b="1" dirty="0" smtClean="0">
                  <a:solidFill>
                    <a:schemeClr val="accent1"/>
                  </a:solidFill>
                </a:rPr>
                <a:t>사람</a:t>
              </a:r>
              <a:r>
                <a:rPr lang="en-US" altLang="ko-KR" sz="1050" dirty="0" smtClean="0"/>
                <a:t>..</a:t>
              </a:r>
            </a:p>
            <a:p>
              <a:pPr>
                <a:tabLst>
                  <a:tab pos="503238" algn="l"/>
                </a:tabLst>
              </a:pPr>
              <a:r>
                <a:rPr lang="ko-KR" altLang="en-US" sz="1050" dirty="0"/>
                <a:t>청소년	</a:t>
              </a:r>
              <a:r>
                <a:rPr lang="en-US" altLang="ko-KR" sz="1050" dirty="0" smtClean="0"/>
                <a:t>is </a:t>
              </a:r>
              <a:r>
                <a:rPr lang="en-US" altLang="ko-KR" sz="1050" dirty="0"/>
                <a:t>a </a:t>
              </a:r>
              <a:r>
                <a:rPr lang="ko-KR" altLang="en-US" sz="1050" b="1" dirty="0">
                  <a:solidFill>
                    <a:schemeClr val="accent1"/>
                  </a:solidFill>
                </a:rPr>
                <a:t>사람</a:t>
              </a:r>
              <a:r>
                <a:rPr lang="en-US" altLang="ko-KR" sz="1050" dirty="0" smtClean="0"/>
                <a:t>..</a:t>
              </a:r>
              <a:endParaRPr lang="ko-KR" alt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656" y="833149"/>
              <a:ext cx="8123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상위개념</a:t>
              </a:r>
              <a:endParaRPr lang="ko-KR" altLang="en-US" sz="105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9512" y="267494"/>
            <a:ext cx="4730368" cy="522131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Database IS-A; Database Specialization</a:t>
            </a:r>
          </a:p>
          <a:p>
            <a:pPr>
              <a:lnSpc>
                <a:spcPct val="125000"/>
              </a:lnSpc>
            </a:pPr>
            <a:r>
              <a:rPr lang="ko-KR" altLang="en-US" sz="1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관계형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데이터베이스에서 상속 관계를 나타내는 표현</a:t>
            </a:r>
            <a:endParaRPr lang="ko-KR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627784" cy="514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15000"/>
                </a:schemeClr>
              </a:gs>
              <a:gs pos="100000">
                <a:schemeClr val="accent5">
                  <a:lumMod val="20000"/>
                  <a:lumOff val="80000"/>
                  <a:alpha val="69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35" name="그룹 134"/>
          <p:cNvGrpSpPr/>
          <p:nvPr/>
        </p:nvGrpSpPr>
        <p:grpSpPr>
          <a:xfrm>
            <a:off x="3241660" y="483518"/>
            <a:ext cx="5506804" cy="4003330"/>
            <a:chOff x="2843808" y="483518"/>
            <a:chExt cx="5506804" cy="4003330"/>
          </a:xfrm>
        </p:grpSpPr>
        <p:grpSp>
          <p:nvGrpSpPr>
            <p:cNvPr id="39" name="그룹 38"/>
            <p:cNvGrpSpPr/>
            <p:nvPr/>
          </p:nvGrpSpPr>
          <p:grpSpPr>
            <a:xfrm>
              <a:off x="2843808" y="1360289"/>
              <a:ext cx="1817902" cy="2181663"/>
              <a:chOff x="3147796" y="1955559"/>
              <a:chExt cx="1817902" cy="2181663"/>
            </a:xfrm>
          </p:grpSpPr>
          <p:cxnSp>
            <p:nvCxnSpPr>
              <p:cNvPr id="6" name="직선 연결선 5"/>
              <p:cNvCxnSpPr>
                <a:stCxn id="13" idx="4"/>
              </p:cNvCxnSpPr>
              <p:nvPr/>
            </p:nvCxnSpPr>
            <p:spPr>
              <a:xfrm>
                <a:off x="3428795" y="2512919"/>
                <a:ext cx="354801" cy="4188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>
                <a:stCxn id="15" idx="4"/>
              </p:cNvCxnSpPr>
              <p:nvPr/>
            </p:nvCxnSpPr>
            <p:spPr>
              <a:xfrm flipH="1">
                <a:off x="4403701" y="2502008"/>
                <a:ext cx="280998" cy="42978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14" idx="4"/>
                <a:endCxn id="11" idx="0"/>
              </p:cNvCxnSpPr>
              <p:nvPr/>
            </p:nvCxnSpPr>
            <p:spPr>
              <a:xfrm>
                <a:off x="4056747" y="2512919"/>
                <a:ext cx="0" cy="32713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V="1">
                <a:off x="3428795" y="3219822"/>
                <a:ext cx="354801" cy="4188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H="1" flipV="1">
                <a:off x="4403701" y="3219822"/>
                <a:ext cx="280998" cy="42978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4056747" y="3219822"/>
                <a:ext cx="0" cy="4188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/>
              <p:cNvSpPr/>
              <p:nvPr/>
            </p:nvSpPr>
            <p:spPr>
              <a:xfrm>
                <a:off x="3480684" y="2840053"/>
                <a:ext cx="1152126" cy="41267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b="1" dirty="0" smtClean="0"/>
                  <a:t>지점</a:t>
                </a:r>
                <a:endParaRPr lang="en-US" altLang="ko-KR" sz="1200" b="1" dirty="0" smtClean="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147796" y="1966470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u="sng" dirty="0" err="1" smtClean="0">
                    <a:solidFill>
                      <a:srgbClr val="FFFF00"/>
                    </a:solidFill>
                  </a:rPr>
                  <a:t>지점명</a:t>
                </a:r>
                <a:endParaRPr lang="ko-KR" altLang="en-US" sz="700" b="1" u="sng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75748" y="1966470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도시</a:t>
                </a:r>
                <a:endParaRPr lang="ko-KR" altLang="en-US" sz="700" b="1" dirty="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403700" y="1955559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자산</a:t>
                </a:r>
                <a:endParaRPr lang="ko-KR" altLang="en-US" sz="700" b="1" dirty="0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147796" y="3590773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영문</a:t>
                </a:r>
                <a:r>
                  <a:rPr lang="en-US" altLang="ko-KR" sz="700" b="1" dirty="0" smtClean="0"/>
                  <a:t/>
                </a:r>
                <a:br>
                  <a:rPr lang="en-US" altLang="ko-KR" sz="700" b="1" dirty="0" smtClean="0"/>
                </a:br>
                <a:r>
                  <a:rPr lang="ko-KR" altLang="en-US" sz="700" b="1" dirty="0" err="1" smtClean="0"/>
                  <a:t>지점명</a:t>
                </a:r>
                <a:endParaRPr lang="ko-KR" altLang="en-US" sz="700" b="1" dirty="0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3775748" y="3590773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지점</a:t>
                </a:r>
                <a:r>
                  <a:rPr lang="en-US" altLang="ko-KR" sz="700" b="1" dirty="0" smtClean="0"/>
                  <a:t/>
                </a:r>
                <a:br>
                  <a:rPr lang="en-US" altLang="ko-KR" sz="700" b="1" dirty="0" smtClean="0"/>
                </a:br>
                <a:r>
                  <a:rPr lang="ko-KR" altLang="en-US" sz="700" b="1" dirty="0" smtClean="0"/>
                  <a:t>개설일</a:t>
                </a:r>
                <a:endParaRPr lang="ko-KR" altLang="en-US" sz="700" b="1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403700" y="3579862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전화</a:t>
                </a:r>
                <a:r>
                  <a:rPr lang="en-US" altLang="ko-KR" sz="700" b="1" dirty="0" smtClean="0"/>
                  <a:t/>
                </a:r>
                <a:br>
                  <a:rPr lang="en-US" altLang="ko-KR" sz="700" b="1" dirty="0" smtClean="0"/>
                </a:br>
                <a:r>
                  <a:rPr lang="ko-KR" altLang="en-US" sz="700" b="1" dirty="0" smtClean="0"/>
                  <a:t>번호</a:t>
                </a:r>
                <a:endParaRPr lang="ko-KR" altLang="en-US" sz="700" b="1" dirty="0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91268" y="1029967"/>
              <a:ext cx="1878345" cy="225469"/>
              <a:chOff x="6047252" y="1245991"/>
              <a:chExt cx="1878345" cy="225469"/>
            </a:xfrm>
          </p:grpSpPr>
          <p:cxnSp>
            <p:nvCxnSpPr>
              <p:cNvPr id="117" name="직선 연결선 116"/>
              <p:cNvCxnSpPr>
                <a:stCxn id="48" idx="4"/>
              </p:cNvCxnSpPr>
              <p:nvPr/>
            </p:nvCxnSpPr>
            <p:spPr>
              <a:xfrm>
                <a:off x="6047252" y="1256902"/>
                <a:ext cx="484355" cy="2145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>
                <a:stCxn id="49" idx="4"/>
              </p:cNvCxnSpPr>
              <p:nvPr/>
            </p:nvCxnSpPr>
            <p:spPr>
              <a:xfrm>
                <a:off x="6673367" y="1256902"/>
                <a:ext cx="130881" cy="2145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>
                <a:stCxn id="65" idx="4"/>
              </p:cNvCxnSpPr>
              <p:nvPr/>
            </p:nvCxnSpPr>
            <p:spPr>
              <a:xfrm flipH="1">
                <a:off x="7402421" y="1245991"/>
                <a:ext cx="523176" cy="2254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>
                <a:stCxn id="50" idx="4"/>
              </p:cNvCxnSpPr>
              <p:nvPr/>
            </p:nvCxnSpPr>
            <p:spPr>
              <a:xfrm flipH="1">
                <a:off x="7142375" y="1245991"/>
                <a:ext cx="157107" cy="2254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/>
            <p:cNvCxnSpPr>
              <a:stCxn id="47" idx="2"/>
              <a:endCxn id="94" idx="0"/>
            </p:cNvCxnSpPr>
            <p:nvPr/>
          </p:nvCxnSpPr>
          <p:spPr>
            <a:xfrm flipH="1">
              <a:off x="7126175" y="1668110"/>
              <a:ext cx="4265" cy="156602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/>
            <p:cNvGrpSpPr/>
            <p:nvPr/>
          </p:nvGrpSpPr>
          <p:grpSpPr>
            <a:xfrm>
              <a:off x="5910269" y="483518"/>
              <a:ext cx="2440343" cy="557360"/>
              <a:chOff x="6073208" y="319197"/>
              <a:chExt cx="2440343" cy="557360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6073208" y="330108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u="sng" dirty="0">
                    <a:solidFill>
                      <a:srgbClr val="FFFF00"/>
                    </a:solidFill>
                  </a:rPr>
                  <a:t>고객</a:t>
                </a:r>
                <a:br>
                  <a:rPr lang="ko-KR" altLang="en-US" sz="700" b="1" u="sng" dirty="0">
                    <a:solidFill>
                      <a:srgbClr val="FFFF00"/>
                    </a:solidFill>
                  </a:rPr>
                </a:br>
                <a:r>
                  <a:rPr lang="ko-KR" altLang="en-US" sz="700" b="1" u="sng" dirty="0">
                    <a:solidFill>
                      <a:srgbClr val="FFFF00"/>
                    </a:solidFill>
                  </a:rPr>
                  <a:t>번호</a:t>
                </a: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699323" y="330108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/>
                  <a:t>이름</a:t>
                </a: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325438" y="319197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/>
                  <a:t>주소</a:t>
                </a: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7951553" y="319197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/>
                  <a:t>생년월일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217224" y="3234132"/>
              <a:ext cx="1814228" cy="1252716"/>
              <a:chOff x="6073208" y="3450156"/>
              <a:chExt cx="1814228" cy="1252716"/>
            </a:xfrm>
          </p:grpSpPr>
          <p:grpSp>
            <p:nvGrpSpPr>
              <p:cNvPr id="109" name="그룹 108"/>
              <p:cNvGrpSpPr/>
              <p:nvPr/>
            </p:nvGrpSpPr>
            <p:grpSpPr>
              <a:xfrm>
                <a:off x="6073208" y="3507854"/>
                <a:ext cx="1814228" cy="1195018"/>
                <a:chOff x="6073208" y="3507854"/>
                <a:chExt cx="1814228" cy="1195018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flipV="1">
                  <a:off x="6354207" y="3751994"/>
                  <a:ext cx="354801" cy="418871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H="1" flipV="1">
                  <a:off x="7329113" y="3741083"/>
                  <a:ext cx="277324" cy="42978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>
                  <a:stCxn id="96" idx="4"/>
                </p:cNvCxnSpPr>
                <p:nvPr/>
              </p:nvCxnSpPr>
              <p:spPr>
                <a:xfrm flipV="1">
                  <a:off x="6980322" y="3507854"/>
                  <a:ext cx="1837" cy="119501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타원 94"/>
                <p:cNvSpPr/>
                <p:nvPr/>
              </p:nvSpPr>
              <p:spPr>
                <a:xfrm>
                  <a:off x="6073208" y="4156423"/>
                  <a:ext cx="561998" cy="5464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700" b="1" u="sng" dirty="0">
                      <a:solidFill>
                        <a:srgbClr val="FFFF00"/>
                      </a:solidFill>
                    </a:rPr>
                    <a:t>예금</a:t>
                  </a:r>
                  <a:br>
                    <a:rPr lang="ko-KR" altLang="en-US" sz="700" b="1" u="sng" dirty="0">
                      <a:solidFill>
                        <a:srgbClr val="FFFF00"/>
                      </a:solidFill>
                    </a:rPr>
                  </a:br>
                  <a:r>
                    <a:rPr lang="ko-KR" altLang="en-US" sz="700" b="1" u="sng" dirty="0">
                      <a:solidFill>
                        <a:srgbClr val="FFFF00"/>
                      </a:solidFill>
                    </a:rPr>
                    <a:t>번호</a:t>
                  </a:r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6699323" y="4156423"/>
                  <a:ext cx="561998" cy="5464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700" b="1" dirty="0"/>
                    <a:t>잔고</a:t>
                  </a:r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7325438" y="4145512"/>
                  <a:ext cx="561998" cy="5464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700" b="1" dirty="0" smtClean="0"/>
                    <a:t>입</a:t>
                  </a:r>
                  <a:r>
                    <a:rPr lang="en-US" altLang="ko-KR" sz="700" b="1" dirty="0" smtClean="0"/>
                    <a:t/>
                  </a:r>
                  <a:br>
                    <a:rPr lang="en-US" altLang="ko-KR" sz="700" b="1" dirty="0" smtClean="0"/>
                  </a:br>
                  <a:r>
                    <a:rPr lang="ko-KR" altLang="en-US" sz="700" b="1" dirty="0" smtClean="0"/>
                    <a:t>출금</a:t>
                  </a:r>
                  <a:r>
                    <a:rPr lang="en-US" altLang="ko-KR" sz="700" b="1" dirty="0" smtClean="0"/>
                    <a:t/>
                  </a:r>
                  <a:br>
                    <a:rPr lang="en-US" altLang="ko-KR" sz="700" b="1" dirty="0" smtClean="0"/>
                  </a:br>
                  <a:r>
                    <a:rPr lang="ko-KR" altLang="en-US" sz="700" b="1" dirty="0" smtClean="0"/>
                    <a:t>내역</a:t>
                  </a:r>
                  <a:endParaRPr lang="ko-KR" altLang="en-US" sz="700" b="1" dirty="0"/>
                </a:p>
              </p:txBody>
            </p:sp>
          </p:grpSp>
          <p:sp>
            <p:nvSpPr>
              <p:cNvPr id="94" name="직사각형 93"/>
              <p:cNvSpPr/>
              <p:nvPr/>
            </p:nvSpPr>
            <p:spPr>
              <a:xfrm>
                <a:off x="6406096" y="3450156"/>
                <a:ext cx="1152126" cy="41267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b="1" dirty="0"/>
                  <a:t>예금계좌</a:t>
                </a:r>
                <a:endParaRPr lang="en-US" altLang="ko-KR" sz="1200" b="1" dirty="0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7092280" y="185167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92280" y="2839443"/>
              <a:ext cx="422461" cy="17898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88900" indent="-88900" algn="ctr">
                <a:lnSpc>
                  <a:spcPct val="200000"/>
                </a:lnSpc>
              </a:pPr>
              <a:r>
                <a:rPr lang="en-US" altLang="ko-KR" sz="1100" dirty="0" smtClean="0"/>
                <a:t>M</a:t>
              </a:r>
              <a:endParaRPr lang="ko-KR" altLang="en-US" sz="11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554377" y="1255436"/>
              <a:ext cx="1152126" cy="4126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/>
                <a:t>고객</a:t>
              </a:r>
              <a:endParaRPr lang="en-US" altLang="ko-KR" sz="1200" b="1" dirty="0"/>
            </a:p>
          </p:txBody>
        </p:sp>
        <p:sp>
          <p:nvSpPr>
            <p:cNvPr id="106" name="다이아몬드 105"/>
            <p:cNvSpPr/>
            <p:nvPr/>
          </p:nvSpPr>
          <p:spPr>
            <a:xfrm>
              <a:off x="6590440" y="2170747"/>
              <a:ext cx="1080000" cy="56074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/>
                <a:t>예금</a:t>
              </a:r>
            </a:p>
          </p:txBody>
        </p:sp>
        <p:cxnSp>
          <p:nvCxnSpPr>
            <p:cNvPr id="128" name="꺾인 연결선 127"/>
            <p:cNvCxnSpPr>
              <a:stCxn id="11" idx="3"/>
              <a:endCxn id="94" idx="1"/>
            </p:cNvCxnSpPr>
            <p:nvPr/>
          </p:nvCxnSpPr>
          <p:spPr>
            <a:xfrm>
              <a:off x="4328822" y="2451120"/>
              <a:ext cx="2221290" cy="989349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다이아몬드 128"/>
            <p:cNvSpPr/>
            <p:nvPr/>
          </p:nvSpPr>
          <p:spPr>
            <a:xfrm>
              <a:off x="4899467" y="2649123"/>
              <a:ext cx="1080000" cy="56074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 smtClean="0"/>
                <a:t>관</a:t>
              </a:r>
              <a:r>
                <a:rPr lang="ko-KR" altLang="en-US" sz="1200" b="1" dirty="0"/>
                <a:t>리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436096" y="3220403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55976" y="219366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97768" y="1275606"/>
            <a:ext cx="2232248" cy="343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200" b="1" dirty="0" err="1" smtClean="0">
                <a:solidFill>
                  <a:schemeClr val="accent5"/>
                </a:solidFill>
              </a:rPr>
              <a:t>인터넷뱅킹</a:t>
            </a:r>
            <a:r>
              <a:rPr lang="ko-KR" altLang="en-US" sz="1200" b="1" dirty="0" smtClean="0"/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ERD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연습 요구분석사항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은행은 예금 서비스를 고객에게 제공한다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은행은 여러 지점으로 구성되고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지점은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특정 도시에 위치해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지점은 고유의 </a:t>
            </a:r>
            <a:r>
              <a:rPr lang="ko-KR" altLang="en-US" sz="800" dirty="0" err="1" smtClean="0"/>
              <a:t>지점명이</a:t>
            </a:r>
            <a:r>
              <a:rPr lang="ko-KR" altLang="en-US" sz="800" dirty="0" smtClean="0"/>
              <a:t> 부여되며 추가로 도시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자산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영문지점명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지점개설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 등의 정보를 가진다</a:t>
            </a:r>
            <a:r>
              <a:rPr lang="en-US" altLang="ko-KR" sz="800" dirty="0" smtClean="0"/>
              <a:t>. (</a:t>
            </a:r>
            <a:r>
              <a:rPr lang="ko-KR" altLang="en-US" sz="800" dirty="0" err="1" smtClean="0"/>
              <a:t>엔티티</a:t>
            </a:r>
            <a:r>
              <a:rPr lang="en-US" altLang="ko-KR" sz="800" dirty="0" smtClean="0"/>
              <a:t>)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고객은 고유의 </a:t>
            </a:r>
            <a:r>
              <a:rPr lang="ko-KR" altLang="en-US" sz="800" u="sng" dirty="0" smtClean="0"/>
              <a:t>고객번호</a:t>
            </a:r>
            <a:r>
              <a:rPr lang="ko-KR" altLang="en-US" sz="800" dirty="0" smtClean="0"/>
              <a:t>를 가지며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생년월일 등의 정보를 가진다</a:t>
            </a:r>
            <a:r>
              <a:rPr lang="en-US" altLang="ko-KR" sz="800" dirty="0" smtClean="0"/>
              <a:t>. (</a:t>
            </a:r>
            <a:r>
              <a:rPr lang="ko-KR" altLang="en-US" sz="800" dirty="0" err="1" smtClean="0"/>
              <a:t>엔티티</a:t>
            </a:r>
            <a:r>
              <a:rPr lang="en-US" altLang="ko-KR" sz="800" dirty="0" smtClean="0"/>
              <a:t>)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예금계좌는 예금번호로 유일하게 식별되고 예금계좌의 잔고와 입</a:t>
            </a:r>
            <a:r>
              <a:rPr lang="en-US" altLang="ko-KR" sz="800" dirty="0" smtClean="0"/>
              <a:t>·</a:t>
            </a:r>
            <a:r>
              <a:rPr lang="ko-KR" altLang="en-US" sz="800" dirty="0" smtClean="0"/>
              <a:t>출금 내역이 관리된다</a:t>
            </a:r>
            <a:r>
              <a:rPr lang="en-US" altLang="ko-KR" sz="800" dirty="0" smtClean="0"/>
              <a:t>. (</a:t>
            </a:r>
            <a:r>
              <a:rPr lang="ko-KR" altLang="en-US" sz="800" dirty="0" err="1" smtClean="0"/>
              <a:t>엔티티</a:t>
            </a:r>
            <a:r>
              <a:rPr lang="en-US" altLang="ko-KR" sz="800" dirty="0" smtClean="0"/>
              <a:t>)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err="1" smtClean="0"/>
              <a:t>한명의</a:t>
            </a:r>
            <a:r>
              <a:rPr lang="ko-KR" altLang="en-US" sz="800" dirty="0" smtClean="0"/>
              <a:t> 고객은 여러 개의 예금 계좌에 예금할 수 있고 하나의 예금계좌에는 여러 명의 고객이 예금할 수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지점은 여러 개의 예금 계좌를 관리한다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862487" y="60778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실습문제</a:t>
            </a:r>
            <a:endParaRPr lang="ko-KR" alt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2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0" y="0"/>
            <a:ext cx="2627784" cy="514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15000"/>
                </a:schemeClr>
              </a:gs>
              <a:gs pos="100000">
                <a:schemeClr val="accent5">
                  <a:lumMod val="20000"/>
                  <a:lumOff val="80000"/>
                  <a:alpha val="69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25215" y="267494"/>
            <a:ext cx="2234505" cy="47059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accent5"/>
                </a:solidFill>
              </a:rPr>
              <a:t>학사관리 프로그램</a:t>
            </a:r>
            <a:endParaRPr lang="en-US" altLang="ko-KR" sz="600" b="1" dirty="0">
              <a:solidFill>
                <a:schemeClr val="accent5"/>
              </a:solidFill>
            </a:endParaRP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한국대학교의 주된 구성원은 학생과 교수이다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학생은 고유의 학번이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학년등의</a:t>
            </a:r>
            <a:r>
              <a:rPr lang="ko-KR" altLang="en-US" sz="800" dirty="0" smtClean="0"/>
              <a:t>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교수는 고유의 교수번호가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직위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임용년도</a:t>
            </a:r>
            <a:r>
              <a:rPr lang="ko-KR" altLang="en-US" sz="800" dirty="0" smtClean="0"/>
              <a:t>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학생과 교수는 하나의 학과에만 소속될 수 있으나 하나의 학과에는 여러 명의 학생과 교수가 소속되어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학과는 고유의 학과번호가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</a:t>
            </a:r>
            <a:r>
              <a:rPr lang="ko-KR" altLang="en-US" sz="800" dirty="0" err="1" smtClean="0"/>
              <a:t>학과명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사무실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강좌는 고유의 강좌번호가 부여되며 추가로 </a:t>
            </a:r>
            <a:r>
              <a:rPr lang="ko-KR" altLang="en-US" sz="800" dirty="0" err="1" smtClean="0"/>
              <a:t>강좌명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학점수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연도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학기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강의실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수강인원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강좌는  한 명의 교수가 강의하고 한 교수는 여러 강좌를 강의할 수 있다</a:t>
            </a:r>
            <a:r>
              <a:rPr lang="en-US" altLang="ko-KR" sz="800" dirty="0" smtClean="0"/>
              <a:t>. 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학생은 하나 이상의 강좌를 수강할 수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학생이 수강한 과목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강좌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 대해서 성적이 부여된다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948107" y="393351"/>
            <a:ext cx="6020698" cy="4123196"/>
            <a:chOff x="3143963" y="321924"/>
            <a:chExt cx="6229295" cy="4266050"/>
          </a:xfrm>
        </p:grpSpPr>
        <p:cxnSp>
          <p:nvCxnSpPr>
            <p:cNvPr id="7" name="꺾인 연결선 6"/>
            <p:cNvCxnSpPr>
              <a:stCxn id="8" idx="3"/>
              <a:endCxn id="60" idx="0"/>
            </p:cNvCxnSpPr>
            <p:nvPr/>
          </p:nvCxnSpPr>
          <p:spPr>
            <a:xfrm rot="10800000" flipH="1">
              <a:off x="4004024" y="857303"/>
              <a:ext cx="3269799" cy="2880000"/>
            </a:xfrm>
            <a:prstGeom prst="bentConnector4">
              <a:avLst>
                <a:gd name="adj1" fmla="val -20392"/>
                <a:gd name="adj2" fmla="val 109856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37"/>
            <p:cNvSpPr/>
            <p:nvPr/>
          </p:nvSpPr>
          <p:spPr>
            <a:xfrm flipH="1">
              <a:off x="3565854" y="1586285"/>
              <a:ext cx="438171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493847" y="735612"/>
              <a:ext cx="1960342" cy="1701345"/>
              <a:chOff x="3707904" y="537166"/>
              <a:chExt cx="1960342" cy="1701345"/>
            </a:xfrm>
          </p:grpSpPr>
          <p:cxnSp>
            <p:nvCxnSpPr>
              <p:cNvPr id="61" name="직선 연결선 60"/>
              <p:cNvCxnSpPr>
                <a:stCxn id="67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stCxn id="68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stCxn id="70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>
                <a:stCxn id="69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71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72" idx="0"/>
                <a:endCxn id="74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타원 66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교수번호</a:t>
                </a: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직위</a:t>
                </a: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임용년도</a:t>
                </a:r>
                <a:endParaRPr lang="ko-KR" altLang="en-US" sz="500" b="1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교수</a:t>
                </a:r>
                <a:endParaRPr lang="en-US" altLang="ko-KR" sz="1050" b="1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543957" y="735611"/>
              <a:ext cx="1459734" cy="1701346"/>
              <a:chOff x="6076912" y="537165"/>
              <a:chExt cx="1459734" cy="1701346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6076912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577521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078129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학년</a:t>
                </a: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6076912" y="537165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학번</a:t>
                </a: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6577521" y="537165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7078129" y="537165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630617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V="1">
                <a:off x="6806779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 flipV="1">
                <a:off x="700542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630617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6806779" y="982997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700542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직사각형 59"/>
              <p:cNvSpPr/>
              <p:nvPr/>
            </p:nvSpPr>
            <p:spPr>
              <a:xfrm>
                <a:off x="6336787" y="1219495"/>
                <a:ext cx="939984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학생</a:t>
                </a:r>
                <a:endParaRPr lang="en-US" altLang="ko-KR" sz="1050" b="1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984884" y="2886628"/>
              <a:ext cx="959126" cy="1701346"/>
              <a:chOff x="4198941" y="2688182"/>
              <a:chExt cx="959126" cy="1701346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198941" y="3943697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사무실</a:t>
                </a: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699550" y="3943697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198941" y="2688182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학과번호</a:t>
                </a: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699550" y="2688182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학과명</a:t>
                </a:r>
                <a:endParaRPr lang="ko-KR" altLang="en-US" sz="500" b="1" dirty="0"/>
              </a:p>
            </p:txBody>
          </p:sp>
          <p:cxnSp>
            <p:nvCxnSpPr>
              <p:cNvPr id="43" name="직선 연결선 42"/>
              <p:cNvCxnSpPr>
                <a:stCxn id="39" idx="0"/>
              </p:cNvCxnSpPr>
              <p:nvPr/>
            </p:nvCxnSpPr>
            <p:spPr>
              <a:xfrm flipV="1">
                <a:off x="4428200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4428200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 flipV="1">
                <a:off x="4806077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4806077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직사각형 46"/>
              <p:cNvSpPr/>
              <p:nvPr/>
            </p:nvSpPr>
            <p:spPr>
              <a:xfrm>
                <a:off x="4218083" y="3370512"/>
                <a:ext cx="939984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학과</a:t>
                </a:r>
                <a:endParaRPr lang="en-US" altLang="ko-KR" sz="1050" b="1" dirty="0" smtClean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293653" y="2886629"/>
              <a:ext cx="1960342" cy="1701345"/>
              <a:chOff x="3707904" y="537166"/>
              <a:chExt cx="1960342" cy="1701345"/>
            </a:xfrm>
          </p:grpSpPr>
          <p:cxnSp>
            <p:nvCxnSpPr>
              <p:cNvPr id="24" name="직선 연결선 23"/>
              <p:cNvCxnSpPr>
                <a:stCxn id="30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31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33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32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34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35" idx="0"/>
                <a:endCxn id="37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강좌번호</a:t>
                </a: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강좌명</a:t>
                </a:r>
                <a:endParaRPr lang="ko-KR" altLang="en-US" sz="500" b="1" dirty="0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학점수</a:t>
                </a:r>
                <a:endParaRPr lang="ko-KR" altLang="en-US" sz="500" b="1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연도</a:t>
                </a: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학기</a:t>
                </a: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강의실</a:t>
                </a: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수강인원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강좌</a:t>
                </a:r>
                <a:endParaRPr lang="en-US" altLang="ko-KR" sz="1050" b="1" dirty="0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599286" y="349027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99286" y="16192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15" name="꺾인 연결선 14"/>
            <p:cNvCxnSpPr/>
            <p:nvPr/>
          </p:nvCxnSpPr>
          <p:spPr>
            <a:xfrm>
              <a:off x="4944010" y="1586285"/>
              <a:ext cx="1859822" cy="2151017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다이아몬드 15"/>
            <p:cNvSpPr/>
            <p:nvPr/>
          </p:nvSpPr>
          <p:spPr>
            <a:xfrm>
              <a:off x="5449013" y="2441176"/>
              <a:ext cx="849816" cy="441234"/>
            </a:xfrm>
            <a:prstGeom prst="diamond">
              <a:avLst/>
            </a:prstGeom>
            <a:solidFill>
              <a:srgbClr val="56B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강의</a:t>
              </a:r>
            </a:p>
          </p:txBody>
        </p:sp>
        <p:sp>
          <p:nvSpPr>
            <p:cNvPr id="17" name="직사각형 37"/>
            <p:cNvSpPr/>
            <p:nvPr/>
          </p:nvSpPr>
          <p:spPr>
            <a:xfrm>
              <a:off x="7743816" y="1586285"/>
              <a:ext cx="582187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7896121" y="2441176"/>
              <a:ext cx="849816" cy="441234"/>
            </a:xfrm>
            <a:prstGeom prst="diamond">
              <a:avLst/>
            </a:prstGeom>
            <a:solidFill>
              <a:srgbClr val="56B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수강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26003" y="16192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N</a:t>
              </a:r>
              <a:endParaRPr lang="ko-KR" altLang="en-US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26003" y="349027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en-US" altLang="ko-KR" dirty="0" smtClean="0"/>
                <a:t>M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1426" y="349027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pt-BR" altLang="ko-KR" dirty="0"/>
                <a:t>1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31426" y="16192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r"/>
              <a:r>
                <a:rPr lang="pt-BR" altLang="ko-KR" sz="1050" dirty="0"/>
                <a:t>N</a:t>
              </a:r>
              <a:endParaRPr lang="ko-KR" alt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59818" y="32192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78" name="다이아몬드 77"/>
            <p:cNvSpPr/>
            <p:nvPr/>
          </p:nvSpPr>
          <p:spPr>
            <a:xfrm>
              <a:off x="5449013" y="348492"/>
              <a:ext cx="849816" cy="441234"/>
            </a:xfrm>
            <a:prstGeom prst="diamond">
              <a:avLst/>
            </a:prstGeom>
            <a:solidFill>
              <a:srgbClr val="56B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소속</a:t>
              </a:r>
            </a:p>
          </p:txBody>
        </p:sp>
        <p:sp>
          <p:nvSpPr>
            <p:cNvPr id="79" name="다이아몬드 78"/>
            <p:cNvSpPr/>
            <p:nvPr/>
          </p:nvSpPr>
          <p:spPr>
            <a:xfrm>
              <a:off x="3143963" y="2441176"/>
              <a:ext cx="849816" cy="441234"/>
            </a:xfrm>
            <a:prstGeom prst="diamond">
              <a:avLst/>
            </a:prstGeom>
            <a:solidFill>
              <a:srgbClr val="56B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소</a:t>
              </a:r>
              <a:r>
                <a:rPr lang="ko-KR" altLang="en-US" sz="800" b="1" dirty="0"/>
                <a:t>속</a:t>
              </a:r>
            </a:p>
          </p:txBody>
        </p:sp>
        <p:sp>
          <p:nvSpPr>
            <p:cNvPr id="80" name="타원 79"/>
            <p:cNvSpPr/>
            <p:nvPr/>
          </p:nvSpPr>
          <p:spPr>
            <a:xfrm>
              <a:off x="8914741" y="2440797"/>
              <a:ext cx="458517" cy="4458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500" b="1" dirty="0"/>
                <a:t>성적</a:t>
              </a:r>
            </a:p>
          </p:txBody>
        </p:sp>
        <p:cxnSp>
          <p:nvCxnSpPr>
            <p:cNvPr id="3" name="직선 연결선 2"/>
            <p:cNvCxnSpPr>
              <a:stCxn id="18" idx="3"/>
              <a:endCxn id="80" idx="2"/>
            </p:cNvCxnSpPr>
            <p:nvPr/>
          </p:nvCxnSpPr>
          <p:spPr>
            <a:xfrm>
              <a:off x="8745937" y="2661793"/>
              <a:ext cx="168804" cy="19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901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3357389" y="321924"/>
            <a:ext cx="5317038" cy="4266050"/>
            <a:chOff x="3357451" y="123478"/>
            <a:chExt cx="5317038" cy="4266050"/>
          </a:xfrm>
        </p:grpSpPr>
        <p:cxnSp>
          <p:nvCxnSpPr>
            <p:cNvPr id="118" name="꺾인 연결선 117"/>
            <p:cNvCxnSpPr>
              <a:stCxn id="114" idx="3"/>
              <a:endCxn id="8" idx="0"/>
            </p:cNvCxnSpPr>
            <p:nvPr/>
          </p:nvCxnSpPr>
          <p:spPr>
            <a:xfrm rot="10800000" flipH="1">
              <a:off x="3930049" y="658857"/>
              <a:ext cx="3269799" cy="2880000"/>
            </a:xfrm>
            <a:prstGeom prst="bentConnector4">
              <a:avLst>
                <a:gd name="adj1" fmla="val -20392"/>
                <a:gd name="adj2" fmla="val 109856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37"/>
            <p:cNvSpPr/>
            <p:nvPr/>
          </p:nvSpPr>
          <p:spPr>
            <a:xfrm flipH="1">
              <a:off x="3491879" y="1387839"/>
              <a:ext cx="438171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9872" y="537166"/>
              <a:ext cx="1960342" cy="1701345"/>
              <a:chOff x="3707904" y="537166"/>
              <a:chExt cx="1960342" cy="1701345"/>
            </a:xfrm>
          </p:grpSpPr>
          <p:cxnSp>
            <p:nvCxnSpPr>
              <p:cNvPr id="22" name="직선 연결선 21"/>
              <p:cNvCxnSpPr>
                <a:stCxn id="9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0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3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1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17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18" idx="0"/>
                <a:endCxn id="7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교수번호</a:t>
                </a: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직위</a:t>
                </a: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임용년도</a:t>
                </a:r>
                <a:endParaRPr lang="ko-KR" altLang="en-US" sz="5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교수</a:t>
                </a:r>
                <a:endParaRPr lang="en-US" altLang="ko-KR" sz="1050" b="1" dirty="0" smtClean="0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6469982" y="537165"/>
              <a:ext cx="1459734" cy="1701346"/>
              <a:chOff x="6076912" y="537165"/>
              <a:chExt cx="1459734" cy="1701346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6076912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6577521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7078129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학년</a:t>
                </a: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6076912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학번</a:t>
                </a: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6577521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7078129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630617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V="1">
                <a:off x="6806779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 flipV="1">
                <a:off x="700542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630617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6806779" y="982997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700542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6336787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학생</a:t>
                </a:r>
                <a:endParaRPr lang="en-US" altLang="ko-KR" sz="1050" b="1" dirty="0" smtClean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910909" y="2688182"/>
              <a:ext cx="959126" cy="1701346"/>
              <a:chOff x="4198941" y="2688182"/>
              <a:chExt cx="959126" cy="1701346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4198941" y="3943697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사무실</a:t>
                </a: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4699550" y="3943697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4198941" y="2688182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학과번호</a:t>
                </a: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4699550" y="2688182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학과명</a:t>
                </a:r>
                <a:endParaRPr lang="ko-KR" altLang="en-US" sz="500" b="1" dirty="0"/>
              </a:p>
            </p:txBody>
          </p:sp>
          <p:cxnSp>
            <p:nvCxnSpPr>
              <p:cNvPr id="80" name="직선 연결선 79"/>
              <p:cNvCxnSpPr>
                <a:stCxn id="74" idx="0"/>
              </p:cNvCxnSpPr>
              <p:nvPr/>
            </p:nvCxnSpPr>
            <p:spPr>
              <a:xfrm flipV="1">
                <a:off x="4428200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4428200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H="1" flipV="1">
                <a:off x="4806077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4806077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직사각형 85"/>
              <p:cNvSpPr/>
              <p:nvPr/>
            </p:nvSpPr>
            <p:spPr>
              <a:xfrm>
                <a:off x="4218083" y="3370512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학과</a:t>
                </a:r>
                <a:endParaRPr lang="en-US" altLang="ko-KR" sz="1050" b="1" dirty="0" smtClean="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6219678" y="2688183"/>
              <a:ext cx="1960342" cy="1701345"/>
              <a:chOff x="3707904" y="537166"/>
              <a:chExt cx="1960342" cy="1701345"/>
            </a:xfrm>
          </p:grpSpPr>
          <p:cxnSp>
            <p:nvCxnSpPr>
              <p:cNvPr id="92" name="직선 연결선 91"/>
              <p:cNvCxnSpPr>
                <a:stCxn id="98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stCxn id="99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101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stCxn id="100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2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>
                <a:stCxn id="103" idx="0"/>
                <a:endCxn id="105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강좌번호</a:t>
                </a: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강좌명</a:t>
                </a:r>
                <a:endParaRPr lang="ko-KR" altLang="en-US" sz="500" b="1" dirty="0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학점수</a:t>
                </a:r>
                <a:endParaRPr lang="ko-KR" altLang="en-US" sz="500" b="1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연도</a:t>
                </a: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학기</a:t>
                </a: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강의실</a:t>
                </a: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수강인원</a:t>
                </a: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강좌</a:t>
                </a:r>
                <a:endParaRPr lang="en-US" altLang="ko-KR" sz="1050" b="1" dirty="0" smtClean="0"/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/>
            <p:cNvSpPr txBox="1"/>
            <p:nvPr/>
          </p:nvSpPr>
          <p:spPr>
            <a:xfrm>
              <a:off x="5525311" y="32918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25311" y="142078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37" name="꺾인 연결선 36"/>
            <p:cNvCxnSpPr/>
            <p:nvPr/>
          </p:nvCxnSpPr>
          <p:spPr>
            <a:xfrm>
              <a:off x="4870035" y="1387839"/>
              <a:ext cx="1859822" cy="2151017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다이아몬드 107"/>
            <p:cNvSpPr/>
            <p:nvPr/>
          </p:nvSpPr>
          <p:spPr>
            <a:xfrm>
              <a:off x="5375038" y="2242730"/>
              <a:ext cx="849816" cy="441234"/>
            </a:xfrm>
            <a:prstGeom prst="diamon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강의</a:t>
              </a:r>
              <a:endParaRPr lang="ko-KR" altLang="en-US" sz="8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669841" y="1387839"/>
              <a:ext cx="582187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다이아몬드 110"/>
            <p:cNvSpPr/>
            <p:nvPr/>
          </p:nvSpPr>
          <p:spPr>
            <a:xfrm>
              <a:off x="7822146" y="2242730"/>
              <a:ext cx="849816" cy="441234"/>
            </a:xfrm>
            <a:prstGeom prst="diamon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수강</a:t>
              </a:r>
              <a:r>
                <a:rPr lang="en-US" altLang="ko-KR" sz="800" b="1" dirty="0" smtClean="0"/>
                <a:t>, </a:t>
              </a:r>
              <a:br>
                <a:rPr lang="en-US" altLang="ko-KR" sz="800" b="1" dirty="0" smtClean="0"/>
              </a:br>
              <a:r>
                <a:rPr lang="ko-KR" altLang="en-US" sz="800" b="1" dirty="0" smtClean="0"/>
                <a:t>성적</a:t>
              </a:r>
              <a:endParaRPr lang="ko-KR" altLang="en-US" sz="8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252028" y="142078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252028" y="32918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57451" y="32918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pt-BR" altLang="ko-KR" dirty="0"/>
                <a:t>1</a:t>
              </a:r>
              <a:endParaRPr lang="ko-KR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57451" y="142078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r"/>
              <a:r>
                <a:rPr lang="pt-BR" altLang="ko-KR" sz="1050" dirty="0"/>
                <a:t>N</a:t>
              </a:r>
              <a:endParaRPr lang="ko-KR" altLang="en-US" sz="105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85843" y="123478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0" y="0"/>
            <a:ext cx="2627784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4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25215" y="267494"/>
            <a:ext cx="2234505" cy="47059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학사관리 프로그램</a:t>
            </a:r>
            <a:endParaRPr lang="en-US" altLang="ko-KR" sz="600" dirty="0">
              <a:solidFill>
                <a:schemeClr val="accent2">
                  <a:lumMod val="75000"/>
                </a:schemeClr>
              </a:solidFill>
            </a:endParaRP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한국대학교의 주된 구성원은 학생과 교수이다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학생은 고유의 학번이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학년등의</a:t>
            </a:r>
            <a:r>
              <a:rPr lang="ko-KR" altLang="en-US" sz="800" dirty="0" smtClean="0"/>
              <a:t>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교수는 고유의 교수번호가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직위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임용년도</a:t>
            </a:r>
            <a:r>
              <a:rPr lang="ko-KR" altLang="en-US" sz="800" dirty="0" smtClean="0"/>
              <a:t>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학생과 교수는 하나의 학과에만 소속될 수 있으나 하나의 학과에는 여러 명의 학생과 교수가 소속되어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학과는 고유의 학과번호가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</a:t>
            </a:r>
            <a:r>
              <a:rPr lang="ko-KR" altLang="en-US" sz="800" dirty="0" err="1" smtClean="0"/>
              <a:t>학과명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사무실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강좌는 고유의 강좌번호가 부여되며 추가로 </a:t>
            </a:r>
            <a:r>
              <a:rPr lang="ko-KR" altLang="en-US" sz="800" dirty="0" err="1" smtClean="0"/>
              <a:t>강좌명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학점수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연도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학기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강의실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수강인원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강좌는  한 명의 교수가 강의하고 한 교수는 여러 강좌를 강의할 수 있다</a:t>
            </a:r>
            <a:r>
              <a:rPr lang="en-US" altLang="ko-KR" sz="800" dirty="0" smtClean="0"/>
              <a:t>. 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학생은 하나 이상의 강좌를 수강할 수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학생이 수강한 과목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강좌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 대해서 성적이 부여된다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382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58674"/>
              </p:ext>
            </p:extLst>
          </p:nvPr>
        </p:nvGraphicFramePr>
        <p:xfrm>
          <a:off x="1668016" y="1349059"/>
          <a:ext cx="5568280" cy="19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 dirty="0" smtClean="0">
                          <a:solidFill>
                            <a:srgbClr val="FFFF00"/>
                          </a:solidFill>
                        </a:rPr>
                        <a:t>고객번호</a:t>
                      </a:r>
                      <a:endParaRPr lang="ko-KR" altLang="en-US" sz="12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001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대구시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대전시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267494"/>
            <a:ext cx="1728192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</a:rPr>
              <a:t>릴레이션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테이블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298104"/>
            <a:ext cx="1080120" cy="1302246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 smtClean="0"/>
              <a:t>열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속성</a:t>
            </a:r>
            <a:endParaRPr lang="en-US" altLang="ko-KR" sz="1200" dirty="0" smtClean="0"/>
          </a:p>
          <a:p>
            <a:pPr>
              <a:lnSpc>
                <a:spcPct val="250000"/>
              </a:lnSpc>
            </a:pPr>
            <a:r>
              <a:rPr lang="ko-KR" altLang="en-US" sz="1200" b="1" dirty="0">
                <a:solidFill>
                  <a:srgbClr val="00B0F0"/>
                </a:solidFill>
              </a:rPr>
              <a:t>행 </a:t>
            </a:r>
            <a:r>
              <a:rPr lang="en-US" altLang="ko-KR" sz="1200" b="1" dirty="0">
                <a:solidFill>
                  <a:srgbClr val="00B0F0"/>
                </a:solidFill>
              </a:rPr>
              <a:t>= </a:t>
            </a:r>
            <a:r>
              <a:rPr lang="ko-KR" altLang="en-US" sz="1200" b="1" dirty="0" err="1" smtClean="0">
                <a:solidFill>
                  <a:srgbClr val="00B0F0"/>
                </a:solidFill>
              </a:rPr>
              <a:t>튜플</a:t>
            </a:r>
            <a:endParaRPr lang="en-US" altLang="ko-KR" sz="1200" b="1" dirty="0">
              <a:solidFill>
                <a:srgbClr val="00B0F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774354"/>
            <a:ext cx="6840760" cy="5040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88260" y="3502546"/>
            <a:ext cx="2043980" cy="797396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성별의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도메인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도메인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ko-KR" altLang="en-US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유효한 값의 범위</a:t>
            </a:r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71836" y="1354931"/>
            <a:ext cx="5564460" cy="39449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08304" y="1359048"/>
            <a:ext cx="1456259" cy="414535"/>
          </a:xfrm>
          <a:prstGeom prst="rect">
            <a:avLst/>
          </a:prstGeom>
          <a:noFill/>
        </p:spPr>
        <p:txBody>
          <a:bodyPr wrap="square" t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accent3"/>
                </a:solidFill>
              </a:rPr>
              <a:t>릴레이션</a:t>
            </a:r>
            <a:r>
              <a:rPr lang="ko-KR" altLang="en-US" sz="1200" b="1" dirty="0">
                <a:solidFill>
                  <a:schemeClr val="accent3"/>
                </a:solidFill>
              </a:rPr>
              <a:t> 스키마</a:t>
            </a:r>
            <a:endParaRPr lang="en-US" altLang="ko-KR" sz="1200" b="1" dirty="0">
              <a:solidFill>
                <a:schemeClr val="accent3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71836" y="1800225"/>
            <a:ext cx="5564460" cy="148629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08304" y="2873523"/>
            <a:ext cx="1456259" cy="414535"/>
          </a:xfrm>
          <a:prstGeom prst="rect">
            <a:avLst/>
          </a:prstGeom>
          <a:noFill/>
        </p:spPr>
        <p:txBody>
          <a:bodyPr wrap="square" t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chemeClr val="accent4"/>
                </a:solidFill>
              </a:rPr>
              <a:t>릴레이션</a:t>
            </a:r>
            <a:r>
              <a:rPr lang="ko-KR" altLang="en-US" sz="1200" b="1" dirty="0">
                <a:solidFill>
                  <a:schemeClr val="accent4"/>
                </a:solidFill>
              </a:rPr>
              <a:t> </a:t>
            </a:r>
            <a:r>
              <a:rPr lang="ko-KR" altLang="en-US" sz="1200" b="1" dirty="0" err="1">
                <a:solidFill>
                  <a:schemeClr val="accent4"/>
                </a:solidFill>
              </a:rPr>
              <a:t>인스턴스</a:t>
            </a:r>
            <a:endParaRPr lang="en-US" altLang="ko-KR" sz="1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187030"/>
            <a:ext cx="4464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210322 </a:t>
            </a:r>
            <a:r>
              <a:rPr lang="ko-KR" altLang="en-US" sz="4400" dirty="0" smtClean="0"/>
              <a:t>월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7188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4156" y="3038748"/>
            <a:ext cx="718301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과목</a:t>
            </a:r>
            <a:endParaRPr lang="en-US" altLang="ko-KR" dirty="0"/>
          </a:p>
        </p:txBody>
      </p:sp>
      <p:cxnSp>
        <p:nvCxnSpPr>
          <p:cNvPr id="23" name="꺾인 연결선 22"/>
          <p:cNvCxnSpPr/>
          <p:nvPr/>
        </p:nvCxnSpPr>
        <p:spPr>
          <a:xfrm rot="16200000" flipH="1">
            <a:off x="2842330" y="1410799"/>
            <a:ext cx="198000" cy="342000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none"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669350" y="699542"/>
            <a:ext cx="7949316" cy="1756674"/>
            <a:chOff x="597342" y="843558"/>
            <a:chExt cx="7949316" cy="1756674"/>
          </a:xfrm>
        </p:grpSpPr>
        <p:grpSp>
          <p:nvGrpSpPr>
            <p:cNvPr id="39" name="그룹 38"/>
            <p:cNvGrpSpPr/>
            <p:nvPr/>
          </p:nvGrpSpPr>
          <p:grpSpPr>
            <a:xfrm>
              <a:off x="4428770" y="1364162"/>
              <a:ext cx="1153817" cy="415499"/>
              <a:chOff x="3603346" y="1017678"/>
              <a:chExt cx="968654" cy="34882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276446" y="1017678"/>
                <a:ext cx="295554" cy="30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/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" name="타원 4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6" name="타원 5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9" name="직선 연결선 8"/>
            <p:cNvCxnSpPr>
              <a:stCxn id="5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4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과목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8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과목</a:t>
              </a:r>
              <a:endParaRPr lang="en-US" altLang="ko-KR" sz="1100" b="1" dirty="0" smtClean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과</a:t>
              </a:r>
              <a:r>
                <a:rPr lang="ko-KR" altLang="en-US" sz="800" b="1" dirty="0"/>
                <a:t>목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학점</a:t>
              </a:r>
              <a:endParaRPr lang="ko-KR" altLang="en-US" sz="800" b="1" dirty="0"/>
            </a:p>
          </p:txBody>
        </p:sp>
        <p:cxnSp>
          <p:nvCxnSpPr>
            <p:cNvPr id="19" name="직선 연결선 18"/>
            <p:cNvCxnSpPr>
              <a:stCxn id="16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7" idx="4"/>
              <a:endCxn id="15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8" idx="4"/>
            </p:cNvCxnSpPr>
            <p:nvPr/>
          </p:nvCxnSpPr>
          <p:spPr>
            <a:xfrm flipH="1">
              <a:off x="7712443" y="1635646"/>
              <a:ext cx="293273" cy="3373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다이아몬드 30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강의</a:t>
              </a:r>
            </a:p>
          </p:txBody>
        </p:sp>
        <p:cxnSp>
          <p:nvCxnSpPr>
            <p:cNvPr id="33" name="직선 연결선 32"/>
            <p:cNvCxnSpPr>
              <a:stCxn id="4" idx="3"/>
              <a:endCxn id="31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31" idx="3"/>
              <a:endCxn id="15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b="1" dirty="0" err="1" smtClean="0"/>
              <a:t>릴레이션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스키마</a:t>
            </a:r>
            <a:endParaRPr lang="en-US" altLang="ko-KR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80226"/>
              </p:ext>
            </p:extLst>
          </p:nvPr>
        </p:nvGraphicFramePr>
        <p:xfrm>
          <a:off x="696040" y="2743919"/>
          <a:ext cx="3327738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9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99006"/>
              </p:ext>
            </p:extLst>
          </p:nvPr>
        </p:nvGraphicFramePr>
        <p:xfrm>
          <a:off x="696038" y="3247975"/>
          <a:ext cx="4452028" cy="275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3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30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과목이름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학점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5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014032" y="3034754"/>
            <a:ext cx="540000" cy="16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err="1" smtClean="0"/>
              <a:t>외래키</a:t>
            </a:r>
            <a:endParaRPr lang="en-US" altLang="ko-KR" sz="800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55848"/>
              </p:ext>
            </p:extLst>
          </p:nvPr>
        </p:nvGraphicFramePr>
        <p:xfrm>
          <a:off x="696038" y="3720902"/>
          <a:ext cx="2062662" cy="108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8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88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컴퓨터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유관순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81877"/>
              </p:ext>
            </p:extLst>
          </p:nvPr>
        </p:nvGraphicFramePr>
        <p:xfrm>
          <a:off x="2941330" y="3720902"/>
          <a:ext cx="2887884" cy="1083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4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8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2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과목이름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회로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003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선형대수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14156" y="2534692"/>
            <a:ext cx="718301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/>
              <a:t>교수</a:t>
            </a:r>
            <a:endParaRPr lang="en-US" altLang="ko-KR" sz="900" b="1" dirty="0"/>
          </a:p>
        </p:txBody>
      </p:sp>
      <p:sp>
        <p:nvSpPr>
          <p:cNvPr id="52" name="직사각형 37"/>
          <p:cNvSpPr/>
          <p:nvPr/>
        </p:nvSpPr>
        <p:spPr>
          <a:xfrm rot="5400000" flipH="1" flipV="1">
            <a:off x="3207905" y="1417199"/>
            <a:ext cx="108000" cy="4433325"/>
          </a:xfrm>
          <a:custGeom>
            <a:avLst/>
            <a:gdLst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0 w 582187"/>
              <a:gd name="connsiteY4" fmla="*/ 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91440 w 582187"/>
              <a:gd name="connsiteY4" fmla="*/ 9144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187" h="2151017">
                <a:moveTo>
                  <a:pt x="0" y="0"/>
                </a:moveTo>
                <a:lnTo>
                  <a:pt x="582187" y="0"/>
                </a:lnTo>
                <a:lnTo>
                  <a:pt x="582187" y="2151017"/>
                </a:lnTo>
                <a:lnTo>
                  <a:pt x="0" y="2151017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none"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179512" y="860640"/>
            <a:ext cx="417830" cy="3889276"/>
            <a:chOff x="179512" y="860640"/>
            <a:chExt cx="417830" cy="3889276"/>
          </a:xfrm>
        </p:grpSpPr>
        <p:sp>
          <p:nvSpPr>
            <p:cNvPr id="47" name="TextBox 46"/>
            <p:cNvSpPr txBox="1"/>
            <p:nvPr/>
          </p:nvSpPr>
          <p:spPr>
            <a:xfrm>
              <a:off x="179512" y="860640"/>
              <a:ext cx="417830" cy="56805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ERD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9512" y="3561936"/>
              <a:ext cx="417830" cy="118798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Relation Schema</a:t>
              </a: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406198" y="1242006"/>
              <a:ext cx="0" cy="225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32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968</Words>
  <Application>Microsoft Office PowerPoint</Application>
  <PresentationFormat>화면 슬라이드 쇼(16:9)</PresentationFormat>
  <Paragraphs>526</Paragraphs>
  <Slides>15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Windows 사용자</cp:lastModifiedBy>
  <cp:revision>764</cp:revision>
  <dcterms:created xsi:type="dcterms:W3CDTF">2021-03-17T00:33:26Z</dcterms:created>
  <dcterms:modified xsi:type="dcterms:W3CDTF">2021-03-22T10:21:59Z</dcterms:modified>
</cp:coreProperties>
</file>