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6" r:id="rId5"/>
    <p:sldId id="274" r:id="rId6"/>
    <p:sldId id="270" r:id="rId7"/>
    <p:sldId id="275" r:id="rId8"/>
    <p:sldId id="280" r:id="rId9"/>
    <p:sldId id="277" r:id="rId10"/>
    <p:sldId id="279" r:id="rId11"/>
    <p:sldId id="281" r:id="rId12"/>
    <p:sldId id="282" r:id="rId13"/>
    <p:sldId id="29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5649" autoAdjust="0"/>
  </p:normalViewPr>
  <p:slideViewPr>
    <p:cSldViewPr>
      <p:cViewPr>
        <p:scale>
          <a:sx n="75" d="100"/>
          <a:sy n="75" d="100"/>
        </p:scale>
        <p:origin x="-930" y="-12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9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F43A3-4231-40F6-BA7A-CFA1CD2C2E4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F988-184E-4D02-B4B1-189E4EDA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5092-2621-47F9-AC55-BA643605BC6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CFDE-A9D0-4527-9D9A-09F858A6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Crow foot model</a:t>
            </a:r>
          </a:p>
          <a:p>
            <a:r>
              <a:rPr lang="ko-KR" altLang="en-US" sz="1000" dirty="0" smtClean="0"/>
              <a:t>까마귀 </a:t>
            </a:r>
            <a:r>
              <a:rPr lang="ko-KR" altLang="en-US" sz="1000" dirty="0" err="1" smtClean="0"/>
              <a:t>발모델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en-US" altLang="ko-KR" sz="1000" baseline="0" dirty="0" smtClean="0"/>
          </a:p>
          <a:p>
            <a:endParaRPr lang="en-US" altLang="ko-KR" sz="1000" baseline="0" dirty="0" smtClean="0"/>
          </a:p>
          <a:p>
            <a:r>
              <a:rPr lang="en-US" altLang="ko-KR" sz="1000" dirty="0" smtClean="0"/>
              <a:t>M:N</a:t>
            </a:r>
            <a:r>
              <a:rPr lang="ko-KR" altLang="en-US" sz="1000" dirty="0" smtClean="0"/>
              <a:t>은 보통 테이블 따로 만들어짐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 단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Use</a:t>
            </a:r>
            <a:r>
              <a:rPr lang="en-US" altLang="ko-KR" baseline="0" dirty="0" smtClean="0"/>
              <a:t> case diagram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="1" u="sng" dirty="0" smtClean="0"/>
              <a:t>210322 (</a:t>
            </a:r>
            <a:r>
              <a:rPr lang="ko-KR" altLang="en-US" sz="1000" b="1" u="sng" dirty="0" smtClean="0"/>
              <a:t>월</a:t>
            </a:r>
            <a:r>
              <a:rPr lang="en-US" altLang="ko-KR" sz="1000" b="1" u="sng" dirty="0" smtClean="0"/>
              <a:t>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특성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 분류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성능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참조는 </a:t>
            </a:r>
            <a:r>
              <a:rPr lang="ko-KR" altLang="en-US" sz="1000" dirty="0" err="1" smtClean="0"/>
              <a:t>주키</a:t>
            </a:r>
            <a:r>
              <a:rPr lang="en-US" altLang="ko-KR" sz="1000" dirty="0" smtClean="0"/>
              <a:t>(PK)</a:t>
            </a:r>
            <a:r>
              <a:rPr lang="ko-KR" altLang="en-US" sz="1000" dirty="0" smtClean="0"/>
              <a:t>가 참조키</a:t>
            </a:r>
            <a:r>
              <a:rPr lang="en-US" altLang="ko-KR" sz="1000" dirty="0" smtClean="0"/>
              <a:t>(FK)</a:t>
            </a:r>
            <a:r>
              <a:rPr lang="ko-KR" altLang="en-US" sz="1000" dirty="0" smtClean="0"/>
              <a:t>로 들어감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E9F-7340-4E9C-9022-6A8A604A2D7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597342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597342" y="2744248"/>
            <a:ext cx="7949316" cy="1756674"/>
            <a:chOff x="597342" y="843558"/>
            <a:chExt cx="7949316" cy="175667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140" name="타원 139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141" name="직선 연결선 140"/>
            <p:cNvCxnSpPr>
              <a:stCxn id="137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9" idx="4"/>
              <a:endCxn id="138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0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151" name="직선 연결선 150"/>
            <p:cNvCxnSpPr>
              <a:stCxn id="147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49" idx="4"/>
              <a:endCxn id="148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50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다이아몬드 154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56" name="직선 연결선 155"/>
            <p:cNvCxnSpPr>
              <a:stCxn id="138" idx="3"/>
              <a:endCxn id="155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55" idx="3"/>
              <a:endCxn id="148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5767"/>
              </p:ext>
            </p:extLst>
          </p:nvPr>
        </p:nvGraphicFramePr>
        <p:xfrm>
          <a:off x="2941330" y="3435846"/>
          <a:ext cx="288788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전우치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김우치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박우치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S004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S005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임꺽정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전기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P002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48940" y="3433249"/>
            <a:ext cx="5719895" cy="1474031"/>
          </a:xfrm>
          <a:custGeom>
            <a:avLst/>
            <a:gdLst>
              <a:gd name="connsiteX0" fmla="*/ 0 w 2489963"/>
              <a:gd name="connsiteY0" fmla="*/ 0 h 1428311"/>
              <a:gd name="connsiteX1" fmla="*/ 2489963 w 2489963"/>
              <a:gd name="connsiteY1" fmla="*/ 0 h 1428311"/>
              <a:gd name="connsiteX2" fmla="*/ 2489963 w 2489963"/>
              <a:gd name="connsiteY2" fmla="*/ 1428311 h 1428311"/>
              <a:gd name="connsiteX3" fmla="*/ 0 w 2489963"/>
              <a:gd name="connsiteY3" fmla="*/ 1428311 h 1428311"/>
              <a:gd name="connsiteX4" fmla="*/ 0 w 2489963"/>
              <a:gd name="connsiteY4" fmla="*/ 0 h 1428311"/>
              <a:gd name="connsiteX0" fmla="*/ 0 w 2489963"/>
              <a:gd name="connsiteY0" fmla="*/ 0 h 1428311"/>
              <a:gd name="connsiteX1" fmla="*/ 2489963 w 2489963"/>
              <a:gd name="connsiteY1" fmla="*/ 0 h 1428311"/>
              <a:gd name="connsiteX2" fmla="*/ 2489963 w 2489963"/>
              <a:gd name="connsiteY2" fmla="*/ 1428311 h 1428311"/>
              <a:gd name="connsiteX3" fmla="*/ 0 w 2489963"/>
              <a:gd name="connsiteY3" fmla="*/ 1428311 h 1428311"/>
              <a:gd name="connsiteX4" fmla="*/ 948 w 2489963"/>
              <a:gd name="connsiteY4" fmla="*/ 826331 h 1428311"/>
              <a:gd name="connsiteX5" fmla="*/ 0 w 2489963"/>
              <a:gd name="connsiteY5" fmla="*/ 0 h 1428311"/>
              <a:gd name="connsiteX0" fmla="*/ 3229932 w 5719895"/>
              <a:gd name="connsiteY0" fmla="*/ 0 h 1428311"/>
              <a:gd name="connsiteX1" fmla="*/ 5719895 w 5719895"/>
              <a:gd name="connsiteY1" fmla="*/ 0 h 1428311"/>
              <a:gd name="connsiteX2" fmla="*/ 5719895 w 5719895"/>
              <a:gd name="connsiteY2" fmla="*/ 1428311 h 1428311"/>
              <a:gd name="connsiteX3" fmla="*/ 3229932 w 5719895"/>
              <a:gd name="connsiteY3" fmla="*/ 1428311 h 1428311"/>
              <a:gd name="connsiteX4" fmla="*/ 0 w 5719895"/>
              <a:gd name="connsiteY4" fmla="*/ 1245431 h 1428311"/>
              <a:gd name="connsiteX5" fmla="*/ 3229932 w 5719895"/>
              <a:gd name="connsiteY5" fmla="*/ 0 h 1428311"/>
              <a:gd name="connsiteX0" fmla="*/ 3229932 w 5719895"/>
              <a:gd name="connsiteY0" fmla="*/ 0 h 1458791"/>
              <a:gd name="connsiteX1" fmla="*/ 5719895 w 5719895"/>
              <a:gd name="connsiteY1" fmla="*/ 0 h 1458791"/>
              <a:gd name="connsiteX2" fmla="*/ 5719895 w 5719895"/>
              <a:gd name="connsiteY2" fmla="*/ 1428311 h 1458791"/>
              <a:gd name="connsiteX3" fmla="*/ 6672 w 5719895"/>
              <a:gd name="connsiteY3" fmla="*/ 1458791 h 1458791"/>
              <a:gd name="connsiteX4" fmla="*/ 0 w 5719895"/>
              <a:gd name="connsiteY4" fmla="*/ 1245431 h 1458791"/>
              <a:gd name="connsiteX5" fmla="*/ 3229932 w 5719895"/>
              <a:gd name="connsiteY5" fmla="*/ 0 h 145879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1474031 h 1474031"/>
              <a:gd name="connsiteX3" fmla="*/ 6672 w 5719895"/>
              <a:gd name="connsiteY3" fmla="*/ 1458791 h 1474031"/>
              <a:gd name="connsiteX4" fmla="*/ 0 w 5719895"/>
              <a:gd name="connsiteY4" fmla="*/ 1245431 h 1474031"/>
              <a:gd name="connsiteX5" fmla="*/ 3229932 w 5719895"/>
              <a:gd name="connsiteY5" fmla="*/ 0 h 147403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1474031 h 1474031"/>
              <a:gd name="connsiteX3" fmla="*/ 2903220 w 5719895"/>
              <a:gd name="connsiteY3" fmla="*/ 1474031 h 1474031"/>
              <a:gd name="connsiteX4" fmla="*/ 6672 w 5719895"/>
              <a:gd name="connsiteY4" fmla="*/ 1458791 h 1474031"/>
              <a:gd name="connsiteX5" fmla="*/ 0 w 5719895"/>
              <a:gd name="connsiteY5" fmla="*/ 1245431 h 1474031"/>
              <a:gd name="connsiteX6" fmla="*/ 3229932 w 5719895"/>
              <a:gd name="connsiteY6" fmla="*/ 0 h 147403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529151 h 1474031"/>
              <a:gd name="connsiteX3" fmla="*/ 2903220 w 5719895"/>
              <a:gd name="connsiteY3" fmla="*/ 1474031 h 1474031"/>
              <a:gd name="connsiteX4" fmla="*/ 6672 w 5719895"/>
              <a:gd name="connsiteY4" fmla="*/ 1458791 h 1474031"/>
              <a:gd name="connsiteX5" fmla="*/ 0 w 5719895"/>
              <a:gd name="connsiteY5" fmla="*/ 1245431 h 1474031"/>
              <a:gd name="connsiteX6" fmla="*/ 3229932 w 5719895"/>
              <a:gd name="connsiteY6" fmla="*/ 0 h 1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9895" h="1474031">
                <a:moveTo>
                  <a:pt x="3229932" y="0"/>
                </a:moveTo>
                <a:lnTo>
                  <a:pt x="5719895" y="0"/>
                </a:lnTo>
                <a:lnTo>
                  <a:pt x="5719895" y="529151"/>
                </a:lnTo>
                <a:lnTo>
                  <a:pt x="2903220" y="1474031"/>
                </a:lnTo>
                <a:lnTo>
                  <a:pt x="6672" y="1458791"/>
                </a:lnTo>
                <a:lnTo>
                  <a:pt x="0" y="1245431"/>
                </a:lnTo>
                <a:lnTo>
                  <a:pt x="3229932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52000"/>
                  <a:lumMod val="74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90747"/>
              </p:ext>
            </p:extLst>
          </p:nvPr>
        </p:nvGraphicFramePr>
        <p:xfrm>
          <a:off x="696038" y="3031951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2960"/>
              </p:ext>
            </p:extLst>
          </p:nvPr>
        </p:nvGraphicFramePr>
        <p:xfrm>
          <a:off x="696040" y="2583946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156" y="2389719"/>
            <a:ext cx="718301" cy="19092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4156" y="2837724"/>
            <a:ext cx="718301" cy="19092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4875"/>
              </p:ext>
            </p:extLst>
          </p:nvPr>
        </p:nvGraphicFramePr>
        <p:xfrm>
          <a:off x="696038" y="3435846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69350" y="699542"/>
            <a:ext cx="7949316" cy="1566879"/>
            <a:chOff x="669350" y="575270"/>
            <a:chExt cx="7949316" cy="1566879"/>
          </a:xfrm>
        </p:grpSpPr>
        <p:grpSp>
          <p:nvGrpSpPr>
            <p:cNvPr id="83" name="그룹 82"/>
            <p:cNvGrpSpPr/>
            <p:nvPr/>
          </p:nvGrpSpPr>
          <p:grpSpPr>
            <a:xfrm>
              <a:off x="4500778" y="1004122"/>
              <a:ext cx="1153817" cy="415499"/>
              <a:chOff x="3603346" y="1017678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669350" y="575270"/>
              <a:ext cx="3354429" cy="1566879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82176" y="69572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80368" y="157278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627657" y="69572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73137" y="69572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80369" y="127560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925849" y="127560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406330" y="127560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63417" y="155431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61610" y="83448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45820" y="575270"/>
              <a:ext cx="2572846" cy="1566879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88571" y="69572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86763" y="157278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034051" y="69572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79532" y="69572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86763" y="127560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332243" y="127560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806437" y="1275606"/>
              <a:ext cx="271287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90936" y="192670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434391" y="150452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671330" y="180473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720982" y="180473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꺾인 연결선 48"/>
          <p:cNvCxnSpPr/>
          <p:nvPr/>
        </p:nvCxnSpPr>
        <p:spPr>
          <a:xfrm rot="16200000" flipH="1">
            <a:off x="2869330" y="1221775"/>
            <a:ext cx="144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7"/>
          <p:cNvSpPr/>
          <p:nvPr/>
        </p:nvSpPr>
        <p:spPr>
          <a:xfrm rot="5400000" flipH="1" flipV="1">
            <a:off x="3216906" y="1171586"/>
            <a:ext cx="90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014032" y="2859774"/>
            <a:ext cx="540000" cy="1430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sp>
        <p:nvSpPr>
          <p:cNvPr id="3" name="직사각형 2"/>
          <p:cNvSpPr/>
          <p:nvPr/>
        </p:nvSpPr>
        <p:spPr>
          <a:xfrm>
            <a:off x="6186493" y="3126122"/>
            <a:ext cx="207186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개체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무결성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정확성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위반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087"/>
              </p:ext>
            </p:extLst>
          </p:nvPr>
        </p:nvGraphicFramePr>
        <p:xfrm>
          <a:off x="6186493" y="3435846"/>
          <a:ext cx="2489961" cy="504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5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u="sng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endParaRPr lang="ko-KR" altLang="en-US" sz="1000" b="1" u="sng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교수번호</a:t>
                      </a:r>
                      <a:endParaRPr lang="ko-KR" altLang="en-US" sz="10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임꺽정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미술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48" name="TextBox 47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2535898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06198" y="1242007"/>
              <a:ext cx="0" cy="126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406198" y="3723878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3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83568" y="2762204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683568" y="3284185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 smtClean="0"/>
              <a:t>등록</a:t>
            </a:r>
            <a:endParaRPr lang="en-US" altLang="ko-KR" dirty="0"/>
          </a:p>
        </p:txBody>
      </p:sp>
      <p:sp>
        <p:nvSpPr>
          <p:cNvPr id="143" name="TextBox 142"/>
          <p:cNvSpPr txBox="1"/>
          <p:nvPr/>
        </p:nvSpPr>
        <p:spPr>
          <a:xfrm>
            <a:off x="683569" y="3826391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153" name="직선 연결선 152"/>
          <p:cNvCxnSpPr/>
          <p:nvPr/>
        </p:nvCxnSpPr>
        <p:spPr>
          <a:xfrm flipH="1" flipV="1">
            <a:off x="1557072" y="3021798"/>
            <a:ext cx="1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60458"/>
              </p:ext>
            </p:extLst>
          </p:nvPr>
        </p:nvGraphicFramePr>
        <p:xfrm>
          <a:off x="1021782" y="2743919"/>
          <a:ext cx="3339021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87527"/>
              </p:ext>
            </p:extLst>
          </p:nvPr>
        </p:nvGraphicFramePr>
        <p:xfrm>
          <a:off x="1021784" y="3265900"/>
          <a:ext cx="2218492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4428770" y="1364161"/>
              <a:ext cx="1153817" cy="415499"/>
              <a:chOff x="3603346" y="1017677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7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M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734429" y="1635646"/>
              <a:ext cx="271287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등록</a:t>
              </a:r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꺾인 연결선 48"/>
          <p:cNvCxnSpPr/>
          <p:nvPr/>
        </p:nvCxnSpPr>
        <p:spPr>
          <a:xfrm rot="5400000">
            <a:off x="2014319" y="3111862"/>
            <a:ext cx="198000" cy="1134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045820" y="407433"/>
            <a:ext cx="207186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보통 왼</a:t>
            </a:r>
            <a:r>
              <a:rPr lang="ko-KR" altLang="en-US" sz="800" dirty="0">
                <a:solidFill>
                  <a:schemeClr val="tx1"/>
                </a:solidFill>
              </a:rPr>
              <a:t>쪽</a:t>
            </a:r>
            <a:r>
              <a:rPr lang="ko-KR" altLang="en-US" sz="800" dirty="0" smtClean="0">
                <a:solidFill>
                  <a:schemeClr val="tx1"/>
                </a:solidFill>
              </a:rPr>
              <a:t>이 주체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01288"/>
              </p:ext>
            </p:extLst>
          </p:nvPr>
        </p:nvGraphicFramePr>
        <p:xfrm>
          <a:off x="1021785" y="3808106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과목</a:t>
                      </a:r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79512" y="860640"/>
            <a:ext cx="417830" cy="3043106"/>
            <a:chOff x="179512" y="860640"/>
            <a:chExt cx="417830" cy="3043106"/>
          </a:xfrm>
        </p:grpSpPr>
        <p:sp>
          <p:nvSpPr>
            <p:cNvPr id="53" name="TextBox 52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512" y="271576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406198" y="1242006"/>
              <a:ext cx="0" cy="14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9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845809" y="847338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845809" y="1369319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 smtClean="0"/>
              <a:t>등록</a:t>
            </a:r>
            <a:endParaRPr lang="en-US" altLang="ko-KR" dirty="0"/>
          </a:p>
        </p:txBody>
      </p:sp>
      <p:sp>
        <p:nvSpPr>
          <p:cNvPr id="143" name="TextBox 142"/>
          <p:cNvSpPr txBox="1"/>
          <p:nvPr/>
        </p:nvSpPr>
        <p:spPr>
          <a:xfrm>
            <a:off x="845810" y="1911525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153" name="직선 연결선 152"/>
          <p:cNvCxnSpPr/>
          <p:nvPr/>
        </p:nvCxnSpPr>
        <p:spPr>
          <a:xfrm flipH="1" flipV="1">
            <a:off x="1719313" y="1106932"/>
            <a:ext cx="1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65414"/>
              </p:ext>
            </p:extLst>
          </p:nvPr>
        </p:nvGraphicFramePr>
        <p:xfrm>
          <a:off x="1184023" y="829053"/>
          <a:ext cx="3339021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94858"/>
              </p:ext>
            </p:extLst>
          </p:nvPr>
        </p:nvGraphicFramePr>
        <p:xfrm>
          <a:off x="1184025" y="1351034"/>
          <a:ext cx="2218492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9" name="꺾인 연결선 48"/>
          <p:cNvCxnSpPr/>
          <p:nvPr/>
        </p:nvCxnSpPr>
        <p:spPr>
          <a:xfrm rot="5400000">
            <a:off x="2176560" y="1196996"/>
            <a:ext cx="198000" cy="1134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7"/>
          <p:cNvSpPr/>
          <p:nvPr/>
        </p:nvSpPr>
        <p:spPr>
          <a:xfrm rot="5400000" flipH="1" flipV="1">
            <a:off x="2670524" y="1676134"/>
            <a:ext cx="458380" cy="2700003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0" fmla="*/ 2533694 w 3115881"/>
              <a:gd name="connsiteY0" fmla="*/ 0 h 2151017"/>
              <a:gd name="connsiteX1" fmla="*/ 3115881 w 3115881"/>
              <a:gd name="connsiteY1" fmla="*/ 0 h 2151017"/>
              <a:gd name="connsiteX2" fmla="*/ 3115881 w 3115881"/>
              <a:gd name="connsiteY2" fmla="*/ 2151017 h 2151017"/>
              <a:gd name="connsiteX3" fmla="*/ 0 w 3115881"/>
              <a:gd name="connsiteY3" fmla="*/ 2151017 h 2151017"/>
              <a:gd name="connsiteX0" fmla="*/ 1888766 w 2470953"/>
              <a:gd name="connsiteY0" fmla="*/ 0 h 2151019"/>
              <a:gd name="connsiteX1" fmla="*/ 2470953 w 2470953"/>
              <a:gd name="connsiteY1" fmla="*/ 0 h 2151019"/>
              <a:gd name="connsiteX2" fmla="*/ 2470953 w 2470953"/>
              <a:gd name="connsiteY2" fmla="*/ 2151017 h 2151019"/>
              <a:gd name="connsiteX3" fmla="*/ -2 w 2470953"/>
              <a:gd name="connsiteY3" fmla="*/ 2151019 h 21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953" h="2151019">
                <a:moveTo>
                  <a:pt x="1888766" y="0"/>
                </a:moveTo>
                <a:lnTo>
                  <a:pt x="2470953" y="0"/>
                </a:lnTo>
                <a:lnTo>
                  <a:pt x="2470953" y="2151017"/>
                </a:lnTo>
                <a:lnTo>
                  <a:pt x="-2" y="2151019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1838"/>
              </p:ext>
            </p:extLst>
          </p:nvPr>
        </p:nvGraphicFramePr>
        <p:xfrm>
          <a:off x="1184026" y="2937987"/>
          <a:ext cx="2134726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90094"/>
              </p:ext>
            </p:extLst>
          </p:nvPr>
        </p:nvGraphicFramePr>
        <p:xfrm>
          <a:off x="1184026" y="1893240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과목</a:t>
                      </a:r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47" name="그룹 146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148" name="TextBox 147"/>
            <p:cNvSpPr txBox="1"/>
            <p:nvPr/>
          </p:nvSpPr>
          <p:spPr>
            <a:xfrm>
              <a:off x="179512" y="860640"/>
              <a:ext cx="417830" cy="126000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406198" y="2067694"/>
              <a:ext cx="0" cy="216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15871"/>
              </p:ext>
            </p:extLst>
          </p:nvPr>
        </p:nvGraphicFramePr>
        <p:xfrm>
          <a:off x="6012160" y="2937987"/>
          <a:ext cx="2514647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8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과목이름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r>
                        <a:rPr lang="nn-NO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회로이론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선형대수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1307"/>
              </p:ext>
            </p:extLst>
          </p:nvPr>
        </p:nvGraphicFramePr>
        <p:xfrm>
          <a:off x="3832250" y="3330448"/>
          <a:ext cx="1666413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r>
                        <a:rPr lang="nn-NO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4" name="직사각형 37"/>
          <p:cNvSpPr/>
          <p:nvPr/>
        </p:nvSpPr>
        <p:spPr>
          <a:xfrm rot="16200000" flipV="1">
            <a:off x="5535058" y="2343182"/>
            <a:ext cx="458380" cy="1368000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0" fmla="*/ 2533694 w 3115881"/>
              <a:gd name="connsiteY0" fmla="*/ 0 h 2151017"/>
              <a:gd name="connsiteX1" fmla="*/ 3115881 w 3115881"/>
              <a:gd name="connsiteY1" fmla="*/ 0 h 2151017"/>
              <a:gd name="connsiteX2" fmla="*/ 3115881 w 3115881"/>
              <a:gd name="connsiteY2" fmla="*/ 2151017 h 2151017"/>
              <a:gd name="connsiteX3" fmla="*/ 0 w 3115881"/>
              <a:gd name="connsiteY3" fmla="*/ 2151017 h 2151017"/>
              <a:gd name="connsiteX0" fmla="*/ 1888766 w 2470953"/>
              <a:gd name="connsiteY0" fmla="*/ 0 h 2151019"/>
              <a:gd name="connsiteX1" fmla="*/ 2470953 w 2470953"/>
              <a:gd name="connsiteY1" fmla="*/ 0 h 2151019"/>
              <a:gd name="connsiteX2" fmla="*/ 2470953 w 2470953"/>
              <a:gd name="connsiteY2" fmla="*/ 2151017 h 2151019"/>
              <a:gd name="connsiteX3" fmla="*/ -2 w 2470953"/>
              <a:gd name="connsiteY3" fmla="*/ 2151019 h 21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953" h="2151019">
                <a:moveTo>
                  <a:pt x="1888766" y="0"/>
                </a:moveTo>
                <a:lnTo>
                  <a:pt x="2470953" y="0"/>
                </a:lnTo>
                <a:lnTo>
                  <a:pt x="2470953" y="2151017"/>
                </a:lnTo>
                <a:lnTo>
                  <a:pt x="-2" y="2151019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790575" y="658779"/>
            <a:ext cx="7562852" cy="4241610"/>
            <a:chOff x="790575" y="658779"/>
            <a:chExt cx="7562852" cy="424161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4577151" y="1840466"/>
              <a:ext cx="0" cy="237331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790575" y="658779"/>
              <a:ext cx="2203535" cy="2495767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149120" y="658779"/>
              <a:ext cx="2204307" cy="249728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2275940" y="1840465"/>
              <a:ext cx="193308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5177509" y="1840465"/>
              <a:ext cx="18368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6546087" y="1621049"/>
              <a:ext cx="1410373" cy="438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차량</a:t>
              </a:r>
              <a:endParaRPr lang="en-US" altLang="ko-KR" sz="1100" b="1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23547" y="1861132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pPr algn="l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16464" y="1861132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48731" y="1861132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018576" y="1861132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cxnSp>
          <p:nvCxnSpPr>
            <p:cNvPr id="98" name="직선 연결선 97"/>
            <p:cNvCxnSpPr>
              <a:stCxn id="95" idx="0"/>
            </p:cNvCxnSpPr>
            <p:nvPr/>
          </p:nvCxnSpPr>
          <p:spPr>
            <a:xfrm flipV="1">
              <a:off x="4242100" y="1969148"/>
              <a:ext cx="159627" cy="44803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4752578" y="1987846"/>
              <a:ext cx="159627" cy="44803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3968939" y="2374288"/>
              <a:ext cx="564149" cy="54854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>
                  <a:solidFill>
                    <a:srgbClr val="FFFF00"/>
                  </a:solidFill>
                </a:rPr>
                <a:t>거래번호</a:t>
              </a:r>
              <a:endParaRPr lang="ko-KR" altLang="en-US" sz="800" b="1" u="sng" dirty="0">
                <a:solidFill>
                  <a:srgbClr val="FFFF00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4621216" y="2374288"/>
              <a:ext cx="564149" cy="54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거</a:t>
              </a:r>
              <a:r>
                <a:rPr lang="ko-KR" altLang="en-US" sz="800" b="1" dirty="0"/>
                <a:t>래</a:t>
              </a:r>
              <a:r>
                <a:rPr lang="ko-KR" altLang="en-US" sz="800" b="1" dirty="0" smtClean="0"/>
                <a:t>날짜</a:t>
              </a:r>
              <a:endParaRPr lang="ko-KR" altLang="en-US" sz="800" b="1" dirty="0"/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3968627" y="1556486"/>
              <a:ext cx="1217049" cy="56795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거래</a:t>
              </a:r>
              <a:endParaRPr lang="ko-KR" altLang="en-US" sz="1100" b="1" dirty="0"/>
            </a:p>
          </p:txBody>
        </p:sp>
        <p:cxnSp>
          <p:nvCxnSpPr>
            <p:cNvPr id="111" name="직선 연결선 110"/>
            <p:cNvCxnSpPr>
              <a:stCxn id="109" idx="4"/>
            </p:cNvCxnSpPr>
            <p:nvPr/>
          </p:nvCxnSpPr>
          <p:spPr>
            <a:xfrm>
              <a:off x="4251014" y="1404972"/>
              <a:ext cx="150712" cy="4051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0" idx="4"/>
            </p:cNvCxnSpPr>
            <p:nvPr/>
          </p:nvCxnSpPr>
          <p:spPr>
            <a:xfrm flipH="1">
              <a:off x="4752578" y="1404973"/>
              <a:ext cx="150714" cy="40514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3968939" y="856431"/>
              <a:ext cx="564149" cy="54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고객번호</a:t>
              </a:r>
              <a:endParaRPr lang="ko-KR" altLang="en-US" sz="800" b="1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4621216" y="856432"/>
              <a:ext cx="564149" cy="54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차량번호</a:t>
              </a:r>
              <a:endParaRPr lang="ko-KR" altLang="en-US" sz="800" b="1" dirty="0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4827934" y="1922479"/>
              <a:ext cx="960140" cy="1000349"/>
              <a:chOff x="4724887" y="1859869"/>
              <a:chExt cx="991019" cy="1032522"/>
            </a:xfrm>
          </p:grpSpPr>
          <p:cxnSp>
            <p:nvCxnSpPr>
              <p:cNvPr id="150" name="직선 연결선 149"/>
              <p:cNvCxnSpPr/>
              <p:nvPr/>
            </p:nvCxnSpPr>
            <p:spPr>
              <a:xfrm flipH="1" flipV="1">
                <a:off x="4724887" y="1859869"/>
                <a:ext cx="709075" cy="52991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5133613" y="2326208"/>
                <a:ext cx="582293" cy="5661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/>
                  <a:t>사원번호</a:t>
                </a: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4317862" y="2891236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858814" y="3220356"/>
              <a:ext cx="564149" cy="548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5358505" y="3778139"/>
              <a:ext cx="564149" cy="548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전화번호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3658846" y="4335923"/>
              <a:ext cx="1813195" cy="564466"/>
              <a:chOff x="3447028" y="4350931"/>
              <a:chExt cx="1871509" cy="582621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3447028" y="4367368"/>
                <a:ext cx="582293" cy="566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err="1"/>
                  <a:t>이메일</a:t>
                </a:r>
                <a:endParaRPr lang="ko-KR" altLang="en-US" sz="800" b="1" dirty="0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4091636" y="4350931"/>
                <a:ext cx="582293" cy="566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직위</a:t>
                </a:r>
                <a:endParaRPr lang="ko-KR" altLang="en-US" sz="800" b="1" dirty="0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4736244" y="4350931"/>
                <a:ext cx="582293" cy="566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영업소</a:t>
                </a:r>
                <a:r>
                  <a:rPr lang="en-US" altLang="ko-KR" sz="800" b="1" dirty="0" smtClean="0"/>
                  <a:t/>
                </a:r>
                <a:br>
                  <a:rPr lang="en-US" altLang="ko-KR" sz="800" b="1" dirty="0" smtClean="0"/>
                </a:br>
                <a:r>
                  <a:rPr lang="ko-KR" altLang="en-US" sz="800" b="1" dirty="0" smtClean="0"/>
                  <a:t>이름</a:t>
                </a:r>
                <a:endParaRPr lang="ko-KR" altLang="en-US" sz="800" b="1" dirty="0"/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3860257" y="3832993"/>
              <a:ext cx="1410372" cy="438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판매사원</a:t>
              </a:r>
              <a:endParaRPr lang="en-US" altLang="ko-KR" sz="1100" b="1" dirty="0" smtClean="0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3940921" y="3729549"/>
              <a:ext cx="1417584" cy="689882"/>
              <a:chOff x="3840805" y="3725056"/>
              <a:chExt cx="1463175" cy="712069"/>
            </a:xfrm>
          </p:grpSpPr>
          <p:cxnSp>
            <p:nvCxnSpPr>
              <p:cNvPr id="141" name="직선 연결선 140"/>
              <p:cNvCxnSpPr>
                <a:stCxn id="129" idx="4"/>
              </p:cNvCxnSpPr>
              <p:nvPr/>
            </p:nvCxnSpPr>
            <p:spPr>
              <a:xfrm>
                <a:off x="3840805" y="3725056"/>
                <a:ext cx="279407" cy="17238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stCxn id="131" idx="2"/>
                <a:endCxn id="117" idx="3"/>
              </p:cNvCxnSpPr>
              <p:nvPr/>
            </p:nvCxnSpPr>
            <p:spPr>
              <a:xfrm flipH="1">
                <a:off x="5213278" y="4058301"/>
                <a:ext cx="9070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flipV="1">
                <a:off x="3840805" y="4264738"/>
                <a:ext cx="279407" cy="17238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H="1" flipV="1">
                <a:off x="4815166" y="4264738"/>
                <a:ext cx="279407" cy="17238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 flipV="1">
                <a:off x="4485412" y="4264738"/>
                <a:ext cx="1" cy="17238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 flipH="1">
                <a:off x="4831405" y="3725056"/>
                <a:ext cx="279407" cy="17238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/>
            <p:cNvSpPr txBox="1"/>
            <p:nvPr/>
          </p:nvSpPr>
          <p:spPr>
            <a:xfrm>
              <a:off x="4317862" y="3549746"/>
              <a:ext cx="275337" cy="263310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pPr algn="l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3658846" y="3220356"/>
              <a:ext cx="564149" cy="54854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>
                  <a:solidFill>
                    <a:srgbClr val="FFFF00"/>
                  </a:solidFill>
                </a:rPr>
                <a:t>사원번호</a:t>
              </a:r>
              <a:endParaRPr lang="ko-KR" altLang="en-US" sz="800" b="1" u="sng" dirty="0">
                <a:solidFill>
                  <a:srgbClr val="FFFF00"/>
                </a:solidFill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 flipV="1">
              <a:off x="3630881" y="1922479"/>
              <a:ext cx="686981" cy="51340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 flipH="1">
              <a:off x="3357722" y="2374288"/>
              <a:ext cx="564149" cy="54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거래가격</a:t>
              </a:r>
              <a:endParaRPr lang="ko-KR" altLang="en-US" sz="800" b="1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985843" y="856431"/>
              <a:ext cx="1813000" cy="2066398"/>
              <a:chOff x="1210858" y="759535"/>
              <a:chExt cx="1871308" cy="213285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22621" y="1548744"/>
                <a:ext cx="1455732" cy="452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/>
                  <a:t>고객</a:t>
                </a:r>
                <a:endParaRPr lang="en-US" altLang="ko-KR" sz="1100" b="1" dirty="0" smtClean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542946" y="2326207"/>
                <a:ext cx="1226800" cy="566184"/>
                <a:chOff x="1855366" y="3068395"/>
                <a:chExt cx="1226800" cy="566184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1855366" y="306839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주소</a:t>
                  </a:r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2499874" y="306839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err="1"/>
                    <a:t>이메일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9" name="직선 연결선 8"/>
              <p:cNvCxnSpPr/>
              <p:nvPr/>
            </p:nvCxnSpPr>
            <p:spPr>
              <a:xfrm>
                <a:off x="1467610" y="1282072"/>
                <a:ext cx="387756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210858" y="759535"/>
                <a:ext cx="1871308" cy="566184"/>
                <a:chOff x="1210858" y="759535"/>
                <a:chExt cx="1871308" cy="56618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855366" y="75953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이름</a:t>
                  </a:r>
                  <a:endParaRPr lang="ko-KR" altLang="en-US" sz="8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2499874" y="75953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전화번호</a:t>
                  </a:r>
                  <a:endParaRPr lang="ko-KR" altLang="en-US" sz="800" b="1" dirty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1210858" y="759535"/>
                  <a:ext cx="582292" cy="56618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고객</a:t>
                  </a:r>
                  <a:r>
                    <a:rPr lang="en-US" altLang="ko-KR" sz="800" b="1" u="sng" dirty="0" smtClean="0">
                      <a:solidFill>
                        <a:srgbClr val="FFFF00"/>
                      </a:solidFill>
                    </a:rPr>
                    <a:t/>
                  </a:r>
                  <a:br>
                    <a:rPr lang="en-US" altLang="ko-KR" sz="800" b="1" u="sng" dirty="0" smtClean="0">
                      <a:solidFill>
                        <a:srgbClr val="FFFF00"/>
                      </a:solidFill>
                    </a:rPr>
                  </a:br>
                  <a:r>
                    <a:rPr lang="ko-KR" altLang="en-US" sz="800" b="1" u="sng" dirty="0" smtClean="0">
                      <a:solidFill>
                        <a:srgbClr val="FFFF00"/>
                      </a:solidFill>
                    </a:rPr>
                    <a:t>번호</a:t>
                  </a:r>
                  <a:endParaRPr lang="ko-KR" altLang="en-US" sz="800" b="1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14" name="직선 연결선 13"/>
              <p:cNvCxnSpPr>
                <a:stCxn id="77" idx="0"/>
              </p:cNvCxnSpPr>
              <p:nvPr/>
            </p:nvCxnSpPr>
            <p:spPr>
              <a:xfrm flipV="1">
                <a:off x="1834092" y="1908038"/>
                <a:ext cx="202951" cy="41816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2276052" y="1908038"/>
                <a:ext cx="202951" cy="41816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7" idx="4"/>
              </p:cNvCxnSpPr>
              <p:nvPr/>
            </p:nvCxnSpPr>
            <p:spPr>
              <a:xfrm>
                <a:off x="2146512" y="1325719"/>
                <a:ext cx="3975" cy="41817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2389630" y="1282072"/>
                <a:ext cx="387756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344486" y="856432"/>
              <a:ext cx="1813575" cy="856532"/>
              <a:chOff x="6138028" y="759536"/>
              <a:chExt cx="1871902" cy="88407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138028" y="759536"/>
                <a:ext cx="1871902" cy="566183"/>
                <a:chOff x="6138028" y="759536"/>
                <a:chExt cx="1871902" cy="566183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6138028" y="759536"/>
                  <a:ext cx="582294" cy="56618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차량</a:t>
                  </a:r>
                  <a:r>
                    <a:rPr lang="en-US" altLang="ko-KR" sz="800" b="1" u="sng" dirty="0">
                      <a:solidFill>
                        <a:srgbClr val="FFFF00"/>
                      </a:solidFill>
                    </a:rPr>
                    <a:t/>
                  </a:r>
                  <a:br>
                    <a:rPr lang="en-US" altLang="ko-KR" sz="8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6778066" y="7595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모델</a:t>
                  </a: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7427636" y="7595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가격</a:t>
                  </a:r>
                </a:p>
              </p:txBody>
            </p:sp>
          </p:grpSp>
          <p:cxnSp>
            <p:nvCxnSpPr>
              <p:cNvPr id="87" name="직선 연결선 86"/>
              <p:cNvCxnSpPr/>
              <p:nvPr/>
            </p:nvCxnSpPr>
            <p:spPr>
              <a:xfrm>
                <a:off x="7069211" y="1325719"/>
                <a:ext cx="2" cy="27424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7504986" y="1325719"/>
                <a:ext cx="214500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429852" y="1325719"/>
                <a:ext cx="214500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339869" y="2017722"/>
              <a:ext cx="1822810" cy="802966"/>
              <a:chOff x="6166900" y="1958174"/>
              <a:chExt cx="1881434" cy="82879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66900" y="2220782"/>
                <a:ext cx="1881434" cy="566183"/>
                <a:chOff x="6195772" y="2435936"/>
                <a:chExt cx="1881434" cy="566183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619577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색상</a:t>
                  </a: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684534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제조사</a:t>
                  </a: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749491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연식</a:t>
                  </a:r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flipV="1">
                <a:off x="6462800" y="1958174"/>
                <a:ext cx="1289634" cy="317896"/>
                <a:chOff x="6429852" y="2026759"/>
                <a:chExt cx="1289634" cy="317896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>
                  <a:off x="7069211" y="2026759"/>
                  <a:ext cx="2" cy="27424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 flipH="1">
                  <a:off x="7504986" y="2026759"/>
                  <a:ext cx="214500" cy="31789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>
                  <a:off x="6429852" y="2026759"/>
                  <a:ext cx="214500" cy="31789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 </a:t>
            </a:r>
            <a:r>
              <a:rPr lang="en-US" altLang="ko-KR" dirty="0"/>
              <a:t>(Car, customer)</a:t>
            </a:r>
          </a:p>
        </p:txBody>
      </p:sp>
      <p:sp>
        <p:nvSpPr>
          <p:cNvPr id="88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7544" y="1203598"/>
            <a:ext cx="8208912" cy="2847570"/>
            <a:chOff x="1043608" y="771550"/>
            <a:chExt cx="6840760" cy="2372975"/>
          </a:xfrm>
        </p:grpSpPr>
        <p:grpSp>
          <p:nvGrpSpPr>
            <p:cNvPr id="8" name="그룹 7"/>
            <p:cNvGrpSpPr/>
            <p:nvPr/>
          </p:nvGrpSpPr>
          <p:grpSpPr>
            <a:xfrm>
              <a:off x="1043608" y="771550"/>
              <a:ext cx="2574001" cy="1972699"/>
              <a:chOff x="597342" y="771550"/>
              <a:chExt cx="2574001" cy="197269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97342" y="771550"/>
                <a:ext cx="2574001" cy="1972699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40669" y="975054"/>
                <a:ext cx="2087346" cy="1565691"/>
                <a:chOff x="2123728" y="1540333"/>
                <a:chExt cx="4896544" cy="377733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23234" y="4198457"/>
                  <a:ext cx="3497531" cy="1119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과</a:t>
                  </a:r>
                  <a:r>
                    <a:rPr lang="ko-KR" altLang="en-US" sz="1200" b="1" dirty="0"/>
                    <a:t>목</a:t>
                  </a:r>
                  <a:endParaRPr lang="en-US" altLang="ko-KR" sz="1200" b="1" dirty="0" smtClean="0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123728" y="1540333"/>
                  <a:ext cx="1399013" cy="139901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/>
                    <a:t>과목</a:t>
                  </a:r>
                  <a:r>
                    <a:rPr lang="en-US" altLang="ko-KR" sz="900" b="1" u="sng" dirty="0" smtClean="0"/>
                    <a:t/>
                  </a:r>
                  <a:br>
                    <a:rPr lang="en-US" altLang="ko-KR" sz="900" b="1" u="sng" dirty="0" smtClean="0"/>
                  </a:br>
                  <a:r>
                    <a:rPr lang="ko-KR" altLang="en-US" sz="900" b="1" u="sng" dirty="0" smtClean="0"/>
                    <a:t>번호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en-US" altLang="ko-KR" sz="900" b="1" dirty="0" smtClean="0"/>
                    <a:t>PK</a:t>
                  </a:r>
                  <a:endParaRPr lang="ko-KR" altLang="en-US" sz="700" b="1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872494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/>
                    <a:t>과목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621259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학점</a:t>
                  </a:r>
                  <a:endParaRPr lang="ko-KR" altLang="en-US" sz="900" b="1" dirty="0"/>
                </a:p>
              </p:txBody>
            </p:sp>
            <p:cxnSp>
              <p:nvCxnSpPr>
                <p:cNvPr id="9" name="직선 연결선 8"/>
                <p:cNvCxnSpPr>
                  <a:stCxn id="5" idx="4"/>
                </p:cNvCxnSpPr>
                <p:nvPr/>
              </p:nvCxnSpPr>
              <p:spPr>
                <a:xfrm>
                  <a:off x="2823234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stCxn id="6" idx="4"/>
                  <a:endCxn id="4" idx="0"/>
                </p:cNvCxnSpPr>
                <p:nvPr/>
              </p:nvCxnSpPr>
              <p:spPr>
                <a:xfrm>
                  <a:off x="4572000" y="2939346"/>
                  <a:ext cx="0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7" idx="4"/>
                </p:cNvCxnSpPr>
                <p:nvPr/>
              </p:nvCxnSpPr>
              <p:spPr>
                <a:xfrm flipH="1">
                  <a:off x="5271506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그룹 27"/>
            <p:cNvGrpSpPr/>
            <p:nvPr/>
          </p:nvGrpSpPr>
          <p:grpSpPr>
            <a:xfrm>
              <a:off x="5311522" y="771550"/>
              <a:ext cx="2572846" cy="1972699"/>
              <a:chOff x="5105400" y="219075"/>
              <a:chExt cx="3037656" cy="232908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5105400" y="219075"/>
                <a:ext cx="3037656" cy="2329086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5392006" y="459344"/>
                <a:ext cx="2464445" cy="1848548"/>
                <a:chOff x="4644008" y="551662"/>
                <a:chExt cx="2464445" cy="184854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996071" y="1852492"/>
                  <a:ext cx="1760318" cy="5477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학생</a:t>
                  </a:r>
                  <a:endParaRPr lang="en-US" altLang="ko-KR" sz="1200" b="1" dirty="0" smtClean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551662"/>
                  <a:ext cx="704127" cy="68464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 smtClean="0"/>
                    <a:t>학번</a:t>
                  </a:r>
                  <a:r>
                    <a:rPr lang="en-US" altLang="ko-KR" sz="900" b="1" u="sng" dirty="0"/>
                    <a:t/>
                  </a:r>
                  <a:br>
                    <a:rPr lang="en-US" altLang="ko-KR" sz="900" b="1" u="sng" dirty="0"/>
                  </a:br>
                  <a:r>
                    <a:rPr lang="en-US" altLang="ko-KR" sz="900" b="1" dirty="0"/>
                    <a:t>PK</a:t>
                  </a:r>
                  <a:endParaRPr lang="ko-KR" altLang="en-US" sz="900" b="1" dirty="0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5524167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6404326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학과</a:t>
                  </a:r>
                  <a:endParaRPr lang="ko-KR" altLang="en-US" sz="900" b="1" dirty="0"/>
                </a:p>
              </p:txBody>
            </p:sp>
            <p:cxnSp>
              <p:nvCxnSpPr>
                <p:cNvPr id="19" name="직선 연결선 18"/>
                <p:cNvCxnSpPr>
                  <a:stCxn id="16" idx="4"/>
                </p:cNvCxnSpPr>
                <p:nvPr/>
              </p:nvCxnSpPr>
              <p:spPr>
                <a:xfrm>
                  <a:off x="4996071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7" idx="4"/>
                  <a:endCxn id="15" idx="0"/>
                </p:cNvCxnSpPr>
                <p:nvPr/>
              </p:nvCxnSpPr>
              <p:spPr>
                <a:xfrm>
                  <a:off x="5876231" y="1236310"/>
                  <a:ext cx="0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8" idx="4"/>
                </p:cNvCxnSpPr>
                <p:nvPr/>
              </p:nvCxnSpPr>
              <p:spPr>
                <a:xfrm flipH="1">
                  <a:off x="6228294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직선 연결선 32"/>
            <p:cNvCxnSpPr>
              <a:stCxn id="4" idx="3"/>
            </p:cNvCxnSpPr>
            <p:nvPr/>
          </p:nvCxnSpPr>
          <p:spPr>
            <a:xfrm>
              <a:off x="3076088" y="2308791"/>
              <a:ext cx="2776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821270" y="2008585"/>
              <a:ext cx="1286591" cy="1135940"/>
              <a:chOff x="4058344" y="2008585"/>
              <a:chExt cx="1286591" cy="11359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124731" y="2830332"/>
                <a:ext cx="1153817" cy="314193"/>
                <a:chOff x="3603346" y="2127650"/>
                <a:chExt cx="968654" cy="26377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603346" y="2127650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M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39896" y="2127654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: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276446" y="2127652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/>
                    <a:t>N</a:t>
                  </a:r>
                  <a:endParaRPr lang="ko-KR" altLang="en-US" sz="1100" dirty="0"/>
                </a:p>
              </p:txBody>
            </p:sp>
          </p:grpSp>
          <p:sp>
            <p:nvSpPr>
              <p:cNvPr id="31" name="다이아몬드 30"/>
              <p:cNvSpPr/>
              <p:nvPr/>
            </p:nvSpPr>
            <p:spPr>
              <a:xfrm>
                <a:off x="4058344" y="2008585"/>
                <a:ext cx="1286591" cy="60040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등록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3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370570" y="1491630"/>
            <a:ext cx="2402861" cy="3004415"/>
            <a:chOff x="568162" y="681762"/>
            <a:chExt cx="2402861" cy="3004415"/>
          </a:xfrm>
        </p:grpSpPr>
        <p:sp>
          <p:nvSpPr>
            <p:cNvPr id="4" name="직사각형 3"/>
            <p:cNvSpPr/>
            <p:nvPr/>
          </p:nvSpPr>
          <p:spPr>
            <a:xfrm>
              <a:off x="1091952" y="681762"/>
              <a:ext cx="944590" cy="556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사람</a:t>
              </a:r>
              <a:endParaRPr lang="en-US" altLang="ko-KR" sz="1200" b="1" dirty="0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32198" y="1473850"/>
              <a:ext cx="864096" cy="648072"/>
              <a:chOff x="1835696" y="1779662"/>
              <a:chExt cx="864096" cy="648072"/>
            </a:xfrm>
          </p:grpSpPr>
          <p:sp>
            <p:nvSpPr>
              <p:cNvPr id="6" name="이등변 삼각형 5"/>
              <p:cNvSpPr/>
              <p:nvPr/>
            </p:nvSpPr>
            <p:spPr>
              <a:xfrm flipV="1">
                <a:off x="1835696" y="1779662"/>
                <a:ext cx="864096" cy="64807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43708" y="1851670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ISA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158656" y="157228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</a:t>
              </a:r>
              <a:r>
                <a:rPr lang="ko-KR" altLang="en-US" sz="1050" dirty="0"/>
                <a:t>속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11560" y="2556282"/>
              <a:ext cx="1905372" cy="556690"/>
              <a:chOff x="1043609" y="2718078"/>
              <a:chExt cx="1905372" cy="55669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0436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성인</a:t>
                </a:r>
                <a:endParaRPr lang="en-US" altLang="ko-KR" sz="1200" dirty="0" smtClean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009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청소년</a:t>
                </a:r>
                <a:endParaRPr lang="en-US" altLang="ko-KR" sz="1200" dirty="0" smtClean="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>
              <a:off x="1579896" y="1238452"/>
              <a:ext cx="0" cy="252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11" idx="0"/>
            </p:cNvCxnSpPr>
            <p:nvPr/>
          </p:nvCxnSpPr>
          <p:spPr>
            <a:xfrm flipH="1">
              <a:off x="935596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1724844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8162" y="3270679"/>
              <a:ext cx="16247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성인	</a:t>
              </a:r>
              <a:r>
                <a:rPr lang="en-US" altLang="ko-KR" sz="1050" dirty="0" smtClean="0"/>
                <a:t>is a </a:t>
              </a:r>
              <a:r>
                <a:rPr lang="ko-KR" altLang="en-US" sz="1050" b="1" dirty="0" smtClean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</a:p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청소년	</a:t>
              </a:r>
              <a:r>
                <a:rPr lang="en-US" altLang="ko-KR" sz="1050" dirty="0" smtClean="0"/>
                <a:t>is </a:t>
              </a:r>
              <a:r>
                <a:rPr lang="en-US" altLang="ko-KR" sz="1050" dirty="0"/>
                <a:t>a 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  <a:endParaRPr lang="ko-KR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656" y="833149"/>
              <a:ext cx="8123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상위개념</a:t>
              </a:r>
              <a:endParaRPr lang="ko-KR" altLang="en-US" sz="10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267494"/>
            <a:ext cx="4730368" cy="52213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Database IS-A; Database Specialization</a:t>
            </a:r>
          </a:p>
          <a:p>
            <a:pPr>
              <a:lnSpc>
                <a:spcPct val="125000"/>
              </a:lnSpc>
            </a:pPr>
            <a:r>
              <a:rPr lang="ko-KR" altLang="en-US" sz="1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관계형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데이터베이스에서 상속 관계를 나타내는 표현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241660" y="483518"/>
            <a:ext cx="5506804" cy="4003330"/>
            <a:chOff x="2843808" y="483518"/>
            <a:chExt cx="5506804" cy="4003330"/>
          </a:xfrm>
        </p:grpSpPr>
        <p:grpSp>
          <p:nvGrpSpPr>
            <p:cNvPr id="39" name="그룹 38"/>
            <p:cNvGrpSpPr/>
            <p:nvPr/>
          </p:nvGrpSpPr>
          <p:grpSpPr>
            <a:xfrm>
              <a:off x="2843808" y="1360289"/>
              <a:ext cx="1817902" cy="2181663"/>
              <a:chOff x="3147796" y="1955559"/>
              <a:chExt cx="1817902" cy="2181663"/>
            </a:xfrm>
          </p:grpSpPr>
          <p:cxnSp>
            <p:nvCxnSpPr>
              <p:cNvPr id="6" name="직선 연결선 5"/>
              <p:cNvCxnSpPr>
                <a:stCxn id="13" idx="4"/>
              </p:cNvCxnSpPr>
              <p:nvPr/>
            </p:nvCxnSpPr>
            <p:spPr>
              <a:xfrm>
                <a:off x="3428795" y="2512919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5" idx="4"/>
              </p:cNvCxnSpPr>
              <p:nvPr/>
            </p:nvCxnSpPr>
            <p:spPr>
              <a:xfrm flipH="1">
                <a:off x="4403701" y="2502008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4" idx="4"/>
                <a:endCxn id="11" idx="0"/>
              </p:cNvCxnSpPr>
              <p:nvPr/>
            </p:nvCxnSpPr>
            <p:spPr>
              <a:xfrm>
                <a:off x="4056747" y="2512919"/>
                <a:ext cx="0" cy="3271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3428795" y="3219822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 flipV="1">
                <a:off x="4403701" y="3219822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4056747" y="3219822"/>
                <a:ext cx="0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80684" y="2840053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지점</a:t>
                </a:r>
                <a:endParaRPr lang="en-US" altLang="ko-KR" sz="1200" b="1" dirty="0" smtClean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147796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 err="1" smtClean="0">
                    <a:solidFill>
                      <a:srgbClr val="FFFF00"/>
                    </a:solidFill>
                  </a:rPr>
                  <a:t>지점명</a:t>
                </a:r>
                <a:endParaRPr lang="ko-KR" altLang="en-US" sz="700" b="1" u="sng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75748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도시</a:t>
                </a:r>
                <a:endParaRPr lang="ko-KR" altLang="en-US" sz="700" b="1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403700" y="1955559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자산</a:t>
                </a:r>
                <a:endParaRPr lang="ko-KR" altLang="en-US" sz="700" b="1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147796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영문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err="1" smtClean="0"/>
                  <a:t>지점명</a:t>
                </a:r>
                <a:endParaRPr lang="ko-KR" altLang="en-US" sz="700" b="1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775748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지점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개설일</a:t>
                </a:r>
                <a:endParaRPr lang="ko-KR" altLang="en-US" sz="700" b="1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03700" y="3579862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전화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번호</a:t>
                </a:r>
                <a:endParaRPr lang="ko-KR" altLang="en-US" sz="700" b="1" dirty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91268" y="1029967"/>
              <a:ext cx="1878345" cy="225469"/>
              <a:chOff x="6047252" y="1245991"/>
              <a:chExt cx="1878345" cy="225469"/>
            </a:xfrm>
          </p:grpSpPr>
          <p:cxnSp>
            <p:nvCxnSpPr>
              <p:cNvPr id="117" name="직선 연결선 116"/>
              <p:cNvCxnSpPr>
                <a:stCxn id="48" idx="4"/>
              </p:cNvCxnSpPr>
              <p:nvPr/>
            </p:nvCxnSpPr>
            <p:spPr>
              <a:xfrm>
                <a:off x="6047252" y="1256902"/>
                <a:ext cx="484355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>
                <a:stCxn id="49" idx="4"/>
              </p:cNvCxnSpPr>
              <p:nvPr/>
            </p:nvCxnSpPr>
            <p:spPr>
              <a:xfrm>
                <a:off x="6673367" y="1256902"/>
                <a:ext cx="130881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>
                <a:stCxn id="65" idx="4"/>
              </p:cNvCxnSpPr>
              <p:nvPr/>
            </p:nvCxnSpPr>
            <p:spPr>
              <a:xfrm flipH="1">
                <a:off x="7402421" y="1245991"/>
                <a:ext cx="523176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stCxn id="50" idx="4"/>
              </p:cNvCxnSpPr>
              <p:nvPr/>
            </p:nvCxnSpPr>
            <p:spPr>
              <a:xfrm flipH="1">
                <a:off x="7142375" y="1245991"/>
                <a:ext cx="157107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>
              <a:stCxn id="47" idx="2"/>
              <a:endCxn id="94" idx="0"/>
            </p:cNvCxnSpPr>
            <p:nvPr/>
          </p:nvCxnSpPr>
          <p:spPr>
            <a:xfrm flipH="1">
              <a:off x="7126175" y="1668110"/>
              <a:ext cx="4265" cy="1566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5910269" y="483518"/>
              <a:ext cx="2440343" cy="557360"/>
              <a:chOff x="6073208" y="319197"/>
              <a:chExt cx="2440343" cy="557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3208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>
                    <a:solidFill>
                      <a:srgbClr val="FFFF00"/>
                    </a:solidFill>
                  </a:rPr>
                  <a:t>고객</a:t>
                </a:r>
                <a:br>
                  <a:rPr lang="ko-KR" altLang="en-US" sz="700" b="1" u="sng" dirty="0">
                    <a:solidFill>
                      <a:srgbClr val="FFFF00"/>
                    </a:solidFill>
                  </a:rPr>
                </a:br>
                <a:r>
                  <a:rPr lang="ko-KR" altLang="en-US" sz="700" b="1" u="sng" dirty="0">
                    <a:solidFill>
                      <a:srgbClr val="FFFF00"/>
                    </a:solidFill>
                  </a:rPr>
                  <a:t>번호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699323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이름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325438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주소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7951553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생년월일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7224" y="3234132"/>
              <a:ext cx="1814228" cy="1252716"/>
              <a:chOff x="6073208" y="3450156"/>
              <a:chExt cx="1814228" cy="1252716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073208" y="3507854"/>
                <a:ext cx="1814228" cy="1195018"/>
                <a:chOff x="6073208" y="3507854"/>
                <a:chExt cx="1814228" cy="1195018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6354207" y="3751994"/>
                  <a:ext cx="354801" cy="41887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 flipV="1">
                  <a:off x="7329113" y="3741083"/>
                  <a:ext cx="277324" cy="429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>
                  <a:stCxn id="96" idx="4"/>
                </p:cNvCxnSpPr>
                <p:nvPr/>
              </p:nvCxnSpPr>
              <p:spPr>
                <a:xfrm flipV="1">
                  <a:off x="6980322" y="3507854"/>
                  <a:ext cx="1837" cy="119501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타원 94"/>
                <p:cNvSpPr/>
                <p:nvPr/>
              </p:nvSpPr>
              <p:spPr>
                <a:xfrm>
                  <a:off x="6073208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예금</a:t>
                  </a:r>
                  <a:br>
                    <a:rPr lang="ko-KR" altLang="en-US" sz="7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699323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/>
                    <a:t>잔고</a:t>
                  </a:r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7325438" y="4145512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 smtClean="0"/>
                    <a:t>입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출금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내역</a:t>
                  </a:r>
                  <a:endParaRPr lang="ko-KR" altLang="en-US" sz="700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6406096" y="3450156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/>
                  <a:t>예금계좌</a:t>
                </a:r>
                <a:endParaRPr lang="en-US" altLang="ko-KR" sz="12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92280" y="185167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92280" y="2839443"/>
              <a:ext cx="422461" cy="17898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8900" indent="-88900" algn="ctr">
                <a:lnSpc>
                  <a:spcPct val="200000"/>
                </a:lnSpc>
              </a:pPr>
              <a:r>
                <a:rPr lang="en-US" altLang="ko-KR" sz="1100" dirty="0" smtClean="0"/>
                <a:t>M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54377" y="1255436"/>
              <a:ext cx="1152126" cy="4126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고객</a:t>
              </a:r>
              <a:endParaRPr lang="en-US" altLang="ko-KR" sz="1200" b="1" dirty="0"/>
            </a:p>
          </p:txBody>
        </p:sp>
        <p:sp>
          <p:nvSpPr>
            <p:cNvPr id="106" name="다이아몬드 105"/>
            <p:cNvSpPr/>
            <p:nvPr/>
          </p:nvSpPr>
          <p:spPr>
            <a:xfrm>
              <a:off x="6590440" y="2170747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예금</a:t>
              </a:r>
            </a:p>
          </p:txBody>
        </p:sp>
        <p:cxnSp>
          <p:nvCxnSpPr>
            <p:cNvPr id="128" name="꺾인 연결선 127"/>
            <p:cNvCxnSpPr>
              <a:stCxn id="11" idx="3"/>
              <a:endCxn id="94" idx="1"/>
            </p:cNvCxnSpPr>
            <p:nvPr/>
          </p:nvCxnSpPr>
          <p:spPr>
            <a:xfrm>
              <a:off x="4328822" y="2451120"/>
              <a:ext cx="2221290" cy="989349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다이아몬드 128"/>
            <p:cNvSpPr/>
            <p:nvPr/>
          </p:nvSpPr>
          <p:spPr>
            <a:xfrm>
              <a:off x="4899467" y="2649123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관</a:t>
              </a:r>
              <a:r>
                <a:rPr lang="ko-KR" altLang="en-US" sz="1200" b="1" dirty="0"/>
                <a:t>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36096" y="3220403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5976" y="219366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7768" y="1275606"/>
            <a:ext cx="2232248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chemeClr val="accent5"/>
                </a:solidFill>
              </a:rPr>
              <a:t>인터넷뱅킹</a:t>
            </a:r>
            <a:r>
              <a:rPr lang="ko-KR" altLang="en-US" sz="1200" b="1" dirty="0" smtClean="0"/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ERD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연습 요구분석사항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예금 서비스를 고객에게 제공한다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여러 지점으로 구성되고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도시에 위치해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지점은 고유의 </a:t>
            </a:r>
            <a:r>
              <a:rPr lang="ko-KR" altLang="en-US" sz="800" dirty="0" err="1" smtClean="0"/>
              <a:t>지점명이</a:t>
            </a:r>
            <a:r>
              <a:rPr lang="ko-KR" altLang="en-US" sz="800" dirty="0" smtClean="0"/>
              <a:t> 부여되며 추가로 도시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영문지점명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지점개설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고객은 고유의 </a:t>
            </a:r>
            <a:r>
              <a:rPr lang="ko-KR" altLang="en-US" sz="800" u="sng" dirty="0" smtClean="0"/>
              <a:t>고객번호</a:t>
            </a:r>
            <a:r>
              <a:rPr lang="ko-KR" altLang="en-US" sz="800" dirty="0" smtClean="0"/>
              <a:t>를 가지며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예금번호로 유일하게 식별되고 예금계좌의 잔고와 입</a:t>
            </a:r>
            <a:r>
              <a:rPr lang="en-US" altLang="ko-KR" sz="800" dirty="0" smtClean="0"/>
              <a:t>·</a:t>
            </a:r>
            <a:r>
              <a:rPr lang="ko-KR" altLang="en-US" sz="800" dirty="0" smtClean="0"/>
              <a:t>출금 내역이 관리된다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고객은 여러 개의 예금 계좌에 예금할 수 있고 하나의 예금계좌에는 여러 명의 고객이 예금할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여러 개의 예금 계좌를 관리한다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62487" y="6077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실습문제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2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5"/>
                </a:solidFill>
              </a:rPr>
              <a:t>학사관리 프로그램</a:t>
            </a:r>
            <a:endParaRPr lang="en-US" altLang="ko-KR" sz="600" b="1" dirty="0">
              <a:solidFill>
                <a:schemeClr val="accent5"/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948107" y="393351"/>
            <a:ext cx="6020698" cy="4123196"/>
            <a:chOff x="3143963" y="321924"/>
            <a:chExt cx="6229295" cy="4266050"/>
          </a:xfrm>
        </p:grpSpPr>
        <p:cxnSp>
          <p:nvCxnSpPr>
            <p:cNvPr id="7" name="꺾인 연결선 6"/>
            <p:cNvCxnSpPr>
              <a:stCxn id="8" idx="3"/>
              <a:endCxn id="60" idx="0"/>
            </p:cNvCxnSpPr>
            <p:nvPr/>
          </p:nvCxnSpPr>
          <p:spPr>
            <a:xfrm rot="10800000" flipH="1">
              <a:off x="4004024" y="857303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37"/>
            <p:cNvSpPr/>
            <p:nvPr/>
          </p:nvSpPr>
          <p:spPr>
            <a:xfrm flipH="1">
              <a:off x="3565854" y="1586285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93847" y="735612"/>
              <a:ext cx="1960342" cy="1701345"/>
              <a:chOff x="3707904" y="537166"/>
              <a:chExt cx="1960342" cy="1701345"/>
            </a:xfrm>
          </p:grpSpPr>
          <p:cxnSp>
            <p:nvCxnSpPr>
              <p:cNvPr id="61" name="직선 연결선 60"/>
              <p:cNvCxnSpPr>
                <a:stCxn id="67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8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70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9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71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72" idx="0"/>
                <a:endCxn id="74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543957" y="735611"/>
              <a:ext cx="1459734" cy="1701346"/>
              <a:chOff x="6076912" y="537165"/>
              <a:chExt cx="1459734" cy="170134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84884" y="2886628"/>
              <a:ext cx="959126" cy="1701346"/>
              <a:chOff x="4198941" y="2688182"/>
              <a:chExt cx="959126" cy="170134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43" name="직선 연결선 42"/>
              <p:cNvCxnSpPr>
                <a:stCxn id="39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93653" y="2886629"/>
              <a:ext cx="1960342" cy="1701345"/>
              <a:chOff x="3707904" y="537166"/>
              <a:chExt cx="1960342" cy="1701345"/>
            </a:xfrm>
          </p:grpSpPr>
          <p:cxnSp>
            <p:nvCxnSpPr>
              <p:cNvPr id="24" name="직선 연결선 23"/>
              <p:cNvCxnSpPr>
                <a:stCxn id="30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31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3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32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34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5" idx="0"/>
                <a:endCxn id="3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59928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928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4944010" y="1586285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44901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강의</a:t>
              </a:r>
            </a:p>
          </p:txBody>
        </p:sp>
        <p:sp>
          <p:nvSpPr>
            <p:cNvPr id="17" name="직사각형 37"/>
            <p:cNvSpPr/>
            <p:nvPr/>
          </p:nvSpPr>
          <p:spPr>
            <a:xfrm>
              <a:off x="7743816" y="1586285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7896121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수강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26003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N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6003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142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142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59818" y="32192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5449013" y="348492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소속</a:t>
              </a: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314396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소</a:t>
              </a:r>
              <a:r>
                <a:rPr lang="ko-KR" altLang="en-US" sz="800" b="1" dirty="0"/>
                <a:t>속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8914741" y="2440797"/>
              <a:ext cx="458517" cy="445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500" b="1" dirty="0"/>
                <a:t>성적</a:t>
              </a:r>
            </a:p>
          </p:txBody>
        </p:sp>
        <p:cxnSp>
          <p:nvCxnSpPr>
            <p:cNvPr id="3" name="직선 연결선 2"/>
            <p:cNvCxnSpPr>
              <a:stCxn id="18" idx="3"/>
              <a:endCxn id="80" idx="2"/>
            </p:cNvCxnSpPr>
            <p:nvPr/>
          </p:nvCxnSpPr>
          <p:spPr>
            <a:xfrm>
              <a:off x="8745937" y="2661793"/>
              <a:ext cx="168804" cy="1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0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357389" y="321924"/>
            <a:ext cx="5317038" cy="4266050"/>
            <a:chOff x="3357451" y="123478"/>
            <a:chExt cx="5317038" cy="4266050"/>
          </a:xfrm>
        </p:grpSpPr>
        <p:cxnSp>
          <p:nvCxnSpPr>
            <p:cNvPr id="118" name="꺾인 연결선 117"/>
            <p:cNvCxnSpPr>
              <a:stCxn id="114" idx="3"/>
              <a:endCxn id="8" idx="0"/>
            </p:cNvCxnSpPr>
            <p:nvPr/>
          </p:nvCxnSpPr>
          <p:spPr>
            <a:xfrm rot="10800000" flipH="1">
              <a:off x="3930049" y="658857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37"/>
            <p:cNvSpPr/>
            <p:nvPr/>
          </p:nvSpPr>
          <p:spPr>
            <a:xfrm flipH="1">
              <a:off x="3491879" y="1387839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9872" y="537166"/>
              <a:ext cx="1960342" cy="1701345"/>
              <a:chOff x="3707904" y="537166"/>
              <a:chExt cx="1960342" cy="1701345"/>
            </a:xfrm>
          </p:grpSpPr>
          <p:cxnSp>
            <p:nvCxnSpPr>
              <p:cNvPr id="22" name="직선 연결선 21"/>
              <p:cNvCxnSpPr>
                <a:stCxn id="9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1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7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8" idx="0"/>
                <a:endCxn id="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6469982" y="537165"/>
              <a:ext cx="1459734" cy="1701346"/>
              <a:chOff x="6076912" y="537165"/>
              <a:chExt cx="1459734" cy="170134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 smtClean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10909" y="2688182"/>
              <a:ext cx="959126" cy="1701346"/>
              <a:chOff x="4198941" y="2688182"/>
              <a:chExt cx="959126" cy="170134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80" name="직선 연결선 79"/>
              <p:cNvCxnSpPr>
                <a:stCxn id="74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6219678" y="2688183"/>
              <a:ext cx="1960342" cy="1701345"/>
              <a:chOff x="3707904" y="537166"/>
              <a:chExt cx="1960342" cy="1701345"/>
            </a:xfrm>
          </p:grpSpPr>
          <p:cxnSp>
            <p:nvCxnSpPr>
              <p:cNvPr id="92" name="직선 연결선 91"/>
              <p:cNvCxnSpPr>
                <a:stCxn id="98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99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1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0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2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03" idx="0"/>
                <a:endCxn id="105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 smtClean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552531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2531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37" name="꺾인 연결선 36"/>
            <p:cNvCxnSpPr/>
            <p:nvPr/>
          </p:nvCxnSpPr>
          <p:spPr>
            <a:xfrm>
              <a:off x="4870035" y="1387839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다이아몬드 107"/>
            <p:cNvSpPr/>
            <p:nvPr/>
          </p:nvSpPr>
          <p:spPr>
            <a:xfrm>
              <a:off x="5375038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강의</a:t>
              </a:r>
              <a:endParaRPr lang="ko-KR" altLang="en-US" sz="8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69841" y="1387839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/>
            <p:cNvSpPr/>
            <p:nvPr/>
          </p:nvSpPr>
          <p:spPr>
            <a:xfrm>
              <a:off x="7822146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수강</a:t>
              </a:r>
              <a:r>
                <a:rPr lang="en-US" altLang="ko-KR" sz="800" b="1" dirty="0" smtClean="0"/>
                <a:t>, </a:t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성적</a:t>
              </a:r>
              <a:endParaRPr lang="ko-KR" altLang="en-US" sz="8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52028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52028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745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5745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85843" y="123478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학사관리 프로그램</a:t>
            </a:r>
            <a:endParaRPr lang="en-US" altLang="ko-KR" sz="600" dirty="0">
              <a:solidFill>
                <a:schemeClr val="accent2">
                  <a:lumMod val="75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8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58674"/>
              </p:ext>
            </p:extLst>
          </p:nvPr>
        </p:nvGraphicFramePr>
        <p:xfrm>
          <a:off x="1668016" y="1349059"/>
          <a:ext cx="5568280" cy="19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 smtClean="0">
                          <a:solidFill>
                            <a:srgbClr val="FFFF00"/>
                          </a:solidFill>
                        </a:rPr>
                        <a:t>고객번호</a:t>
                      </a:r>
                      <a:endParaRPr lang="ko-KR" altLang="en-US" sz="12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대구시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대전시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67494"/>
            <a:ext cx="172819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릴레이션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테이블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98104"/>
            <a:ext cx="1080120" cy="130224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행 </a:t>
            </a:r>
            <a:r>
              <a:rPr lang="en-US" altLang="ko-KR" sz="1200" b="1" dirty="0">
                <a:solidFill>
                  <a:srgbClr val="00B0F0"/>
                </a:solidFill>
              </a:rPr>
              <a:t>=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튜플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774354"/>
            <a:ext cx="6840760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8260" y="3502546"/>
            <a:ext cx="2043980" cy="79739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성별의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유효한 값의 범위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71836" y="1354931"/>
            <a:ext cx="5564460" cy="3944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8304" y="1359048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accent3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3"/>
                </a:solidFill>
              </a:rPr>
              <a:t> 스키마</a:t>
            </a:r>
            <a:endParaRPr lang="en-US" altLang="ko-KR" sz="1200" b="1" dirty="0"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1836" y="1800225"/>
            <a:ext cx="5564460" cy="14862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8304" y="2873523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accent4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인스턴스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87030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210322 </a:t>
            </a:r>
            <a:r>
              <a:rPr lang="ko-KR" altLang="en-US" sz="4400" dirty="0" smtClean="0"/>
              <a:t>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188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842330" y="1410799"/>
            <a:ext cx="198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과목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과목</a:t>
              </a:r>
              <a:endParaRPr lang="en-US" altLang="ko-KR" sz="1100" b="1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과</a:t>
              </a:r>
              <a:r>
                <a:rPr lang="ko-KR" altLang="en-US" sz="800" b="1" dirty="0"/>
                <a:t>목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학점</a:t>
              </a:r>
              <a:endParaRPr lang="ko-KR" altLang="en-US" sz="800" b="1" dirty="0"/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12443" y="1635646"/>
              <a:ext cx="293273" cy="3373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스키마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80226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9006"/>
              </p:ext>
            </p:extLst>
          </p:nvPr>
        </p:nvGraphicFramePr>
        <p:xfrm>
          <a:off x="696038" y="3247975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과목이름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014032" y="3034754"/>
            <a:ext cx="540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55848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81877"/>
              </p:ext>
            </p:extLst>
          </p:nvPr>
        </p:nvGraphicFramePr>
        <p:xfrm>
          <a:off x="2941330" y="3720902"/>
          <a:ext cx="2887884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선형대수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52" name="직사각형 37"/>
          <p:cNvSpPr/>
          <p:nvPr/>
        </p:nvSpPr>
        <p:spPr>
          <a:xfrm rot="5400000" flipH="1" flipV="1">
            <a:off x="3207905" y="1417199"/>
            <a:ext cx="108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51" name="TextBox 50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9512" y="268401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406198" y="1242007"/>
              <a:ext cx="0" cy="136284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406198" y="3939934"/>
              <a:ext cx="0" cy="288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927</Words>
  <Application>Microsoft Office PowerPoint</Application>
  <PresentationFormat>화면 슬라이드 쇼(16:9)</PresentationFormat>
  <Paragraphs>491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Windows 사용자</cp:lastModifiedBy>
  <cp:revision>770</cp:revision>
  <dcterms:created xsi:type="dcterms:W3CDTF">2021-03-17T00:33:26Z</dcterms:created>
  <dcterms:modified xsi:type="dcterms:W3CDTF">2021-03-22T11:59:05Z</dcterms:modified>
</cp:coreProperties>
</file>