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6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/>
    <p:restoredTop sz="78471" autoAdjust="0"/>
  </p:normalViewPr>
  <p:slideViewPr>
    <p:cSldViewPr snapToGrid="0" snapToObjects="1">
      <p:cViewPr varScale="1">
        <p:scale>
          <a:sx n="89" d="100"/>
          <a:sy n="89" d="100"/>
        </p:scale>
        <p:origin x="2286" y="90"/>
      </p:cViewPr>
      <p:guideLst/>
    </p:cSldViewPr>
  </p:slideViewPr>
  <p:notesTextViewPr>
    <p:cViewPr>
      <p:scale>
        <a:sx n="1" d="1"/>
        <a:sy n="1" d="1"/>
      </p:scale>
      <p:origin x="0" y="-7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BFA1-93CC-4E0A-81F5-E3C1AAE4FD6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626C-6F0F-4A5B-BB97-1F1CE8ED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7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아는형님</a:t>
            </a:r>
            <a:r>
              <a:rPr lang="ko-KR" altLang="en-US" dirty="0"/>
              <a:t> 조는 건물 출입 체온 기록 관리 시스템을 개발했습니다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코로나</a:t>
            </a:r>
            <a:r>
              <a:rPr lang="en-US" altLang="ko-KR" dirty="0"/>
              <a:t>19 </a:t>
            </a:r>
            <a:r>
              <a:rPr lang="ko-KR" altLang="en-US" dirty="0"/>
              <a:t>사태에 따라 건물 출입 시 출입자의 체온을 측정한 후 수기로 명부를 작성해야 출입이 가능한 곳이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출입 기록을 수기로 관리하는데 문제점은 하나의 건물에 대한 명부 관리는 간단하겠지만 여러 건물이 있는 학교나 회사</a:t>
            </a:r>
            <a:r>
              <a:rPr lang="en-US" altLang="ko-KR" dirty="0"/>
              <a:t>, </a:t>
            </a:r>
            <a:r>
              <a:rPr lang="ko-KR" altLang="en-US" dirty="0"/>
              <a:t>관공서와 같은 경우에 각 건물에 대한 출입 기록을 확인하기가 힘듭니다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저희 조는 중앙관리자가 실시간으로 건물 출입 기록을 확인할 수 있는 시스템을 개발했습니다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개발 내용 수정해야 할지 얘기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서비스 설명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건물 출입 시 출입자는 비접촉식 온도 센서를 통해 체온을 측정합니다</a:t>
            </a:r>
            <a:r>
              <a:rPr lang="en-US" altLang="ko-KR" dirty="0"/>
              <a:t>. </a:t>
            </a:r>
            <a:r>
              <a:rPr lang="ko-KR" altLang="en-US" dirty="0"/>
              <a:t>체온이 </a:t>
            </a:r>
            <a:r>
              <a:rPr lang="en-US" altLang="ko-KR" dirty="0"/>
              <a:t>37.5</a:t>
            </a:r>
            <a:r>
              <a:rPr lang="ko-KR" altLang="en-US" dirty="0"/>
              <a:t>도 이상일 경우에 빨간색 </a:t>
            </a:r>
            <a:r>
              <a:rPr lang="en-US" altLang="ko-KR" dirty="0"/>
              <a:t>LED</a:t>
            </a:r>
            <a:r>
              <a:rPr lang="ko-KR" altLang="en-US" dirty="0"/>
              <a:t>가 켜지고</a:t>
            </a:r>
            <a:r>
              <a:rPr lang="en-US" altLang="ko-KR" dirty="0"/>
              <a:t>, </a:t>
            </a:r>
            <a:r>
              <a:rPr lang="ko-KR" altLang="en-US" dirty="0"/>
              <a:t>정상 체온일 경우에 노란색 </a:t>
            </a:r>
            <a:r>
              <a:rPr lang="en-US" altLang="ko-KR" dirty="0"/>
              <a:t>LED</a:t>
            </a:r>
            <a:r>
              <a:rPr lang="ko-KR" altLang="en-US" dirty="0"/>
              <a:t>가 켜지며</a:t>
            </a:r>
            <a:r>
              <a:rPr lang="en-US" altLang="ko-KR" dirty="0"/>
              <a:t> </a:t>
            </a:r>
            <a:r>
              <a:rPr lang="ko-KR" altLang="en-US" dirty="0" err="1"/>
              <a:t>부저가</a:t>
            </a:r>
            <a:r>
              <a:rPr lang="ko-KR" altLang="en-US" dirty="0"/>
              <a:t> 울립니다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출입자의 모바일 </a:t>
            </a:r>
            <a:r>
              <a:rPr lang="en-US" altLang="ko-KR" dirty="0"/>
              <a:t>ID</a:t>
            </a:r>
            <a:r>
              <a:rPr lang="ko-KR" altLang="en-US" dirty="0"/>
              <a:t>인 </a:t>
            </a:r>
            <a:r>
              <a:rPr lang="en-US" altLang="ko-KR" dirty="0"/>
              <a:t>QR</a:t>
            </a:r>
            <a:r>
              <a:rPr lang="ko-KR" altLang="en-US" dirty="0"/>
              <a:t>코드를 </a:t>
            </a:r>
            <a:r>
              <a:rPr lang="en-US" altLang="ko-KR" dirty="0"/>
              <a:t>QR</a:t>
            </a:r>
            <a:r>
              <a:rPr lang="ko-KR" altLang="en-US" dirty="0"/>
              <a:t>코드 리더기에 인식시킵니다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출입 정보인 건물 </a:t>
            </a:r>
            <a:r>
              <a:rPr lang="en-US" altLang="ko-KR" dirty="0"/>
              <a:t>ID, </a:t>
            </a:r>
            <a:r>
              <a:rPr lang="ko-KR" altLang="en-US" dirty="0"/>
              <a:t>출입자 </a:t>
            </a:r>
            <a:r>
              <a:rPr lang="en-US" altLang="ko-KR" dirty="0"/>
              <a:t>ID, </a:t>
            </a:r>
            <a:r>
              <a:rPr lang="ko-KR" altLang="en-US" dirty="0"/>
              <a:t>체온에 대한 정보가 </a:t>
            </a:r>
            <a:r>
              <a:rPr lang="en-US" altLang="ko-KR" dirty="0"/>
              <a:t>IoT Makers</a:t>
            </a:r>
            <a:r>
              <a:rPr lang="ko-KR" altLang="en-US" dirty="0"/>
              <a:t>로 전송됩니다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중앙 관리자는 </a:t>
            </a:r>
            <a:r>
              <a:rPr lang="en-US" altLang="ko-KR" dirty="0"/>
              <a:t>GUI</a:t>
            </a:r>
            <a:r>
              <a:rPr lang="ko-KR" altLang="en-US" dirty="0"/>
              <a:t> 프로그램을 통해 각 건물의 출입 기록을 실시간으로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시연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시스템은 회사나 관공서</a:t>
            </a:r>
            <a:r>
              <a:rPr lang="en-US" altLang="ko-KR" dirty="0"/>
              <a:t>, </a:t>
            </a:r>
            <a:r>
              <a:rPr lang="ko-KR" altLang="en-US" dirty="0"/>
              <a:t>학교 등 다양한 상황에서 사용할 수 있으나 저희는 시연 상황을 학교로 설정했습니다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2626C-6F0F-4A5B-BB97-1F1CE8ED24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6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42" indent="0" algn="ctr">
              <a:buNone/>
              <a:defRPr sz="2000"/>
            </a:lvl2pPr>
            <a:lvl3pPr marL="914285" indent="0" algn="ctr">
              <a:buNone/>
              <a:defRPr sz="1800"/>
            </a:lvl3pPr>
            <a:lvl4pPr marL="1371427" indent="0" algn="ctr">
              <a:buNone/>
              <a:defRPr sz="1600"/>
            </a:lvl4pPr>
            <a:lvl5pPr marL="1828571" indent="0" algn="ctr">
              <a:buNone/>
              <a:defRPr sz="1600"/>
            </a:lvl5pPr>
            <a:lvl6pPr marL="2285712" indent="0" algn="ctr">
              <a:buNone/>
              <a:defRPr sz="1600"/>
            </a:lvl6pPr>
            <a:lvl7pPr marL="2742855" indent="0" algn="ctr">
              <a:buNone/>
              <a:defRPr sz="1600"/>
            </a:lvl7pPr>
            <a:lvl8pPr marL="3199997" indent="0" algn="ctr">
              <a:buNone/>
              <a:defRPr sz="1600"/>
            </a:lvl8pPr>
            <a:lvl9pPr marL="365714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425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05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944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79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4" y="1709740"/>
            <a:ext cx="8543925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4" y="4589468"/>
            <a:ext cx="8543925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1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493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852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2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42" indent="0">
              <a:buNone/>
              <a:defRPr sz="2000" b="1"/>
            </a:lvl2pPr>
            <a:lvl3pPr marL="914285" indent="0">
              <a:buNone/>
              <a:defRPr sz="1800" b="1"/>
            </a:lvl3pPr>
            <a:lvl4pPr marL="1371427" indent="0">
              <a:buNone/>
              <a:defRPr sz="1600" b="1"/>
            </a:lvl4pPr>
            <a:lvl5pPr marL="1828571" indent="0">
              <a:buNone/>
              <a:defRPr sz="1600" b="1"/>
            </a:lvl5pPr>
            <a:lvl6pPr marL="2285712" indent="0">
              <a:buNone/>
              <a:defRPr sz="1600" b="1"/>
            </a:lvl6pPr>
            <a:lvl7pPr marL="2742855" indent="0">
              <a:buNone/>
              <a:defRPr sz="1600" b="1"/>
            </a:lvl7pPr>
            <a:lvl8pPr marL="3199997" indent="0">
              <a:buNone/>
              <a:defRPr sz="1600" b="1"/>
            </a:lvl8pPr>
            <a:lvl9pPr marL="365714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5" y="1681164"/>
            <a:ext cx="4211340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42" indent="0">
              <a:buNone/>
              <a:defRPr sz="2000" b="1"/>
            </a:lvl2pPr>
            <a:lvl3pPr marL="914285" indent="0">
              <a:buNone/>
              <a:defRPr sz="1800" b="1"/>
            </a:lvl3pPr>
            <a:lvl4pPr marL="1371427" indent="0">
              <a:buNone/>
              <a:defRPr sz="1600" b="1"/>
            </a:lvl4pPr>
            <a:lvl5pPr marL="1828571" indent="0">
              <a:buNone/>
              <a:defRPr sz="1600" b="1"/>
            </a:lvl5pPr>
            <a:lvl6pPr marL="2285712" indent="0">
              <a:buNone/>
              <a:defRPr sz="1600" b="1"/>
            </a:lvl6pPr>
            <a:lvl7pPr marL="2742855" indent="0">
              <a:buNone/>
              <a:defRPr sz="1600" b="1"/>
            </a:lvl7pPr>
            <a:lvl8pPr marL="3199997" indent="0">
              <a:buNone/>
              <a:defRPr sz="1600" b="1"/>
            </a:lvl8pPr>
            <a:lvl9pPr marL="365714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5" y="2505076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98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152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197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4" y="987430"/>
            <a:ext cx="501491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2" indent="0">
              <a:buNone/>
              <a:defRPr sz="1400"/>
            </a:lvl2pPr>
            <a:lvl3pPr marL="914285" indent="0">
              <a:buNone/>
              <a:defRPr sz="1200"/>
            </a:lvl3pPr>
            <a:lvl4pPr marL="1371427" indent="0">
              <a:buNone/>
              <a:defRPr sz="1000"/>
            </a:lvl4pPr>
            <a:lvl5pPr marL="1828571" indent="0">
              <a:buNone/>
              <a:defRPr sz="1000"/>
            </a:lvl5pPr>
            <a:lvl6pPr marL="2285712" indent="0">
              <a:buNone/>
              <a:defRPr sz="1000"/>
            </a:lvl6pPr>
            <a:lvl7pPr marL="2742855" indent="0">
              <a:buNone/>
              <a:defRPr sz="1000"/>
            </a:lvl7pPr>
            <a:lvl8pPr marL="3199997" indent="0">
              <a:buNone/>
              <a:defRPr sz="1000"/>
            </a:lvl8pPr>
            <a:lvl9pPr marL="365714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993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4" y="987430"/>
            <a:ext cx="501491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42" indent="0">
              <a:buNone/>
              <a:defRPr sz="2799"/>
            </a:lvl2pPr>
            <a:lvl3pPr marL="914285" indent="0">
              <a:buNone/>
              <a:defRPr sz="2401"/>
            </a:lvl3pPr>
            <a:lvl4pPr marL="1371427" indent="0">
              <a:buNone/>
              <a:defRPr sz="2000"/>
            </a:lvl4pPr>
            <a:lvl5pPr marL="1828571" indent="0">
              <a:buNone/>
              <a:defRPr sz="2000"/>
            </a:lvl5pPr>
            <a:lvl6pPr marL="2285712" indent="0">
              <a:buNone/>
              <a:defRPr sz="2000"/>
            </a:lvl6pPr>
            <a:lvl7pPr marL="2742855" indent="0">
              <a:buNone/>
              <a:defRPr sz="2000"/>
            </a:lvl7pPr>
            <a:lvl8pPr marL="3199997" indent="0">
              <a:buNone/>
              <a:defRPr sz="2000"/>
            </a:lvl8pPr>
            <a:lvl9pPr marL="365714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2" indent="0">
              <a:buNone/>
              <a:defRPr sz="1400"/>
            </a:lvl2pPr>
            <a:lvl3pPr marL="914285" indent="0">
              <a:buNone/>
              <a:defRPr sz="1200"/>
            </a:lvl3pPr>
            <a:lvl4pPr marL="1371427" indent="0">
              <a:buNone/>
              <a:defRPr sz="1000"/>
            </a:lvl4pPr>
            <a:lvl5pPr marL="1828571" indent="0">
              <a:buNone/>
              <a:defRPr sz="1000"/>
            </a:lvl5pPr>
            <a:lvl6pPr marL="2285712" indent="0">
              <a:buNone/>
              <a:defRPr sz="1000"/>
            </a:lvl6pPr>
            <a:lvl7pPr marL="2742855" indent="0">
              <a:buNone/>
              <a:defRPr sz="1000"/>
            </a:lvl7pPr>
            <a:lvl8pPr marL="3199997" indent="0">
              <a:buNone/>
              <a:defRPr sz="1000"/>
            </a:lvl8pPr>
            <a:lvl9pPr marL="365714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75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2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2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D0A01-74EB-0640-BE6B-FA409DF2F746}" type="datetimeFigureOut">
              <a:rPr kumimoji="1" lang="ko-Kore-KR" altLang="en-US" smtClean="0"/>
              <a:t>06/22/2020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7" y="6356355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FB2D-EF08-0542-AB03-711186AFA4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497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8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2" indent="-228572" algn="l" defTabSz="9142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14" indent="-228572" algn="l" defTabSz="9142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7" indent="-228572" algn="l" defTabSz="9142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9" indent="-228572" algn="l" defTabSz="9142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0" indent="-228572" algn="l" defTabSz="9142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4" indent="-228572" algn="l" defTabSz="9142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7" indent="-228572" algn="l" defTabSz="9142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1" indent="-228572" algn="l" defTabSz="9142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2" indent="-228572" algn="l" defTabSz="9142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1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1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01B8A5-E60A-F143-9D88-E10D58B7DBE2}"/>
              </a:ext>
            </a:extLst>
          </p:cNvPr>
          <p:cNvSpPr txBox="1"/>
          <p:nvPr/>
        </p:nvSpPr>
        <p:spPr>
          <a:xfrm>
            <a:off x="2969131" y="167710"/>
            <a:ext cx="3967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dirty="0">
                <a:solidFill>
                  <a:srgbClr val="4F4F4F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건물 출입 체온 기록 관리 시스템</a:t>
            </a:r>
            <a:endParaRPr kumimoji="1" lang="ko-Kore-KR" altLang="en-US" sz="2000" b="1" dirty="0">
              <a:solidFill>
                <a:srgbClr val="4F4F4F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068" name="그룹 1067">
            <a:extLst>
              <a:ext uri="{FF2B5EF4-FFF2-40B4-BE49-F238E27FC236}">
                <a16:creationId xmlns:a16="http://schemas.microsoft.com/office/drawing/2014/main" id="{44E53BD8-14B3-3944-B113-7CEA3733A220}"/>
              </a:ext>
            </a:extLst>
          </p:cNvPr>
          <p:cNvGrpSpPr/>
          <p:nvPr/>
        </p:nvGrpSpPr>
        <p:grpSpPr>
          <a:xfrm>
            <a:off x="507913" y="514446"/>
            <a:ext cx="798617" cy="333420"/>
            <a:chOff x="507913" y="514446"/>
            <a:chExt cx="798617" cy="3334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CDA908-0950-024C-8CAD-029150E84596}"/>
                </a:ext>
              </a:extLst>
            </p:cNvPr>
            <p:cNvSpPr txBox="1"/>
            <p:nvPr/>
          </p:nvSpPr>
          <p:spPr>
            <a:xfrm>
              <a:off x="507913" y="514446"/>
              <a:ext cx="798617" cy="313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100" dirty="0">
                  <a:latin typeface="+mj-ea"/>
                  <a:ea typeface="+mj-ea"/>
                </a:rPr>
                <a:t>개발 목적</a:t>
              </a:r>
              <a:endParaRPr kumimoji="1" lang="en-US" altLang="ko-KR" sz="1100" dirty="0">
                <a:latin typeface="+mj-ea"/>
                <a:ea typeface="+mj-ea"/>
              </a:endParaRPr>
            </a:p>
          </p:txBody>
        </p: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80D06EAA-3445-BF4D-9608-BA4E0550D315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6" y="847866"/>
              <a:ext cx="635229" cy="0"/>
            </a:xfrm>
            <a:prstGeom prst="line">
              <a:avLst/>
            </a:prstGeom>
            <a:ln w="25400">
              <a:solidFill>
                <a:srgbClr val="F7E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274467-5558-AA43-A637-B865EE0B4045}"/>
              </a:ext>
            </a:extLst>
          </p:cNvPr>
          <p:cNvSpPr txBox="1"/>
          <p:nvPr/>
        </p:nvSpPr>
        <p:spPr>
          <a:xfrm>
            <a:off x="527991" y="896560"/>
            <a:ext cx="5091458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900" dirty="0">
                <a:latin typeface="+mn-ea"/>
              </a:rPr>
              <a:t>실시간으로 관리자에게 각 건물 별 출입자의 체온 데이터를 전송 관리할 수 있는 시스템을 구축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2576A-320C-F346-B167-F03B8FC2EC7C}"/>
              </a:ext>
            </a:extLst>
          </p:cNvPr>
          <p:cNvSpPr txBox="1"/>
          <p:nvPr/>
        </p:nvSpPr>
        <p:spPr>
          <a:xfrm>
            <a:off x="5401457" y="2275191"/>
            <a:ext cx="939681" cy="313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+mj-ea"/>
                <a:ea typeface="+mj-ea"/>
              </a:rPr>
              <a:t>개발 결과물</a:t>
            </a:r>
            <a:endParaRPr kumimoji="1" lang="en-US" altLang="ko-KR" sz="1100" dirty="0">
              <a:latin typeface="+mj-ea"/>
              <a:ea typeface="+mj-ea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453E78D-7170-B24D-80D4-DCC2BCEC65FE}"/>
              </a:ext>
            </a:extLst>
          </p:cNvPr>
          <p:cNvCxnSpPr>
            <a:cxnSpLocks/>
          </p:cNvCxnSpPr>
          <p:nvPr/>
        </p:nvCxnSpPr>
        <p:spPr>
          <a:xfrm>
            <a:off x="5484230" y="2603172"/>
            <a:ext cx="735699" cy="0"/>
          </a:xfrm>
          <a:prstGeom prst="line">
            <a:avLst/>
          </a:prstGeom>
          <a:ln w="25400">
            <a:solidFill>
              <a:srgbClr val="F7E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컴퓨터, 실내, 책상, 테이블이(가) 표시된 사진&#10;&#10;자동 생성된 설명">
            <a:extLst>
              <a:ext uri="{FF2B5EF4-FFF2-40B4-BE49-F238E27FC236}">
                <a16:creationId xmlns:a16="http://schemas.microsoft.com/office/drawing/2014/main" id="{2FAEBD58-EC1E-5B49-B660-8F290B59A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240938" y="3134573"/>
            <a:ext cx="1946334" cy="1459751"/>
          </a:xfrm>
          <a:prstGeom prst="rect">
            <a:avLst/>
          </a:prstGeom>
        </p:spPr>
      </p:pic>
      <p:pic>
        <p:nvPicPr>
          <p:cNvPr id="14" name="그림 13" descr="실내, 테이블, 앉아있는, 작은이(가) 표시된 사진&#10;&#10;자동 생성된 설명">
            <a:extLst>
              <a:ext uri="{FF2B5EF4-FFF2-40B4-BE49-F238E27FC236}">
                <a16:creationId xmlns:a16="http://schemas.microsoft.com/office/drawing/2014/main" id="{44085D49-9CFC-6C48-AEA5-8C996EA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95091" y="3134574"/>
            <a:ext cx="1946338" cy="1459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AFA8C6-695C-B04B-AEB2-810920087C41}"/>
              </a:ext>
            </a:extLst>
          </p:cNvPr>
          <p:cNvSpPr txBox="1"/>
          <p:nvPr/>
        </p:nvSpPr>
        <p:spPr>
          <a:xfrm>
            <a:off x="497864" y="2335487"/>
            <a:ext cx="2132315" cy="313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+mj-ea"/>
                <a:ea typeface="+mj-ea"/>
              </a:rPr>
              <a:t>서비스 구성 및 사용 장치</a:t>
            </a:r>
            <a:r>
              <a:rPr kumimoji="1" lang="en-US" altLang="ko-KR" sz="1100" dirty="0">
                <a:latin typeface="+mj-ea"/>
                <a:ea typeface="+mj-ea"/>
              </a:rPr>
              <a:t>/</a:t>
            </a:r>
            <a:r>
              <a:rPr kumimoji="1" lang="ko-KR" altLang="en-US" sz="1100" dirty="0">
                <a:latin typeface="+mj-ea"/>
                <a:ea typeface="+mj-ea"/>
              </a:rPr>
              <a:t>부품</a:t>
            </a:r>
            <a:endParaRPr kumimoji="1" lang="en-US" altLang="ko-KR" sz="1100" dirty="0">
              <a:latin typeface="+mj-ea"/>
              <a:ea typeface="+mj-ea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0EAC14F-23ED-0748-BF56-F68D47BEAD19}"/>
              </a:ext>
            </a:extLst>
          </p:cNvPr>
          <p:cNvCxnSpPr>
            <a:cxnSpLocks/>
          </p:cNvCxnSpPr>
          <p:nvPr/>
        </p:nvCxnSpPr>
        <p:spPr>
          <a:xfrm>
            <a:off x="580637" y="2663469"/>
            <a:ext cx="1961597" cy="0"/>
          </a:xfrm>
          <a:prstGeom prst="line">
            <a:avLst/>
          </a:prstGeom>
          <a:ln w="25400">
            <a:solidFill>
              <a:srgbClr val="F7E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1681FB-7182-E54E-BC02-58BFF0F26F46}"/>
              </a:ext>
            </a:extLst>
          </p:cNvPr>
          <p:cNvSpPr txBox="1"/>
          <p:nvPr/>
        </p:nvSpPr>
        <p:spPr>
          <a:xfrm>
            <a:off x="5431788" y="2607622"/>
            <a:ext cx="52450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900" b="1" dirty="0">
                <a:latin typeface="+mn-ea"/>
              </a:rPr>
              <a:t>[H/W]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079DE9-B018-6D41-A798-906E62FF0079}"/>
              </a:ext>
            </a:extLst>
          </p:cNvPr>
          <p:cNvSpPr txBox="1"/>
          <p:nvPr/>
        </p:nvSpPr>
        <p:spPr>
          <a:xfrm>
            <a:off x="5363744" y="4872637"/>
            <a:ext cx="502061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900" b="1" dirty="0">
                <a:latin typeface="+mn-ea"/>
              </a:rPr>
              <a:t>[S/W]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B0115-22C6-B743-A3BF-20CE245BE598}"/>
              </a:ext>
            </a:extLst>
          </p:cNvPr>
          <p:cNvSpPr txBox="1"/>
          <p:nvPr/>
        </p:nvSpPr>
        <p:spPr>
          <a:xfrm>
            <a:off x="5361264" y="5105725"/>
            <a:ext cx="3728906" cy="688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atin typeface="+mn-ea"/>
              </a:rPr>
              <a:t>센서 제어 </a:t>
            </a:r>
            <a:r>
              <a:rPr kumimoji="1" lang="en-US" altLang="ko-KR" sz="900" dirty="0">
                <a:latin typeface="+mn-ea"/>
              </a:rPr>
              <a:t>(</a:t>
            </a:r>
            <a:r>
              <a:rPr kumimoji="1" lang="ko-KR" altLang="en-US" sz="900" dirty="0">
                <a:latin typeface="+mn-ea"/>
              </a:rPr>
              <a:t> </a:t>
            </a:r>
            <a:r>
              <a:rPr kumimoji="1" lang="en-US" altLang="ko-KR" sz="900" dirty="0">
                <a:latin typeface="+mn-ea"/>
              </a:rPr>
              <a:t>QR</a:t>
            </a:r>
            <a:r>
              <a:rPr kumimoji="1" lang="ko-KR" altLang="en-US" sz="900" dirty="0">
                <a:latin typeface="+mn-ea"/>
              </a:rPr>
              <a:t>코드 리더기</a:t>
            </a:r>
            <a:r>
              <a:rPr kumimoji="1" lang="en-US" altLang="ko-KR" sz="900" dirty="0">
                <a:latin typeface="+mn-ea"/>
              </a:rPr>
              <a:t>,</a:t>
            </a:r>
            <a:r>
              <a:rPr kumimoji="1" lang="ko-KR" altLang="en-US" sz="900" dirty="0">
                <a:latin typeface="+mn-ea"/>
              </a:rPr>
              <a:t> </a:t>
            </a:r>
            <a:r>
              <a:rPr kumimoji="1" lang="ko-KR" altLang="en-US" sz="900" dirty="0" err="1">
                <a:latin typeface="+mn-ea"/>
              </a:rPr>
              <a:t>부저</a:t>
            </a:r>
            <a:r>
              <a:rPr kumimoji="1" lang="en-US" altLang="ko-KR" sz="900" dirty="0">
                <a:latin typeface="+mn-ea"/>
              </a:rPr>
              <a:t>,</a:t>
            </a:r>
            <a:r>
              <a:rPr kumimoji="1" lang="ko-KR" altLang="en-US" sz="900" dirty="0">
                <a:latin typeface="+mn-ea"/>
              </a:rPr>
              <a:t> </a:t>
            </a:r>
            <a:r>
              <a:rPr kumimoji="1" lang="en-US" altLang="ko-KR" sz="900" dirty="0">
                <a:latin typeface="+mn-ea"/>
              </a:rPr>
              <a:t>LED,</a:t>
            </a:r>
            <a:r>
              <a:rPr kumimoji="1" lang="ko-KR" altLang="en-US" sz="900" dirty="0">
                <a:latin typeface="+mn-ea"/>
              </a:rPr>
              <a:t> </a:t>
            </a:r>
            <a:r>
              <a:rPr kumimoji="1" lang="ko-KR" altLang="en-US" sz="900" dirty="0" err="1">
                <a:latin typeface="+mn-ea"/>
              </a:rPr>
              <a:t>비접촉식</a:t>
            </a:r>
            <a:r>
              <a:rPr kumimoji="1" lang="ko-KR" altLang="en-US" sz="900" dirty="0">
                <a:latin typeface="+mn-ea"/>
              </a:rPr>
              <a:t> 온도 센서</a:t>
            </a:r>
            <a:r>
              <a:rPr kumimoji="1" lang="en-US" altLang="ko-KR" sz="900" dirty="0">
                <a:latin typeface="+mn-ea"/>
              </a:rPr>
              <a:t> 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atin typeface="+mn-ea"/>
              </a:rPr>
              <a:t>IoT Makers</a:t>
            </a:r>
            <a:r>
              <a:rPr kumimoji="1" lang="ko-KR" altLang="en-US" sz="900" dirty="0">
                <a:latin typeface="+mn-ea"/>
              </a:rPr>
              <a:t> 통신</a:t>
            </a:r>
            <a:r>
              <a:rPr kumimoji="1" lang="en-US" altLang="ko-KR" sz="900" dirty="0">
                <a:latin typeface="+mn-ea"/>
              </a:rPr>
              <a:t> </a:t>
            </a:r>
            <a:r>
              <a:rPr kumimoji="1" lang="ko-KR" altLang="en-US" sz="900" dirty="0">
                <a:latin typeface="+mn-ea"/>
              </a:rPr>
              <a:t>기능 </a:t>
            </a:r>
            <a:r>
              <a:rPr kumimoji="1" lang="en-US" altLang="ko-KR" sz="900" dirty="0">
                <a:latin typeface="+mn-ea"/>
              </a:rPr>
              <a:t>(</a:t>
            </a:r>
            <a:r>
              <a:rPr kumimoji="1" lang="ko-KR" altLang="en-US" sz="900" dirty="0">
                <a:latin typeface="+mn-ea"/>
              </a:rPr>
              <a:t> 건물 별 출입자 체온 정보 저장 및 조회 </a:t>
            </a:r>
            <a:r>
              <a:rPr kumimoji="1" lang="en-US" altLang="ko-KR" sz="900" dirty="0"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atin typeface="+mn-ea"/>
              </a:rPr>
              <a:t>출입 기록 관리 프로그램 </a:t>
            </a:r>
            <a:r>
              <a:rPr kumimoji="1" lang="en-US" altLang="ko-KR" sz="900" dirty="0">
                <a:latin typeface="+mn-ea"/>
              </a:rPr>
              <a:t>(</a:t>
            </a:r>
            <a:r>
              <a:rPr kumimoji="1" lang="ko-KR" altLang="en-US" sz="900" dirty="0">
                <a:latin typeface="+mn-ea"/>
              </a:rPr>
              <a:t> </a:t>
            </a:r>
            <a:r>
              <a:rPr kumimoji="1" lang="ko-KR" altLang="en-US" sz="900" dirty="0" err="1">
                <a:latin typeface="+mn-ea"/>
              </a:rPr>
              <a:t>파이썬</a:t>
            </a:r>
            <a:r>
              <a:rPr kumimoji="1" lang="ko-KR" altLang="en-US" sz="900" dirty="0">
                <a:latin typeface="+mn-ea"/>
              </a:rPr>
              <a:t> </a:t>
            </a:r>
            <a:r>
              <a:rPr kumimoji="1" lang="en-US" altLang="ko-KR" sz="900" dirty="0">
                <a:latin typeface="+mn-ea"/>
              </a:rPr>
              <a:t>GUI</a:t>
            </a:r>
            <a:r>
              <a:rPr kumimoji="1" lang="ko-KR" altLang="en-US" sz="900" dirty="0">
                <a:latin typeface="+mn-ea"/>
              </a:rPr>
              <a:t> 프로그램 </a:t>
            </a:r>
            <a:r>
              <a:rPr kumimoji="1" lang="en-US" altLang="ko-KR" sz="900" dirty="0">
                <a:latin typeface="+mn-ea"/>
              </a:rPr>
              <a:t>)</a:t>
            </a: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A4F07CF6-F4CB-0941-9EED-42D77B5E00EE}"/>
              </a:ext>
            </a:extLst>
          </p:cNvPr>
          <p:cNvGrpSpPr/>
          <p:nvPr/>
        </p:nvGrpSpPr>
        <p:grpSpPr>
          <a:xfrm>
            <a:off x="497864" y="5530865"/>
            <a:ext cx="798617" cy="327982"/>
            <a:chOff x="497864" y="5540914"/>
            <a:chExt cx="798617" cy="32798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0E431A-DCA7-EA4B-B985-F69A2E990C4D}"/>
                </a:ext>
              </a:extLst>
            </p:cNvPr>
            <p:cNvSpPr txBox="1"/>
            <p:nvPr/>
          </p:nvSpPr>
          <p:spPr>
            <a:xfrm>
              <a:off x="497864" y="5540914"/>
              <a:ext cx="798617" cy="313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100" dirty="0">
                  <a:latin typeface="+mj-ea"/>
                  <a:ea typeface="+mj-ea"/>
                </a:rPr>
                <a:t>기대 효과</a:t>
              </a:r>
              <a:endParaRPr kumimoji="1" lang="en-US" altLang="ko-KR" sz="1100" dirty="0">
                <a:latin typeface="+mj-ea"/>
                <a:ea typeface="+mj-ea"/>
              </a:endParaRP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F8D0E914-6DE6-C842-B3FC-E2BC64AE8256}"/>
                </a:ext>
              </a:extLst>
            </p:cNvPr>
            <p:cNvCxnSpPr>
              <a:cxnSpLocks/>
            </p:cNvCxnSpPr>
            <p:nvPr/>
          </p:nvCxnSpPr>
          <p:spPr>
            <a:xfrm>
              <a:off x="580637" y="5868896"/>
              <a:ext cx="645491" cy="0"/>
            </a:xfrm>
            <a:prstGeom prst="line">
              <a:avLst/>
            </a:prstGeom>
            <a:ln w="25400">
              <a:solidFill>
                <a:srgbClr val="F7E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D8E6277-ABEC-4448-AF28-BA1796CA8B09}"/>
              </a:ext>
            </a:extLst>
          </p:cNvPr>
          <p:cNvSpPr txBox="1"/>
          <p:nvPr/>
        </p:nvSpPr>
        <p:spPr>
          <a:xfrm>
            <a:off x="538244" y="2708111"/>
            <a:ext cx="885179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900" b="1" dirty="0">
                <a:latin typeface="+mn-ea"/>
              </a:rPr>
              <a:t>[</a:t>
            </a:r>
            <a:r>
              <a:rPr kumimoji="1" lang="ko-KR" altLang="en-US" sz="900" b="1" dirty="0">
                <a:latin typeface="+mn-ea"/>
              </a:rPr>
              <a:t>서비스 구성</a:t>
            </a:r>
            <a:r>
              <a:rPr kumimoji="1" lang="en-US" altLang="ko-KR" sz="900" b="1" dirty="0">
                <a:latin typeface="+mn-ea"/>
              </a:rPr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3AB102-7AAA-CD42-896D-F24A44C28F87}"/>
              </a:ext>
            </a:extLst>
          </p:cNvPr>
          <p:cNvSpPr txBox="1"/>
          <p:nvPr/>
        </p:nvSpPr>
        <p:spPr>
          <a:xfrm>
            <a:off x="530489" y="4098911"/>
            <a:ext cx="1051891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900" b="1" dirty="0">
                <a:latin typeface="+mn-ea"/>
              </a:rPr>
              <a:t>[</a:t>
            </a:r>
            <a:r>
              <a:rPr kumimoji="1" lang="ko-KR" altLang="en-US" sz="900" b="1" dirty="0">
                <a:latin typeface="+mn-ea"/>
              </a:rPr>
              <a:t>사용 장치</a:t>
            </a:r>
            <a:r>
              <a:rPr kumimoji="1" lang="en-US" altLang="ko-KR" sz="900" b="1" dirty="0">
                <a:latin typeface="+mn-ea"/>
              </a:rPr>
              <a:t>/</a:t>
            </a:r>
            <a:r>
              <a:rPr kumimoji="1" lang="ko-KR" altLang="en-US" sz="900" b="1" dirty="0">
                <a:latin typeface="+mn-ea"/>
              </a:rPr>
              <a:t>부품</a:t>
            </a:r>
            <a:r>
              <a:rPr kumimoji="1" lang="en-US" altLang="ko-KR" sz="900" b="1" dirty="0">
                <a:latin typeface="+mn-ea"/>
              </a:rPr>
              <a:t>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8CEF7F-8536-2648-8E9E-F135629278CF}"/>
              </a:ext>
            </a:extLst>
          </p:cNvPr>
          <p:cNvSpPr txBox="1"/>
          <p:nvPr/>
        </p:nvSpPr>
        <p:spPr>
          <a:xfrm>
            <a:off x="528009" y="4372192"/>
            <a:ext cx="1593706" cy="110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latin typeface="+mn-ea"/>
              </a:rPr>
              <a:t>라즈베리파이</a:t>
            </a:r>
            <a:endParaRPr kumimoji="1"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atin typeface="+mn-ea"/>
              </a:rPr>
              <a:t>노란색 </a:t>
            </a:r>
            <a:r>
              <a:rPr kumimoji="1" lang="en-US" altLang="ko-KR" sz="900" dirty="0">
                <a:latin typeface="+mn-ea"/>
              </a:rPr>
              <a:t>LED,</a:t>
            </a:r>
            <a:r>
              <a:rPr kumimoji="1" lang="ko-KR" altLang="en-US" sz="900" dirty="0">
                <a:latin typeface="+mn-ea"/>
              </a:rPr>
              <a:t> 빨간색 </a:t>
            </a:r>
            <a:r>
              <a:rPr kumimoji="1" lang="en-US" altLang="ko-KR" sz="900" dirty="0">
                <a:latin typeface="+mn-ea"/>
              </a:rPr>
              <a:t>LED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latin typeface="+mn-ea"/>
              </a:rPr>
              <a:t>비접촉식</a:t>
            </a:r>
            <a:r>
              <a:rPr kumimoji="1" lang="ko-KR" altLang="en-US" sz="900" dirty="0">
                <a:latin typeface="+mn-ea"/>
              </a:rPr>
              <a:t> 온도 센서</a:t>
            </a:r>
            <a:endParaRPr kumimoji="1"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atin typeface="+mn-ea"/>
              </a:rPr>
              <a:t>카메라</a:t>
            </a:r>
            <a:r>
              <a:rPr kumimoji="1" lang="en-US" altLang="ko-KR" sz="900" dirty="0">
                <a:latin typeface="+mn-ea"/>
              </a:rPr>
              <a:t>(QR</a:t>
            </a:r>
            <a:r>
              <a:rPr kumimoji="1" lang="ko-KR" altLang="en-US" sz="900" dirty="0">
                <a:latin typeface="+mn-ea"/>
              </a:rPr>
              <a:t>코드</a:t>
            </a:r>
            <a:r>
              <a:rPr kumimoji="1" lang="en-US" altLang="ko-KR" sz="900" dirty="0">
                <a:latin typeface="+mn-ea"/>
              </a:rPr>
              <a:t> </a:t>
            </a:r>
            <a:r>
              <a:rPr kumimoji="1" lang="ko-KR" altLang="en-US" sz="900" dirty="0">
                <a:latin typeface="+mn-ea"/>
              </a:rPr>
              <a:t>인식</a:t>
            </a:r>
            <a:r>
              <a:rPr kumimoji="1" lang="en-US" altLang="ko-KR" sz="900" dirty="0"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latin typeface="+mn-ea"/>
              </a:rPr>
              <a:t>부저</a:t>
            </a:r>
            <a:endParaRPr kumimoji="1" lang="en-US" altLang="ko-KR" sz="900" dirty="0">
              <a:latin typeface="+mn-ea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51DB1E20-FC09-1146-A7EF-D0F06307986A}"/>
              </a:ext>
            </a:extLst>
          </p:cNvPr>
          <p:cNvGrpSpPr/>
          <p:nvPr/>
        </p:nvGrpSpPr>
        <p:grpSpPr>
          <a:xfrm>
            <a:off x="638287" y="3053354"/>
            <a:ext cx="4614774" cy="1146046"/>
            <a:chOff x="638287" y="2681568"/>
            <a:chExt cx="4614774" cy="1146046"/>
          </a:xfrm>
        </p:grpSpPr>
        <p:sp>
          <p:nvSpPr>
            <p:cNvPr id="51" name="_x199263048">
              <a:extLst>
                <a:ext uri="{FF2B5EF4-FFF2-40B4-BE49-F238E27FC236}">
                  <a16:creationId xmlns:a16="http://schemas.microsoft.com/office/drawing/2014/main" id="{7DB24ECF-C0D2-7941-A9F3-9417013A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287" y="2681568"/>
              <a:ext cx="1175256" cy="389741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ore-KR" sz="900" dirty="0">
                  <a:solidFill>
                    <a:srgbClr val="000000"/>
                  </a:solidFill>
                  <a:latin typeface="+mn-ea"/>
                  <a:cs typeface="굴림" pitchFamily="50" charset="-127"/>
                </a:rPr>
                <a:t>건물 출입</a:t>
              </a:r>
              <a:r>
                <a:rPr kumimoji="1" lang="ko-Kore-KR" altLang="en-US" sz="900" dirty="0">
                  <a:solidFill>
                    <a:srgbClr val="000000"/>
                  </a:solidFill>
                  <a:latin typeface="+mn-ea"/>
                  <a:cs typeface="굴림" pitchFamily="50" charset="-127"/>
                </a:rPr>
                <a:t> </a:t>
              </a:r>
              <a:r>
                <a:rPr kumimoji="1" lang="ko-KR" altLang="ko-Kore-KR" sz="900" dirty="0">
                  <a:solidFill>
                    <a:srgbClr val="000000"/>
                  </a:solidFill>
                  <a:latin typeface="+mn-ea"/>
                  <a:cs typeface="굴림" pitchFamily="50" charset="-127"/>
                </a:rPr>
                <a:t>시</a:t>
              </a:r>
              <a:endParaRPr kumimoji="1" lang="ko-KR" altLang="ko-Kore-KR" sz="900" dirty="0">
                <a:latin typeface="+mn-ea"/>
                <a:cs typeface="굴림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dirty="0">
                  <a:solidFill>
                    <a:srgbClr val="000000"/>
                  </a:solidFill>
                  <a:latin typeface="+mn-ea"/>
                  <a:cs typeface="굴림" pitchFamily="50" charset="-127"/>
                </a:rPr>
                <a:t>체온</a:t>
              </a:r>
              <a:r>
                <a:rPr kumimoji="1" lang="ko-KR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 </a:t>
              </a:r>
              <a:r>
                <a:rPr kumimoji="1" lang="ko-KR" altLang="en-US" sz="900" dirty="0">
                  <a:solidFill>
                    <a:srgbClr val="000000"/>
                  </a:solidFill>
                  <a:latin typeface="+mn-ea"/>
                  <a:cs typeface="굴림" pitchFamily="50" charset="-127"/>
                </a:rPr>
                <a:t>측정</a:t>
              </a:r>
              <a:endParaRPr kumimoji="1" 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  <p:sp>
          <p:nvSpPr>
            <p:cNvPr id="52" name="_x200728864">
              <a:extLst>
                <a:ext uri="{FF2B5EF4-FFF2-40B4-BE49-F238E27FC236}">
                  <a16:creationId xmlns:a16="http://schemas.microsoft.com/office/drawing/2014/main" id="{4D01FE89-6DB4-7C49-93F3-78251B312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756" y="3388749"/>
              <a:ext cx="1157674" cy="358709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함초롬바탕" pitchFamily="18" charset="-127"/>
                </a:rPr>
                <a:t>IoT makers </a:t>
              </a:r>
              <a:r>
                <a:rPr kumimoji="1" lang="ko-K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전송</a:t>
              </a:r>
              <a:endPara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  <p:sp>
          <p:nvSpPr>
            <p:cNvPr id="53" name="_x200729584">
              <a:extLst>
                <a:ext uri="{FF2B5EF4-FFF2-40B4-BE49-F238E27FC236}">
                  <a16:creationId xmlns:a16="http://schemas.microsoft.com/office/drawing/2014/main" id="{32E2C668-88A5-0049-8548-95167EBDF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358" y="3384565"/>
              <a:ext cx="1295703" cy="358708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중앙 </a:t>
              </a:r>
              <a:r>
                <a:rPr kumimoji="1" lang="ko-KR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관리자 </a:t>
              </a:r>
              <a:r>
                <a:rPr kumimoji="1" lang="ko-K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조회</a:t>
              </a:r>
              <a:endPara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함초롬바탕" pitchFamily="18" charset="-127"/>
                </a:rPr>
                <a:t>(GUI </a:t>
              </a:r>
              <a:r>
                <a:rPr kumimoji="1" lang="ko-KR" altLang="en-US" sz="900" dirty="0">
                  <a:solidFill>
                    <a:srgbClr val="000000"/>
                  </a:solidFill>
                  <a:latin typeface="+mn-ea"/>
                  <a:cs typeface="함초롬바탕" pitchFamily="18" charset="-127"/>
                </a:rPr>
                <a:t>프로그램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  <a:cs typeface="함초롬바탕" pitchFamily="18" charset="-127"/>
                </a:rPr>
                <a:t>)</a:t>
              </a:r>
              <a:endPara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  <p:sp>
          <p:nvSpPr>
            <p:cNvPr id="56" name="_x200723088">
              <a:extLst>
                <a:ext uri="{FF2B5EF4-FFF2-40B4-BE49-F238E27FC236}">
                  <a16:creationId xmlns:a16="http://schemas.microsoft.com/office/drawing/2014/main" id="{375BB9CE-860A-2344-98FB-AEDE4C39D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836" y="2712562"/>
              <a:ext cx="973513" cy="316356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함초롬바탕" pitchFamily="18" charset="-127"/>
                </a:rPr>
                <a:t>QR</a:t>
              </a:r>
              <a:r>
                <a:rPr kumimoji="1" lang="ko-K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코드 인식</a:t>
              </a:r>
              <a:endParaRPr kumimoji="1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53B3C7F-E842-5B4B-ABFD-9E3129282455}"/>
                </a:ext>
              </a:extLst>
            </p:cNvPr>
            <p:cNvCxnSpPr>
              <a:cxnSpLocks/>
              <a:stCxn id="51" idx="3"/>
              <a:endCxn id="56" idx="1"/>
            </p:cNvCxnSpPr>
            <p:nvPr/>
          </p:nvCxnSpPr>
          <p:spPr>
            <a:xfrm flipV="1">
              <a:off x="1813543" y="2870740"/>
              <a:ext cx="377293" cy="56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D7752F9E-5E47-4E46-AF16-B972091A4825}"/>
                </a:ext>
              </a:extLst>
            </p:cNvPr>
            <p:cNvCxnSpPr>
              <a:cxnSpLocks/>
              <a:stCxn id="56" idx="2"/>
              <a:endCxn id="52" idx="0"/>
            </p:cNvCxnSpPr>
            <p:nvPr/>
          </p:nvCxnSpPr>
          <p:spPr>
            <a:xfrm>
              <a:off x="2677593" y="3028918"/>
              <a:ext cx="0" cy="359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9E14CB2-3995-7D4C-BC5E-21F69345E4AF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 flipV="1">
              <a:off x="3256430" y="3563919"/>
              <a:ext cx="700928" cy="41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097183B-B63B-7746-A635-9AD7F480ADCE}"/>
                </a:ext>
              </a:extLst>
            </p:cNvPr>
            <p:cNvSpPr txBox="1"/>
            <p:nvPr/>
          </p:nvSpPr>
          <p:spPr>
            <a:xfrm>
              <a:off x="2669287" y="3072255"/>
              <a:ext cx="2004075" cy="27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900" dirty="0">
                  <a:latin typeface="+mn-ea"/>
                </a:rPr>
                <a:t>출입 정보</a:t>
              </a:r>
              <a:r>
                <a:rPr kumimoji="1" lang="en-US" altLang="ko-KR" sz="900" dirty="0">
                  <a:latin typeface="+mn-ea"/>
                </a:rPr>
                <a:t>(</a:t>
              </a:r>
              <a:r>
                <a:rPr kumimoji="1" lang="ko-KR" altLang="en-US" sz="900" dirty="0">
                  <a:latin typeface="+mn-ea"/>
                </a:rPr>
                <a:t>건물 </a:t>
              </a:r>
              <a:r>
                <a:rPr kumimoji="1" lang="en-US" altLang="ko-KR" sz="900" dirty="0">
                  <a:latin typeface="+mn-ea"/>
                </a:rPr>
                <a:t>ID, </a:t>
              </a:r>
              <a:r>
                <a:rPr kumimoji="1" lang="ko-KR" altLang="en-US" sz="900" dirty="0">
                  <a:latin typeface="+mn-ea"/>
                </a:rPr>
                <a:t>출입자 </a:t>
              </a:r>
              <a:r>
                <a:rPr kumimoji="1" lang="en-US" altLang="ko-KR" sz="900" dirty="0">
                  <a:latin typeface="+mn-ea"/>
                </a:rPr>
                <a:t>ID, </a:t>
              </a:r>
              <a:r>
                <a:rPr kumimoji="1" lang="ko-KR" altLang="en-US" sz="900" dirty="0">
                  <a:latin typeface="+mn-ea"/>
                </a:rPr>
                <a:t>체온</a:t>
              </a:r>
              <a:r>
                <a:rPr kumimoji="1" lang="en-US" altLang="ko-KR" sz="900" dirty="0">
                  <a:latin typeface="+mn-ea"/>
                </a:rPr>
                <a:t>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ED67F10-2CFD-A64C-B5EC-33957F221022}"/>
                </a:ext>
              </a:extLst>
            </p:cNvPr>
            <p:cNvSpPr txBox="1"/>
            <p:nvPr/>
          </p:nvSpPr>
          <p:spPr>
            <a:xfrm>
              <a:off x="3263691" y="3554334"/>
              <a:ext cx="686406" cy="27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900" dirty="0">
                  <a:latin typeface="+mn-ea"/>
                </a:rPr>
                <a:t>출입 정보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1067" name="그룹 1066">
            <a:extLst>
              <a:ext uri="{FF2B5EF4-FFF2-40B4-BE49-F238E27FC236}">
                <a16:creationId xmlns:a16="http://schemas.microsoft.com/office/drawing/2014/main" id="{5524C612-DCE2-0240-8EDB-6D9F095C4727}"/>
              </a:ext>
            </a:extLst>
          </p:cNvPr>
          <p:cNvGrpSpPr/>
          <p:nvPr/>
        </p:nvGrpSpPr>
        <p:grpSpPr>
          <a:xfrm>
            <a:off x="507913" y="1227879"/>
            <a:ext cx="798617" cy="313484"/>
            <a:chOff x="507913" y="1197735"/>
            <a:chExt cx="798617" cy="31348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B50783-58C8-A74A-A898-1B0571C779C6}"/>
                </a:ext>
              </a:extLst>
            </p:cNvPr>
            <p:cNvSpPr txBox="1"/>
            <p:nvPr/>
          </p:nvSpPr>
          <p:spPr>
            <a:xfrm>
              <a:off x="507913" y="1197735"/>
              <a:ext cx="798617" cy="313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100" dirty="0">
                  <a:latin typeface="+mj-ea"/>
                  <a:ea typeface="+mj-ea"/>
                </a:rPr>
                <a:t>개발 내용</a:t>
              </a:r>
              <a:endParaRPr kumimoji="1" lang="en-US" altLang="ko-KR" sz="1100" dirty="0">
                <a:latin typeface="+mj-ea"/>
                <a:ea typeface="+mj-ea"/>
              </a:endParaRPr>
            </a:p>
          </p:txBody>
        </p: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EEF239A8-18A3-2E4F-8D09-0BF625DADD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6" y="1480913"/>
              <a:ext cx="635229" cy="0"/>
            </a:xfrm>
            <a:prstGeom prst="line">
              <a:avLst/>
            </a:prstGeom>
            <a:ln w="25400">
              <a:solidFill>
                <a:srgbClr val="F7E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30539C3B-A96B-5049-8612-861B254A0418}"/>
              </a:ext>
            </a:extLst>
          </p:cNvPr>
          <p:cNvSpPr txBox="1"/>
          <p:nvPr/>
        </p:nvSpPr>
        <p:spPr>
          <a:xfrm>
            <a:off x="528196" y="1589012"/>
            <a:ext cx="9155070" cy="688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atin typeface="+mn-ea"/>
              </a:rPr>
              <a:t>건물 출입 시 온도 센서로 열 체크 후 </a:t>
            </a:r>
            <a:r>
              <a:rPr kumimoji="1" lang="en-US" altLang="ko-KR" sz="900" dirty="0">
                <a:latin typeface="+mn-ea"/>
              </a:rPr>
              <a:t>LED</a:t>
            </a:r>
            <a:r>
              <a:rPr kumimoji="1" lang="ko-KR" altLang="en-US" sz="900" dirty="0" err="1">
                <a:latin typeface="+mn-ea"/>
              </a:rPr>
              <a:t>를</a:t>
            </a:r>
            <a:r>
              <a:rPr kumimoji="1" lang="ko-KR" altLang="en-US" sz="900" dirty="0">
                <a:latin typeface="+mn-ea"/>
              </a:rPr>
              <a:t> 활용하여 출입자의 체온 상태를 나타내고 출입자 정보가 포함된 </a:t>
            </a:r>
            <a:r>
              <a:rPr kumimoji="1" lang="en-US" altLang="ko-KR" sz="900" dirty="0">
                <a:latin typeface="+mn-ea"/>
              </a:rPr>
              <a:t>QR</a:t>
            </a:r>
            <a:r>
              <a:rPr kumimoji="1" lang="ko-KR" altLang="en-US" sz="900" dirty="0">
                <a:latin typeface="+mn-ea"/>
              </a:rPr>
              <a:t>코드를 </a:t>
            </a:r>
            <a:r>
              <a:rPr kumimoji="1" lang="en-US" altLang="ko-KR" sz="900" dirty="0">
                <a:latin typeface="+mn-ea"/>
              </a:rPr>
              <a:t>Open CV </a:t>
            </a:r>
            <a:r>
              <a:rPr kumimoji="1" lang="ko-KR" altLang="en-US" sz="900" dirty="0">
                <a:latin typeface="+mn-ea"/>
              </a:rPr>
              <a:t>라이브러리를 활용하여 출입자 정보 확인</a:t>
            </a:r>
            <a:endParaRPr kumimoji="1"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atin typeface="+mn-ea"/>
              </a:rPr>
              <a:t>건물 정보 및 출입자의 체온 정보와 인식된 출입자 정보를 </a:t>
            </a:r>
            <a:r>
              <a:rPr kumimoji="1" lang="en-US" altLang="ko-KR" sz="900" dirty="0">
                <a:latin typeface="+mn-ea"/>
              </a:rPr>
              <a:t>IoT</a:t>
            </a:r>
            <a:r>
              <a:rPr kumimoji="1" lang="ko-KR" altLang="en-US" sz="900" dirty="0">
                <a:latin typeface="+mn-ea"/>
              </a:rPr>
              <a:t> </a:t>
            </a:r>
            <a:r>
              <a:rPr kumimoji="1" lang="en-US" altLang="ko-KR" sz="900" dirty="0">
                <a:latin typeface="+mn-ea"/>
              </a:rPr>
              <a:t>Makers</a:t>
            </a:r>
            <a:r>
              <a:rPr kumimoji="1" lang="ko-KR" altLang="en-US" sz="900" dirty="0">
                <a:latin typeface="+mn-ea"/>
              </a:rPr>
              <a:t>에 전송</a:t>
            </a:r>
            <a:endParaRPr kumimoji="1"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atin typeface="+mn-ea"/>
              </a:rPr>
              <a:t>IoT Makers</a:t>
            </a:r>
            <a:r>
              <a:rPr kumimoji="1" lang="ko-KR" altLang="en-US" sz="900" dirty="0">
                <a:latin typeface="+mn-ea"/>
              </a:rPr>
              <a:t>에 저장되어 있는 출입 기록을 </a:t>
            </a:r>
            <a:r>
              <a:rPr kumimoji="1" lang="ko-KR" altLang="en-US" sz="900" dirty="0" err="1">
                <a:latin typeface="+mn-ea"/>
              </a:rPr>
              <a:t>파이썬</a:t>
            </a:r>
            <a:r>
              <a:rPr kumimoji="1" lang="ko-KR" altLang="en-US" sz="900" dirty="0">
                <a:latin typeface="+mn-ea"/>
              </a:rPr>
              <a:t> 프로그램을 통해 실시간으로 확인 가능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4BF170-C076-ED41-B8DA-D33EF01C6C77}"/>
              </a:ext>
            </a:extLst>
          </p:cNvPr>
          <p:cNvSpPr txBox="1"/>
          <p:nvPr/>
        </p:nvSpPr>
        <p:spPr>
          <a:xfrm>
            <a:off x="538244" y="5874494"/>
            <a:ext cx="8797601" cy="688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atin typeface="+mn-ea"/>
              </a:rPr>
              <a:t>KT</a:t>
            </a:r>
            <a:r>
              <a:rPr kumimoji="1" lang="ko-KR" altLang="en-US" sz="900" dirty="0">
                <a:latin typeface="+mn-ea"/>
              </a:rPr>
              <a:t>의 개방형 </a:t>
            </a:r>
            <a:r>
              <a:rPr kumimoji="1" lang="en-US" altLang="ko-KR" sz="900" dirty="0">
                <a:latin typeface="+mn-ea"/>
              </a:rPr>
              <a:t>IoT</a:t>
            </a:r>
            <a:r>
              <a:rPr kumimoji="1" lang="ko-KR" altLang="en-US" sz="900" dirty="0">
                <a:latin typeface="+mn-ea"/>
              </a:rPr>
              <a:t>플랫폼인 </a:t>
            </a:r>
            <a:r>
              <a:rPr kumimoji="1" lang="en-US" altLang="ko-KR" sz="900" dirty="0" err="1">
                <a:latin typeface="+mn-ea"/>
              </a:rPr>
              <a:t>IoTMakers</a:t>
            </a:r>
            <a:r>
              <a:rPr kumimoji="1" lang="ko-KR" altLang="en-US" sz="900" dirty="0">
                <a:latin typeface="+mn-ea"/>
              </a:rPr>
              <a:t>를 활용하여 서비스 개발 및 구현 가능</a:t>
            </a:r>
            <a:endParaRPr kumimoji="1"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atin typeface="+mn-ea"/>
              </a:rPr>
              <a:t>건물 출입 정보를 활용하면 동선 파악이 용이하기 때문에 역학 조사 시 인적</a:t>
            </a:r>
            <a:r>
              <a:rPr kumimoji="1" lang="en-US" altLang="ko-KR" sz="900" dirty="0">
                <a:latin typeface="+mn-ea"/>
              </a:rPr>
              <a:t>,</a:t>
            </a:r>
            <a:r>
              <a:rPr kumimoji="1" lang="ko-KR" altLang="en-US" sz="900" dirty="0">
                <a:latin typeface="+mn-ea"/>
              </a:rPr>
              <a:t> 물적 자원에 대한 손실 감소 기대</a:t>
            </a:r>
            <a:endParaRPr kumimoji="1"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atin typeface="+mn-ea"/>
              </a:rPr>
              <a:t>현재는 각 학교</a:t>
            </a:r>
            <a:r>
              <a:rPr kumimoji="1" lang="en-US" altLang="ko-KR" sz="900" dirty="0">
                <a:latin typeface="+mn-ea"/>
              </a:rPr>
              <a:t>,</a:t>
            </a:r>
            <a:r>
              <a:rPr kumimoji="1" lang="ko-KR" altLang="en-US" sz="900" dirty="0">
                <a:latin typeface="+mn-ea"/>
              </a:rPr>
              <a:t> 기관 및 회사에서 관리자가 데이터를 조회할 수 있으나 추후 모든 데이터들을 통합하여 상위 기관</a:t>
            </a:r>
            <a:r>
              <a:rPr kumimoji="1" lang="en-US" altLang="ko-KR" sz="900" dirty="0">
                <a:latin typeface="+mn-ea"/>
              </a:rPr>
              <a:t>(</a:t>
            </a:r>
            <a:r>
              <a:rPr kumimoji="1" lang="ko-KR" altLang="en-US" sz="900" dirty="0">
                <a:latin typeface="+mn-ea"/>
              </a:rPr>
              <a:t>질병관리본부</a:t>
            </a:r>
            <a:r>
              <a:rPr kumimoji="1" lang="en-US" altLang="ko-KR" sz="900" dirty="0">
                <a:latin typeface="+mn-ea"/>
              </a:rPr>
              <a:t>)</a:t>
            </a:r>
            <a:r>
              <a:rPr kumimoji="1" lang="ko-KR" altLang="en-US" sz="900" dirty="0">
                <a:latin typeface="+mn-ea"/>
              </a:rPr>
              <a:t>에서도 활용할 수 있도록 개발 가능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A9EFCD-B07F-4FCD-83B1-DEF7DCE05F71}"/>
              </a:ext>
            </a:extLst>
          </p:cNvPr>
          <p:cNvSpPr txBox="1"/>
          <p:nvPr/>
        </p:nvSpPr>
        <p:spPr>
          <a:xfrm>
            <a:off x="1777340" y="2996881"/>
            <a:ext cx="415498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900" dirty="0">
                <a:latin typeface="+mn-ea"/>
              </a:rPr>
              <a:t>LED</a:t>
            </a:r>
          </a:p>
          <a:p>
            <a:pPr>
              <a:lnSpc>
                <a:spcPct val="150000"/>
              </a:lnSpc>
            </a:pPr>
            <a:r>
              <a:rPr kumimoji="1" lang="ko-KR" altLang="en-US" sz="900" dirty="0" err="1">
                <a:latin typeface="+mn-ea"/>
              </a:rPr>
              <a:t>부저</a:t>
            </a:r>
            <a:endParaRPr kumimoji="1"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235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4CB502ECD20C4BA0C96963C1A8E624" ma:contentTypeVersion="8" ma:contentTypeDescription="새 문서를 만듭니다." ma:contentTypeScope="" ma:versionID="45b95b21b5d327cdc1061e53f397b2b1">
  <xsd:schema xmlns:xsd="http://www.w3.org/2001/XMLSchema" xmlns:xs="http://www.w3.org/2001/XMLSchema" xmlns:p="http://schemas.microsoft.com/office/2006/metadata/properties" xmlns:ns2="a7580b53-a7bb-47b0-8441-9cd7d01d8e4d" targetNamespace="http://schemas.microsoft.com/office/2006/metadata/properties" ma:root="true" ma:fieldsID="11a794cc6a7ce4c0025a3756d667686f" ns2:_="">
    <xsd:import namespace="a7580b53-a7bb-47b0-8441-9cd7d01d8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580b53-a7bb-47b0-8441-9cd7d01d8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E6C2A-9AD2-48DB-B769-667D3E4895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BEF093-66A3-42BD-8968-2F8DEC235C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6AF55-54F6-4414-AB42-F644426BA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580b53-a7bb-47b0-8441-9cd7d01d8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434</Words>
  <Application>Microsoft Office PowerPoint</Application>
  <PresentationFormat>A4 용지(210x297mm)</PresentationFormat>
  <Paragraphs>52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Apple SD Gothic Neo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김동준</dc:creator>
  <cp:lastModifiedBy>김 동준</cp:lastModifiedBy>
  <cp:revision>23</cp:revision>
  <dcterms:created xsi:type="dcterms:W3CDTF">2020-06-15T06:18:29Z</dcterms:created>
  <dcterms:modified xsi:type="dcterms:W3CDTF">2020-06-21T16:14:19Z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0x0101003F4CB502ECD20C4BA0C96963C1A8E624</vt:lpwstr>
  </property>
</Properties>
</file>