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terms.naver.com/entry.nhn?docId=853536&amp;ref=y" TargetMode="External"/><Relationship Id="rId3" Type="http://schemas.openxmlformats.org/officeDocument/2006/relationships/hyperlink" Target="http://terms.naver.com/entry.nhn?docId=833581&amp;ref=y" TargetMode="External"/><Relationship Id="rId4" Type="http://schemas.openxmlformats.org/officeDocument/2006/relationships/hyperlink" Target="http://terms.naver.com/entry.nhn?docId=847768&amp;ref=y" TargetMode="External"/><Relationship Id="rId5" Type="http://schemas.openxmlformats.org/officeDocument/2006/relationships/hyperlink" Target="http://terms.naver.com/entry.nhn?docId=824831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abF_FdCb5OI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lideshare.net/mariaair/selforganizing-map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lideshare.net/mariaair/selforganizing-map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eb.stanford.edu/class/cs221/lectures/index.html#include=learning3.js&amp;mode=print1pp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처음에 평균은 랜덤하게 준다. 어차피 알아서 맞춰가기 때문에 처음에 어떻게 준다.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단점 : 글로벌 최적화 못할 수 있다는 단점.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4761"/>
              <a:buFont typeface="Arial"/>
              <a:buNone/>
            </a:pPr>
            <a:r>
              <a:rPr lang="ko" sz="10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휴리스틱(heuristic)은 그리스어로 「발견하다(to find)」란 의미가 있다. 문제의 답을 </a:t>
            </a:r>
            <a:r>
              <a:rPr lang="ko" sz="1050" u="sng">
                <a:solidFill>
                  <a:srgbClr val="0033AC"/>
                </a:solidFill>
                <a:latin typeface="Malgun Gothic"/>
                <a:ea typeface="Malgun Gothic"/>
                <a:cs typeface="Malgun Gothic"/>
                <a:sym typeface="Malgun Gothic"/>
                <a:hlinkClick r:id="rId2"/>
              </a:rPr>
              <a:t>시행 착오</a:t>
            </a:r>
            <a:r>
              <a:rPr lang="ko" sz="10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적인 방법을 사용하여 구하는 것. 즉, 알고리즘이 확립되지 않았을 때 사용되는 </a:t>
            </a:r>
            <a:r>
              <a:rPr lang="ko" sz="1050" u="sng">
                <a:solidFill>
                  <a:srgbClr val="0033AC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문제 해결</a:t>
            </a:r>
            <a:r>
              <a:rPr lang="ko" sz="10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한 방법으로 </a:t>
            </a:r>
            <a:r>
              <a:rPr lang="ko" sz="1050" u="sng">
                <a:solidFill>
                  <a:srgbClr val="0033AC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도형 인식</a:t>
            </a:r>
            <a:r>
              <a:rPr lang="ko" sz="10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, 학습 과정, 자기 형성 등의 기능을 이용하여 답을 구하는 방법.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5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b="1" lang="ko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[네이버 지식백과]</a:t>
            </a:r>
            <a:r>
              <a:rPr lang="ko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" sz="900" u="sng">
                <a:solidFill>
                  <a:srgbClr val="0033AC"/>
                </a:solidFill>
                <a:latin typeface="Dotum"/>
                <a:ea typeface="Dotum"/>
                <a:cs typeface="Dotum"/>
                <a:sym typeface="Dotum"/>
                <a:hlinkClick r:id="rId5"/>
              </a:rPr>
              <a:t>경험적</a:t>
            </a:r>
            <a:r>
              <a:rPr lang="ko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[heuristic] (컴퓨터인터넷IT용어대사전, 2011. 1. 20., 일진사)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400" u="sng">
                <a:solidFill>
                  <a:schemeClr val="hlink"/>
                </a:solidFill>
                <a:hlinkClick r:id="rId2"/>
              </a:rPr>
              <a:t>https://www.youtube.com/watch?v=abF_FdCb5OI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400">
                <a:solidFill>
                  <a:schemeClr val="dk1"/>
                </a:solidFill>
              </a:rPr>
              <a:t>sample수식 계산을 원한다면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400" u="sng">
                <a:solidFill>
                  <a:schemeClr val="hlink"/>
                </a:solidFill>
                <a:hlinkClick r:id="rId2"/>
              </a:rPr>
              <a:t>https://www.slideshare.net/mariaair/selforganizing-map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400">
                <a:solidFill>
                  <a:schemeClr val="dk1"/>
                </a:solidFill>
              </a:rPr>
              <a:t>1. d_j(x) : the squared Euclidean distance between the input vector x and the weight vector wj for each neuron j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 sz="1400">
                <a:solidFill>
                  <a:schemeClr val="dk1"/>
                </a:solidFill>
              </a:rPr>
              <a:t>2. I(x) :  the index of the winning neuron : 이웃뉴런의 평균역할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400">
                <a:solidFill>
                  <a:schemeClr val="dk1"/>
                </a:solidFill>
              </a:rPr>
              <a:t>3. S_ij : the lateral(이웃) distance between neurons i and j on the grid of neurons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ko" sz="1400" u="sng">
                <a:solidFill>
                  <a:schemeClr val="accent5"/>
                </a:solidFill>
                <a:hlinkClick r:id="rId2"/>
              </a:rPr>
              <a:t>https://www.slideshare.net/mariaair/selforganizing-map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1400" u="sng">
                <a:solidFill>
                  <a:schemeClr val="hlink"/>
                </a:solidFill>
                <a:hlinkClick r:id="rId2"/>
              </a:rPr>
              <a:t>http://web.stanford.edu/class/cs221/lectures/index.html#include=learning3.js&amp;mode=print1pp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400">
                <a:solidFill>
                  <a:schemeClr val="dk1"/>
                </a:solidFill>
              </a:rPr>
              <a:t>잠재변수 latent variable = z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간격이 제일 작은것을 말한다. m과 z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youtube.com/watch?v=H9H6s-x-0YE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hyperlink" Target="https://www.youtube.com/watch?v=GdZckTLNqsY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youtube.com/watch?v=H9H6s-x-0YE" TargetMode="External"/><Relationship Id="rId4" Type="http://schemas.openxmlformats.org/officeDocument/2006/relationships/hyperlink" Target="https://www.youtube.com/watch?v=GdZckTLNqsY" TargetMode="External"/><Relationship Id="rId5" Type="http://schemas.openxmlformats.org/officeDocument/2006/relationships/hyperlink" Target="http://users.ics.aalto.fi/jhollmen/dippa/node9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Clustering : K-means </a:t>
            </a:r>
          </a:p>
          <a:p>
            <a:pPr indent="-406400" lvl="0" marL="457200">
              <a:spcBef>
                <a:spcPts val="0"/>
              </a:spcBef>
              <a:buSzPct val="100000"/>
              <a:buChar char="-"/>
            </a:pPr>
            <a:r>
              <a:rPr lang="ko"/>
              <a:t>Segmentation : SOM 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979725" y="851400"/>
            <a:ext cx="745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50800" marR="50800" rtl="0">
              <a:lnSpc>
                <a:spcPct val="14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ko" sz="3600">
                <a:solidFill>
                  <a:srgbClr val="3C3C3C"/>
                </a:solidFill>
                <a:highlight>
                  <a:srgbClr val="E8E8E8"/>
                </a:highlight>
              </a:rPr>
              <a:t>Automatically clustering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9722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569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650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1363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4599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6263175" y="2985800"/>
            <a:ext cx="23442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2000">
                <a:solidFill>
                  <a:srgbClr val="FF0000"/>
                </a:solidFill>
              </a:rPr>
              <a:t>Random Search</a:t>
            </a:r>
          </a:p>
          <a:p>
            <a:pPr lvl="0">
              <a:spcBef>
                <a:spcPts val="0"/>
              </a:spcBef>
              <a:buNone/>
            </a:pPr>
            <a:r>
              <a:rPr b="1" lang="ko" sz="2000">
                <a:solidFill>
                  <a:srgbClr val="FF0000"/>
                </a:solidFill>
              </a:rPr>
              <a:t> : Coarse -&gt; finer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850" y="478950"/>
            <a:ext cx="6643750" cy="27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68200"/>
            <a:ext cx="8694650" cy="160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174950" y="34200"/>
            <a:ext cx="46653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Segmentation  Vs. Clustering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7075" cy="39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750" y="152400"/>
            <a:ext cx="7601850" cy="49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25" y="279925"/>
            <a:ext cx="8047650" cy="46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5866625" y="3965500"/>
            <a:ext cx="27177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3차원 모습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0" y="58300"/>
            <a:ext cx="59949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/>
              <a:t>Competitive</a:t>
            </a:r>
            <a:r>
              <a:rPr b="1" lang="ko"/>
              <a:t> Learning</a:t>
            </a:r>
          </a:p>
          <a:p>
            <a:pPr lvl="0">
              <a:spcBef>
                <a:spcPts val="0"/>
              </a:spcBef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https://www.youtube.com/watch?v=H9H6s-x-0YE</a:t>
            </a:r>
          </a:p>
          <a:p>
            <a:pPr lvl="0"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2분부터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750" y="1085850"/>
            <a:ext cx="55245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2825" y="3657600"/>
            <a:ext cx="359092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1100" y="2962075"/>
            <a:ext cx="28479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2750" y="2233613"/>
            <a:ext cx="18669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4661425" y="1705050"/>
            <a:ext cx="41328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R</a:t>
            </a:r>
            <a:r>
              <a:rPr lang="ko">
                <a:solidFill>
                  <a:schemeClr val="dk1"/>
                </a:solidFill>
              </a:rPr>
              <a:t>andom values for the initial weight vectors </a:t>
            </a:r>
            <a:r>
              <a:rPr b="1" lang="ko">
                <a:solidFill>
                  <a:schemeClr val="dk1"/>
                </a:solidFill>
              </a:rPr>
              <a:t>W</a:t>
            </a:r>
            <a:r>
              <a:rPr b="1" lang="ko">
                <a:solidFill>
                  <a:schemeClr val="dk1"/>
                </a:solidFill>
              </a:rPr>
              <a:t>j</a:t>
            </a:r>
            <a:r>
              <a:rPr lang="ko">
                <a:solidFill>
                  <a:schemeClr val="dk1"/>
                </a:solidFill>
              </a:rPr>
              <a:t>.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84225" y="4057650"/>
            <a:ext cx="19907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11800" y="3276600"/>
            <a:ext cx="203835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116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5680000" y="2787525"/>
            <a:ext cx="15279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2600">
                <a:solidFill>
                  <a:srgbClr val="FF0000"/>
                </a:solidFill>
              </a:rPr>
              <a:t>SOM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97725" cy="48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81976" cy="48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78775" cy="48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125" y="1540350"/>
            <a:ext cx="3590925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5347228" y="1514288"/>
            <a:ext cx="443100" cy="4761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7525" y="2016600"/>
            <a:ext cx="199072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5907072" y="1540425"/>
            <a:ext cx="927600" cy="476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75" y="1357325"/>
            <a:ext cx="7534275" cy="33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1259625" y="793100"/>
            <a:ext cx="23442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2000"/>
              <a:t>Untrained Map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259625" y="4338725"/>
            <a:ext cx="23442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2000"/>
              <a:t>Input vector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6029900" y="793100"/>
            <a:ext cx="23442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 sz="2000"/>
              <a:t>T</a:t>
            </a:r>
            <a:r>
              <a:rPr b="1" lang="ko" sz="2000"/>
              <a:t>rained Map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0" y="0"/>
            <a:ext cx="6041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실제 학습영상</a:t>
            </a:r>
          </a:p>
          <a:p>
            <a:pPr lvl="0" rtl="0">
              <a:spcBef>
                <a:spcPts val="0"/>
              </a:spcBef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https://www.youtube.com/watch?v=GdZckTLNqsY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6분 49초 부터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5866625" y="3965500"/>
            <a:ext cx="27177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2차원 모습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233250" y="1539575"/>
            <a:ext cx="8385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5334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58350" y="1539575"/>
            <a:ext cx="9027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5334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https://livebook.manning.com/#!/book/machine-learning-with-tensorflow/chapter-5/v-10/89</a:t>
            </a:r>
          </a:p>
          <a:p>
            <a:pPr indent="5334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http://web.stanford.edu/class/cs221/lectures/index.html#include=learning3.js&amp;mode=print1pp</a:t>
            </a:r>
          </a:p>
          <a:p>
            <a:pPr indent="5334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https://www.slideshare.net/mariaair/selforganizing-map</a:t>
            </a:r>
          </a:p>
          <a:p>
            <a:pPr indent="5334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5334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[video]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https://www.youtube.com/watch?v=H9H6s-x-0YE</a:t>
            </a:r>
          </a:p>
          <a:p>
            <a:pPr indent="5334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  </a:t>
            </a:r>
            <a:r>
              <a:rPr lang="ko" u="sng">
                <a:solidFill>
                  <a:schemeClr val="hlink"/>
                </a:solidFill>
                <a:hlinkClick r:id="rId4"/>
              </a:rPr>
              <a:t>https://www.youtube.com/watch?v=GdZckTLNqsY</a:t>
            </a:r>
          </a:p>
          <a:p>
            <a:pPr indent="5334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  https://www.youtube.com/watch?v=abF_FdCb5OI</a:t>
            </a:r>
          </a:p>
          <a:p>
            <a:pPr indent="5334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5334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[추가참고자료] </a:t>
            </a:r>
            <a:r>
              <a:rPr lang="ko" u="sng">
                <a:solidFill>
                  <a:schemeClr val="hlink"/>
                </a:solidFill>
                <a:hlinkClick r:id="rId5"/>
              </a:rPr>
              <a:t>http://users.ics.aalto.fi/jhollmen/dippa/node9.html</a:t>
            </a:r>
          </a:p>
          <a:p>
            <a:pPr indent="53340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     http://www.aistudy.com/neural/som_kim.htm</a:t>
            </a:r>
          </a:p>
          <a:p>
            <a:pPr indent="5334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ko">
                <a:solidFill>
                  <a:schemeClr val="dk1"/>
                </a:solidFill>
              </a:rPr>
              <a:t>[인도강의] https://www.youtube.com/watch?v=xbYgKoG4x2g&amp;list=PLA9E0359014169D37</a:t>
            </a:r>
          </a:p>
          <a:p>
            <a:pPr indent="5334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699800" y="419875"/>
            <a:ext cx="20295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sz="3600"/>
              <a:t>참고자료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325" y="-222375"/>
            <a:ext cx="554355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73000"/>
            <a:ext cx="5543550" cy="32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2200" y="1586200"/>
            <a:ext cx="5201800" cy="35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664800" y="2787525"/>
            <a:ext cx="1002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음의 높이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9150" cy="40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93300" y="128300"/>
            <a:ext cx="804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Choosing the number of cluster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5600"/>
            <a:ext cx="8688350" cy="43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088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7296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067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9854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