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media/image13.jpg" ContentType="image/jpeg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22"/>
  </p:notesMasterIdLst>
  <p:sldIdLst>
    <p:sldId id="266" r:id="rId2"/>
    <p:sldId id="276" r:id="rId3"/>
    <p:sldId id="384" r:id="rId4"/>
    <p:sldId id="368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</p:sldIdLst>
  <p:sldSz cx="9144000" cy="6858000" type="screen4x3"/>
  <p:notesSz cx="6858000" cy="9144000"/>
  <p:embeddedFontLst>
    <p:embeddedFont>
      <p:font typeface="배달의민족 한나" panose="02000503000000020003" pitchFamily="2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나눔고딕" panose="020B0600000101010101" charset="-127"/>
      <p:regular r:id="rId26"/>
      <p:bold r:id="rId27"/>
    </p:embeddedFont>
    <p:embeddedFont>
      <p:font typeface="나눔바른고딕" panose="020B0603020101020101" pitchFamily="50" charset="-127"/>
      <p:regular r:id="rId28"/>
      <p:bold r:id="rId29"/>
    </p:embeddedFont>
    <p:embeddedFont>
      <p:font typeface="나눔고딕 ExtraBold" panose="020B0600000101010101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383637"/>
    <a:srgbClr val="EBE9EC"/>
    <a:srgbClr val="EE3338"/>
    <a:srgbClr val="393738"/>
    <a:srgbClr val="99FF33"/>
    <a:srgbClr val="EB1C27"/>
    <a:srgbClr val="FF6E57"/>
    <a:srgbClr val="FFCC00"/>
    <a:srgbClr val="3B5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0" autoAdjust="0"/>
    <p:restoredTop sz="90553" autoAdjust="0"/>
  </p:normalViewPr>
  <p:slideViewPr>
    <p:cSldViewPr>
      <p:cViewPr varScale="1">
        <p:scale>
          <a:sx n="91" d="100"/>
          <a:sy n="91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EB964-3709-4B14-94F3-B1CC2D09B8A8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04328-BE88-4E2B-95A6-AA97FDB8D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3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04328-BE88-4E2B-95A6-AA97FDB8D2B3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2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medium-content-serif-font"/>
              </a:rPr>
              <a:t>음파는 </a:t>
            </a:r>
            <a:r>
              <a:rPr lang="en-US" altLang="ko-KR" dirty="0" smtClean="0">
                <a:latin typeface="medium-content-serif-font"/>
              </a:rPr>
              <a:t>1</a:t>
            </a:r>
            <a:r>
              <a:rPr lang="ko-KR" altLang="en-US" dirty="0" smtClean="0">
                <a:latin typeface="medium-content-serif-font"/>
              </a:rPr>
              <a:t>차원 입니다</a:t>
            </a:r>
            <a:r>
              <a:rPr lang="en-US" altLang="ko-KR" dirty="0" smtClean="0">
                <a:latin typeface="medium-content-serif-font"/>
              </a:rPr>
              <a:t>. </a:t>
            </a:r>
            <a:r>
              <a:rPr lang="ko-KR" altLang="en-US" dirty="0" smtClean="0">
                <a:latin typeface="medium-content-serif-font"/>
              </a:rPr>
              <a:t>시간의 </a:t>
            </a:r>
            <a:r>
              <a:rPr lang="ko-KR" altLang="en-US" dirty="0" err="1" smtClean="0">
                <a:latin typeface="medium-content-serif-font"/>
              </a:rPr>
              <a:t>흐름속</a:t>
            </a:r>
            <a:r>
              <a:rPr lang="ko-KR" altLang="en-US" dirty="0" smtClean="0">
                <a:latin typeface="medium-content-serif-font"/>
              </a:rPr>
              <a:t> 매 순간마다 음파의 높이를 기준으로 한 단일 값을 가집니다</a:t>
            </a:r>
            <a:r>
              <a:rPr lang="en-US" altLang="ko-KR" dirty="0" smtClean="0">
                <a:latin typeface="medium-content-serif-font"/>
              </a:rPr>
              <a:t>. </a:t>
            </a:r>
            <a:r>
              <a:rPr lang="ko-KR" altLang="en-US" dirty="0" smtClean="0">
                <a:latin typeface="medium-content-serif-font"/>
              </a:rPr>
              <a:t>음파의 아주 작은 부분을 확대해서 살펴 보겠습니다</a:t>
            </a:r>
            <a:r>
              <a:rPr lang="en-US" altLang="ko-KR" dirty="0" smtClean="0">
                <a:latin typeface="medium-content-serif-font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medium-content-serif-font"/>
            </a:endParaRPr>
          </a:p>
          <a:p>
            <a:r>
              <a:rPr lang="ko-KR" altLang="en-US" dirty="0" smtClean="0"/>
              <a:t>이 음파를 숫자로 표현하기 위해서는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파동의 높이를 </a:t>
            </a:r>
            <a:r>
              <a:rPr lang="ko-KR" altLang="en-US" dirty="0" err="1" smtClean="0"/>
              <a:t>등간격의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좌표값으로</a:t>
            </a:r>
            <a:r>
              <a:rPr lang="ko-KR" altLang="en-US" dirty="0" smtClean="0"/>
              <a:t> 저장하면 됩니다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시간은 연속된 데이터</a:t>
            </a:r>
            <a:endParaRPr lang="en-US" altLang="ko-KR" dirty="0" smtClean="0"/>
          </a:p>
          <a:p>
            <a:r>
              <a:rPr lang="ko-KR" altLang="en-US" dirty="0" smtClean="0"/>
              <a:t>필요한 것은 샘플링</a:t>
            </a:r>
            <a:r>
              <a:rPr lang="en-US" altLang="ko-KR" dirty="0" smtClean="0"/>
              <a:t>!!!</a:t>
            </a:r>
          </a:p>
          <a:p>
            <a:r>
              <a:rPr lang="en-US" altLang="ko-KR" dirty="0" smtClean="0"/>
              <a:t>(sampling)</a:t>
            </a:r>
          </a:p>
          <a:p>
            <a:endParaRPr lang="ko-KR" altLang="en-US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04328-BE88-4E2B-95A6-AA97FDB8D2B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1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hyperlink" Target="https://en.wikipedia.org/wiki/Nyquist%E2%80%93Shannon_sampling_theore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5%A8%EC%88%98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3.jpg"/><Relationship Id="rId4" Type="http://schemas.openxmlformats.org/officeDocument/2006/relationships/hyperlink" Target="https://ko.wikipedia.org/wiki/%EC%A3%BC%ED%8C%8C%EC%88%9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092280" y="5085184"/>
            <a:ext cx="1656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김혁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4477" y="6156012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9892C6F-AC9C-47C6-B64D-CBD210D0704D}" type="datetime1">
              <a:rPr lang="ko-KR" altLang="en-US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2017-10-30</a:t>
            </a:fld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5696" y="2936557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Acoustic Phonetics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rgbClr val="39373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18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Sampling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Overview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238148"/>
            <a:ext cx="8352928" cy="411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0" rIns="0" bIns="0"/>
          <a:lstStyle/>
          <a:p>
            <a:pPr marL="85725">
              <a:lnSpc>
                <a:spcPct val="150000"/>
              </a:lnSpc>
              <a:spcAft>
                <a:spcPct val="20000"/>
              </a:spcAft>
              <a:defRPr/>
            </a:pPr>
            <a:endParaRPr kumimoji="0" lang="en-US" altLang="ko-KR" sz="1600" b="1" kern="0" dirty="0">
              <a:ln>
                <a:solidFill>
                  <a:srgbClr val="383637"/>
                </a:solidFill>
              </a:ln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7684"/>
            <a:ext cx="9144000" cy="270662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635896" y="2809121"/>
            <a:ext cx="2304752" cy="1949741"/>
            <a:chOff x="3635896" y="2809121"/>
            <a:chExt cx="2304752" cy="1949741"/>
          </a:xfrm>
        </p:grpSpPr>
        <p:sp>
          <p:nvSpPr>
            <p:cNvPr id="12" name="타원 11"/>
            <p:cNvSpPr/>
            <p:nvPr/>
          </p:nvSpPr>
          <p:spPr>
            <a:xfrm>
              <a:off x="4715520" y="2809121"/>
              <a:ext cx="144512" cy="1057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282976" y="3435714"/>
              <a:ext cx="144512" cy="1057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020320" y="3113921"/>
              <a:ext cx="144512" cy="1057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427488" y="3080826"/>
              <a:ext cx="144512" cy="1057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180911" y="3466009"/>
              <a:ext cx="144512" cy="1057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3995936" y="4077072"/>
              <a:ext cx="144512" cy="1057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436096" y="4077072"/>
              <a:ext cx="144512" cy="1057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796136" y="4437112"/>
              <a:ext cx="144512" cy="1057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635896" y="4653136"/>
              <a:ext cx="144512" cy="10572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2578"/>
            <a:ext cx="9144000" cy="3520440"/>
          </a:xfrm>
          <a:prstGeom prst="rect">
            <a:avLst/>
          </a:prstGeom>
        </p:spPr>
      </p:pic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음성 인식 모델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00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rgbClr val="39373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Overview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238148"/>
            <a:ext cx="8352928" cy="411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0" rIns="0" bIns="0"/>
          <a:lstStyle/>
          <a:p>
            <a:pPr marL="85725">
              <a:lnSpc>
                <a:spcPct val="150000"/>
              </a:lnSpc>
              <a:spcAft>
                <a:spcPct val="20000"/>
              </a:spcAft>
              <a:defRPr/>
            </a:pPr>
            <a:endParaRPr kumimoji="0" lang="en-US" altLang="ko-KR" sz="1600" b="1" kern="0" dirty="0">
              <a:ln>
                <a:solidFill>
                  <a:srgbClr val="383637"/>
                </a:solidFill>
              </a:ln>
              <a:latin typeface="+mn-ea"/>
              <a:ea typeface="+mn-ea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18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Sampling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8" y="2528523"/>
            <a:ext cx="8818245" cy="37742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95936" y="3330939"/>
            <a:ext cx="1080120" cy="1394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18827" y="6302732"/>
            <a:ext cx="948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medium-content-serif-font"/>
                <a:hlinkClick r:id="rId4"/>
              </a:rPr>
              <a:t>Nyquist</a:t>
            </a:r>
            <a:r>
              <a:rPr lang="en-US" altLang="ko-KR" dirty="0">
                <a:latin typeface="medium-content-serif-font"/>
              </a:rPr>
              <a:t> </a:t>
            </a:r>
            <a:r>
              <a:rPr lang="en-US" altLang="ko-KR" dirty="0">
                <a:latin typeface="medium-content-serif-font"/>
                <a:hlinkClick r:id="rId4"/>
              </a:rPr>
              <a:t>https://</a:t>
            </a:r>
            <a:r>
              <a:rPr lang="en-US" altLang="ko-KR" dirty="0" smtClean="0">
                <a:latin typeface="medium-content-serif-font"/>
                <a:hlinkClick r:id="rId4"/>
              </a:rPr>
              <a:t>en.wikipedia.org/wiki/Nyquist%E2%80%93Shannon_sampling_theorem</a:t>
            </a:r>
            <a:r>
              <a:rPr lang="en-US" altLang="ko-KR" dirty="0" smtClean="0">
                <a:latin typeface="medium-content-serif-font"/>
              </a:rPr>
              <a:t> </a:t>
            </a:r>
            <a:endParaRPr lang="ko-KR" altLang="en-US" dirty="0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음성 인식 모델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00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rgbClr val="39373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33123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Pre-processing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Data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Overview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238148"/>
            <a:ext cx="8352928" cy="411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0" rIns="0" bIns="0"/>
          <a:lstStyle/>
          <a:p>
            <a:pPr marL="85725">
              <a:lnSpc>
                <a:spcPct val="150000"/>
              </a:lnSpc>
              <a:spcAft>
                <a:spcPct val="20000"/>
              </a:spcAft>
              <a:defRPr/>
            </a:pPr>
            <a:endParaRPr kumimoji="0" lang="en-US" altLang="ko-KR" sz="1600" b="1" kern="0" dirty="0">
              <a:ln>
                <a:solidFill>
                  <a:srgbClr val="383637"/>
                </a:solidFill>
              </a:ln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10155"/>
            <a:ext cx="8324966" cy="17981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81" y="4204687"/>
            <a:ext cx="9144000" cy="2468880"/>
          </a:xfrm>
          <a:prstGeom prst="rect">
            <a:avLst/>
          </a:prstGeom>
        </p:spPr>
      </p:pic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음성 인식 모델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rgbClr val="39373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Overview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238148"/>
            <a:ext cx="8352928" cy="411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0" rIns="0" bIns="0"/>
          <a:lstStyle/>
          <a:p>
            <a:pPr marL="85725">
              <a:lnSpc>
                <a:spcPct val="150000"/>
              </a:lnSpc>
              <a:spcAft>
                <a:spcPct val="20000"/>
              </a:spcAft>
              <a:defRPr/>
            </a:pPr>
            <a:endParaRPr kumimoji="0" lang="en-US" altLang="ko-KR" sz="1600" b="1" kern="0" dirty="0">
              <a:ln>
                <a:solidFill>
                  <a:srgbClr val="383637"/>
                </a:solidFill>
              </a:ln>
              <a:latin typeface="+mn-ea"/>
              <a:ea typeface="+mn-ea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33123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Pre-processing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Data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040" y="2228216"/>
            <a:ext cx="828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937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2000" b="1" dirty="0" err="1">
                <a:solidFill>
                  <a:srgbClr val="393738"/>
                </a:solidFill>
                <a:latin typeface="맑은 고딕" panose="020B0503020000020004" pitchFamily="50" charset="-127"/>
              </a:rPr>
              <a:t>푸리에</a:t>
            </a:r>
            <a:r>
              <a:rPr lang="ko-KR" altLang="en-US" sz="2000" b="1" dirty="0">
                <a:solidFill>
                  <a:srgbClr val="393738"/>
                </a:solidFill>
                <a:latin typeface="맑은 고딕" panose="020B0503020000020004" pitchFamily="50" charset="-127"/>
              </a:rPr>
              <a:t> 변환</a:t>
            </a:r>
            <a:r>
              <a: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rPr>
              <a:t>(Fourier transform)</a:t>
            </a:r>
          </a:p>
          <a:p>
            <a:endParaRPr lang="en-US" altLang="ko-KR" sz="800" b="1" dirty="0" smtClean="0">
              <a:solidFill>
                <a:srgbClr val="3937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solidFill>
                  <a:srgbClr val="393738"/>
                </a:solidFill>
              </a:rPr>
              <a:t> - </a:t>
            </a:r>
            <a:r>
              <a:rPr lang="ko-KR" altLang="en-US" sz="1600" dirty="0" err="1">
                <a:solidFill>
                  <a:srgbClr val="393738"/>
                </a:solidFill>
              </a:rPr>
              <a:t>푸리에</a:t>
            </a:r>
            <a:r>
              <a:rPr lang="ko-KR" altLang="en-US" sz="1600" dirty="0">
                <a:solidFill>
                  <a:srgbClr val="393738"/>
                </a:solidFill>
              </a:rPr>
              <a:t> 변환</a:t>
            </a:r>
            <a:r>
              <a:rPr lang="en-US" altLang="ko-KR" sz="1600" dirty="0">
                <a:solidFill>
                  <a:srgbClr val="393738"/>
                </a:solidFill>
              </a:rPr>
              <a:t>(Fourier transform, FT) </a:t>
            </a:r>
            <a:r>
              <a:rPr lang="ko-KR" altLang="en-US" sz="1600" dirty="0">
                <a:solidFill>
                  <a:srgbClr val="393738"/>
                </a:solidFill>
              </a:rPr>
              <a:t>은 시간에 대한 </a:t>
            </a:r>
            <a:r>
              <a:rPr lang="ko-KR" altLang="en-US" sz="1600" dirty="0">
                <a:solidFill>
                  <a:srgbClr val="393738"/>
                </a:solidFill>
                <a:hlinkClick r:id="rId3" tooltip="함수"/>
              </a:rPr>
              <a:t>함수</a:t>
            </a:r>
            <a:r>
              <a:rPr lang="ko-KR" altLang="en-US" sz="1600" dirty="0">
                <a:solidFill>
                  <a:srgbClr val="393738"/>
                </a:solidFill>
              </a:rPr>
              <a:t> </a:t>
            </a:r>
            <a:r>
              <a:rPr lang="en-US" altLang="ko-KR" sz="1600" dirty="0">
                <a:solidFill>
                  <a:srgbClr val="393738"/>
                </a:solidFill>
              </a:rPr>
              <a:t>(</a:t>
            </a:r>
            <a:r>
              <a:rPr lang="ko-KR" altLang="en-US" sz="1600" dirty="0">
                <a:solidFill>
                  <a:srgbClr val="393738"/>
                </a:solidFill>
              </a:rPr>
              <a:t>혹은 신호</a:t>
            </a:r>
            <a:r>
              <a:rPr lang="en-US" altLang="ko-KR" sz="1600" dirty="0">
                <a:solidFill>
                  <a:srgbClr val="393738"/>
                </a:solidFill>
              </a:rPr>
              <a:t>) </a:t>
            </a:r>
            <a:r>
              <a:rPr lang="ko-KR" altLang="en-US" sz="1600" dirty="0">
                <a:solidFill>
                  <a:srgbClr val="393738"/>
                </a:solidFill>
              </a:rPr>
              <a:t>를 함수를 구성하고 있는 </a:t>
            </a:r>
            <a:r>
              <a:rPr lang="ko-KR" altLang="en-US" sz="1600" dirty="0">
                <a:solidFill>
                  <a:srgbClr val="393738"/>
                </a:solidFill>
                <a:hlinkClick r:id="rId4" tooltip="주파수"/>
              </a:rPr>
              <a:t>주파수</a:t>
            </a:r>
            <a:r>
              <a:rPr lang="ko-KR" altLang="en-US" sz="1600" dirty="0">
                <a:solidFill>
                  <a:srgbClr val="393738"/>
                </a:solidFill>
              </a:rPr>
              <a:t> 성분으로 분해하는 작업이다</a:t>
            </a:r>
            <a:r>
              <a:rPr lang="en-US" altLang="ko-KR" sz="1600" dirty="0" smtClean="0">
                <a:solidFill>
                  <a:srgbClr val="393738"/>
                </a:solidFill>
              </a:rPr>
              <a:t>. - </a:t>
            </a:r>
            <a:r>
              <a:rPr lang="ko-KR" altLang="en-US" sz="1600" dirty="0" smtClean="0">
                <a:solidFill>
                  <a:srgbClr val="393738"/>
                </a:solidFill>
              </a:rPr>
              <a:t>위키백과</a:t>
            </a:r>
            <a:endParaRPr lang="en-US" altLang="ko-KR" sz="1600" dirty="0">
              <a:solidFill>
                <a:srgbClr val="393738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85" y="3325356"/>
            <a:ext cx="7579230" cy="3127980"/>
          </a:xfrm>
          <a:prstGeom prst="rect">
            <a:avLst/>
          </a:prstGeom>
        </p:spPr>
      </p:pic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음성 인식 모델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1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rgbClr val="39373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Overview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238148"/>
            <a:ext cx="8352928" cy="411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0" rIns="0" bIns="0"/>
          <a:lstStyle/>
          <a:p>
            <a:pPr marL="85725">
              <a:lnSpc>
                <a:spcPct val="150000"/>
              </a:lnSpc>
              <a:spcAft>
                <a:spcPct val="20000"/>
              </a:spcAft>
              <a:defRPr/>
            </a:pPr>
            <a:endParaRPr kumimoji="0" lang="en-US" altLang="ko-KR" sz="1600" b="1" kern="0" dirty="0">
              <a:ln>
                <a:solidFill>
                  <a:srgbClr val="383637"/>
                </a:solidFill>
              </a:ln>
              <a:latin typeface="+mn-ea"/>
              <a:ea typeface="+mn-ea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33123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Pre-processing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Data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5" y="2310155"/>
            <a:ext cx="8648550" cy="17470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4" y="4236647"/>
            <a:ext cx="9144000" cy="12984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6738"/>
            <a:ext cx="9144000" cy="423458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15616" y="2556476"/>
            <a:ext cx="216024" cy="3392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음성 인식 모델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8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rgbClr val="39373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Overview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238148"/>
            <a:ext cx="8352928" cy="411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0" rIns="0" bIns="0"/>
          <a:lstStyle/>
          <a:p>
            <a:pPr marL="85725">
              <a:lnSpc>
                <a:spcPct val="150000"/>
              </a:lnSpc>
              <a:spcAft>
                <a:spcPct val="20000"/>
              </a:spcAft>
              <a:defRPr/>
            </a:pPr>
            <a:endParaRPr kumimoji="0" lang="en-US" altLang="ko-KR" sz="1600" b="1" kern="0" dirty="0">
              <a:ln>
                <a:solidFill>
                  <a:srgbClr val="383637"/>
                </a:solidFill>
              </a:ln>
              <a:latin typeface="+mn-ea"/>
              <a:ea typeface="+mn-ea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음향인식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모델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48321"/>
            <a:ext cx="8064896" cy="4416071"/>
          </a:xfrm>
          <a:prstGeom prst="rect">
            <a:avLst/>
          </a:prstGeom>
        </p:spPr>
      </p:pic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음성 인식 모델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6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rgbClr val="39373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Overview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238148"/>
            <a:ext cx="8352928" cy="411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0" rIns="0" bIns="0"/>
          <a:lstStyle/>
          <a:p>
            <a:pPr marL="85725">
              <a:lnSpc>
                <a:spcPct val="150000"/>
              </a:lnSpc>
              <a:spcAft>
                <a:spcPct val="20000"/>
              </a:spcAft>
              <a:defRPr/>
            </a:pPr>
            <a:endParaRPr kumimoji="0" lang="en-US" altLang="ko-KR" sz="1600" b="1" kern="0" dirty="0">
              <a:ln>
                <a:solidFill>
                  <a:srgbClr val="383637"/>
                </a:solidFill>
              </a:ln>
              <a:latin typeface="+mn-ea"/>
              <a:ea typeface="+mn-ea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음향인식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모델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8" y="2248321"/>
            <a:ext cx="8748464" cy="4296808"/>
          </a:xfrm>
          <a:prstGeom prst="rect">
            <a:avLst/>
          </a:prstGeom>
        </p:spPr>
      </p:pic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음성 인식 모델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3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rgbClr val="39373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Overview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238148"/>
            <a:ext cx="8352928" cy="411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0" rIns="0" bIns="0"/>
          <a:lstStyle/>
          <a:p>
            <a:pPr marL="85725">
              <a:lnSpc>
                <a:spcPct val="150000"/>
              </a:lnSpc>
              <a:spcAft>
                <a:spcPct val="20000"/>
              </a:spcAft>
              <a:defRPr/>
            </a:pPr>
            <a:endParaRPr kumimoji="0" lang="en-US" altLang="ko-KR" sz="1600" b="1" kern="0" dirty="0">
              <a:ln>
                <a:solidFill>
                  <a:srgbClr val="383637"/>
                </a:solidFill>
              </a:ln>
              <a:latin typeface="+mn-ea"/>
              <a:ea typeface="+mn-ea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음향인식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모델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46705" y="2365458"/>
            <a:ext cx="2952328" cy="1714309"/>
            <a:chOff x="179512" y="2146739"/>
            <a:chExt cx="5256584" cy="1714309"/>
          </a:xfrm>
        </p:grpSpPr>
        <p:sp>
          <p:nvSpPr>
            <p:cNvPr id="7" name="직사각형 6"/>
            <p:cNvSpPr/>
            <p:nvPr/>
          </p:nvSpPr>
          <p:spPr>
            <a:xfrm>
              <a:off x="395537" y="2768256"/>
              <a:ext cx="4655931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393738"/>
                  </a:solidFill>
                  <a:latin typeface="맑은 고딕" panose="020B0503020000020004" pitchFamily="50" charset="-127"/>
                </a:rPr>
                <a:t>HHHUU_LL_LLLOOO</a:t>
              </a:r>
              <a:endPara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5537" y="2232517"/>
              <a:ext cx="4655931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393738"/>
                  </a:solidFill>
                  <a:latin typeface="맑은 고딕" panose="020B0503020000020004" pitchFamily="50" charset="-127"/>
                </a:rPr>
                <a:t>HHHEE_LL_LLLOOO</a:t>
              </a:r>
              <a:endPara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5535" y="3287038"/>
              <a:ext cx="4784140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393738"/>
                  </a:solidFill>
                  <a:latin typeface="맑은 고딕" panose="020B0503020000020004" pitchFamily="50" charset="-127"/>
                </a:rPr>
                <a:t>AAAUU_LL_LLLOOO</a:t>
              </a:r>
              <a:endPara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9512" y="2146739"/>
              <a:ext cx="5256584" cy="171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952357" y="2365458"/>
            <a:ext cx="2952328" cy="1714309"/>
            <a:chOff x="179512" y="2146739"/>
            <a:chExt cx="5256584" cy="1714309"/>
          </a:xfrm>
        </p:grpSpPr>
        <p:sp>
          <p:nvSpPr>
            <p:cNvPr id="18" name="직사각형 17"/>
            <p:cNvSpPr/>
            <p:nvPr/>
          </p:nvSpPr>
          <p:spPr>
            <a:xfrm>
              <a:off x="1854805" y="2806527"/>
              <a:ext cx="2228524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393738"/>
                  </a:solidFill>
                  <a:latin typeface="맑은 고딕" panose="020B0503020000020004" pitchFamily="50" charset="-127"/>
                </a:rPr>
                <a:t>HU_L_LO</a:t>
              </a:r>
              <a:endPara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854805" y="2270788"/>
              <a:ext cx="2228524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393738"/>
                  </a:solidFill>
                  <a:latin typeface="맑은 고딕" panose="020B0503020000020004" pitchFamily="50" charset="-127"/>
                </a:rPr>
                <a:t>HE_L_LO</a:t>
              </a:r>
              <a:endPara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854805" y="3325309"/>
              <a:ext cx="2228524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393738"/>
                  </a:solidFill>
                  <a:latin typeface="맑은 고딕" panose="020B0503020000020004" pitchFamily="50" charset="-127"/>
                </a:rPr>
                <a:t>AU_L_LO</a:t>
              </a:r>
              <a:endPara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9512" y="2146739"/>
              <a:ext cx="5256584" cy="171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오른쪽 화살표 13"/>
          <p:cNvSpPr/>
          <p:nvPr/>
        </p:nvSpPr>
        <p:spPr>
          <a:xfrm>
            <a:off x="3320361" y="2986975"/>
            <a:ext cx="1323151" cy="4001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399718" y="5373216"/>
            <a:ext cx="1323151" cy="4001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195736" y="4716116"/>
            <a:ext cx="2952328" cy="1714309"/>
            <a:chOff x="179512" y="2146739"/>
            <a:chExt cx="5256584" cy="1714309"/>
          </a:xfrm>
        </p:grpSpPr>
        <p:sp>
          <p:nvSpPr>
            <p:cNvPr id="25" name="직사각형 24"/>
            <p:cNvSpPr/>
            <p:nvPr/>
          </p:nvSpPr>
          <p:spPr>
            <a:xfrm>
              <a:off x="1854805" y="2806527"/>
              <a:ext cx="2228524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393738"/>
                  </a:solidFill>
                  <a:latin typeface="맑은 고딕" panose="020B0503020000020004" pitchFamily="50" charset="-127"/>
                </a:rPr>
                <a:t>HULLO</a:t>
              </a:r>
              <a:endPara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854805" y="2270788"/>
              <a:ext cx="2228524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393738"/>
                  </a:solidFill>
                  <a:latin typeface="맑은 고딕" panose="020B0503020000020004" pitchFamily="50" charset="-127"/>
                </a:rPr>
                <a:t>HELLO</a:t>
              </a:r>
              <a:endPara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854805" y="3325309"/>
              <a:ext cx="2228524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393738"/>
                  </a:solidFill>
                  <a:latin typeface="맑은 고딕" panose="020B0503020000020004" pitchFamily="50" charset="-127"/>
                </a:rPr>
                <a:t>AULLO</a:t>
              </a:r>
              <a:endPara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79512" y="2146739"/>
              <a:ext cx="5256584" cy="171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29068" y="270833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중복 제거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6418" y="505560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공백 제거</a:t>
            </a:r>
            <a:endParaRPr lang="ko-KR" altLang="en-US" dirty="0"/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음성 인식 모델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rgbClr val="39373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Overview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언어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인식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모델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68454" y="3429000"/>
            <a:ext cx="7848872" cy="1714309"/>
            <a:chOff x="179512" y="2146739"/>
            <a:chExt cx="5256584" cy="1714309"/>
          </a:xfrm>
        </p:grpSpPr>
        <p:sp>
          <p:nvSpPr>
            <p:cNvPr id="31" name="직사각형 30"/>
            <p:cNvSpPr/>
            <p:nvPr/>
          </p:nvSpPr>
          <p:spPr>
            <a:xfrm>
              <a:off x="328380" y="2806527"/>
              <a:ext cx="375494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나는 학교에 </a:t>
              </a:r>
              <a:r>
                <a:rPr lang="ko-KR" altLang="en-US" dirty="0" err="1" smtClean="0"/>
                <a:t>칸다</a:t>
              </a:r>
              <a:r>
                <a:rPr lang="en-US" altLang="ko-KR" dirty="0" smtClean="0"/>
                <a:t>.</a:t>
              </a:r>
              <a:endPara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28380" y="2270788"/>
              <a:ext cx="375494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나는 학교에 </a:t>
              </a:r>
              <a:r>
                <a:rPr lang="ko-KR" altLang="en-US" dirty="0" smtClean="0"/>
                <a:t>간다</a:t>
              </a:r>
              <a:r>
                <a:rPr lang="en-US" altLang="ko-KR" dirty="0" smtClean="0"/>
                <a:t>.</a:t>
              </a:r>
              <a:endPara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28380" y="3325309"/>
              <a:ext cx="375494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나는 학교에 </a:t>
              </a:r>
              <a:r>
                <a:rPr lang="ko-KR" altLang="en-US" dirty="0" smtClean="0"/>
                <a:t>킨다</a:t>
              </a:r>
              <a:r>
                <a:rPr lang="en-US" altLang="ko-KR" dirty="0" smtClean="0"/>
                <a:t>.</a:t>
              </a:r>
              <a:endPara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9512" y="2146739"/>
              <a:ext cx="5256584" cy="171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68454" y="2364462"/>
            <a:ext cx="78696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“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나는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학교에 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OO.”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0736" y="3553049"/>
            <a:ext cx="5606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97441" y="355304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정답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0796" y="5461385"/>
            <a:ext cx="78696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답정너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…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문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장을 많이 학습 시키면 됩니다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8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음성 인식 모델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12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rgbClr val="39373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Overview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238148"/>
            <a:ext cx="8352928" cy="411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0" rIns="0" bIns="0"/>
          <a:lstStyle/>
          <a:p>
            <a:pPr marL="85725">
              <a:lnSpc>
                <a:spcPct val="150000"/>
              </a:lnSpc>
              <a:spcAft>
                <a:spcPct val="20000"/>
              </a:spcAft>
              <a:defRPr/>
            </a:pPr>
            <a:endParaRPr kumimoji="0" lang="en-US" altLang="ko-KR" sz="1600" b="1" kern="0" dirty="0">
              <a:ln>
                <a:solidFill>
                  <a:srgbClr val="383637"/>
                </a:solidFill>
              </a:ln>
              <a:latin typeface="+mn-ea"/>
              <a:ea typeface="+mn-ea"/>
            </a:endParaRPr>
          </a:p>
        </p:txBody>
      </p:sp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음성인식 모델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12389"/>
            <a:ext cx="7620000" cy="2171700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115616" y="4653136"/>
            <a:ext cx="7416824" cy="1745606"/>
            <a:chOff x="1115616" y="4653136"/>
            <a:chExt cx="7416824" cy="1745606"/>
          </a:xfrm>
        </p:grpSpPr>
        <p:sp>
          <p:nvSpPr>
            <p:cNvPr id="3" name="직사각형 2"/>
            <p:cNvSpPr/>
            <p:nvPr/>
          </p:nvSpPr>
          <p:spPr>
            <a:xfrm>
              <a:off x="1655428" y="5390630"/>
              <a:ext cx="1512168" cy="100811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" pitchFamily="2" charset="-127"/>
                  <a:ea typeface="배달의민족 한나" pitchFamily="2" charset="-127"/>
                </a:rPr>
                <a:t>음향 인식 모델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08104" y="5373216"/>
              <a:ext cx="1512168" cy="1008112"/>
            </a:xfrm>
            <a:prstGeom prst="rect">
              <a:avLst/>
            </a:prstGeom>
            <a:noFill/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" pitchFamily="2" charset="-127"/>
                  <a:ea typeface="배달의민족 한나" pitchFamily="2" charset="-127"/>
                </a:rPr>
                <a:t>언어 인식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" pitchFamily="2" charset="-127"/>
                  <a:ea typeface="배달의민족 한나" pitchFamily="2" charset="-127"/>
                </a:rPr>
                <a:t>모델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1115616" y="4653136"/>
              <a:ext cx="2592288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5940152" y="4674597"/>
              <a:ext cx="2592288" cy="565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3491880" y="5146894"/>
            <a:ext cx="1080121" cy="1454631"/>
            <a:chOff x="3491880" y="5146894"/>
            <a:chExt cx="1080121" cy="1454631"/>
          </a:xfrm>
        </p:grpSpPr>
        <p:sp>
          <p:nvSpPr>
            <p:cNvPr id="39" name="직사각형 38"/>
            <p:cNvSpPr/>
            <p:nvPr/>
          </p:nvSpPr>
          <p:spPr>
            <a:xfrm>
              <a:off x="3491880" y="5682633"/>
              <a:ext cx="1080120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393738"/>
                  </a:solidFill>
                  <a:latin typeface="맑은 고딕" panose="020B0503020000020004" pitchFamily="50" charset="-127"/>
                </a:rPr>
                <a:t>HULLO</a:t>
              </a:r>
              <a:endPara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91880" y="5146894"/>
              <a:ext cx="1080120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393738"/>
                  </a:solidFill>
                  <a:latin typeface="맑은 고딕" panose="020B0503020000020004" pitchFamily="50" charset="-127"/>
                </a:rPr>
                <a:t>HELLO</a:t>
              </a:r>
              <a:endPara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91881" y="6201415"/>
              <a:ext cx="1080120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393738"/>
                  </a:solidFill>
                  <a:latin typeface="맑은 고딕" panose="020B0503020000020004" pitchFamily="50" charset="-127"/>
                </a:rPr>
                <a:t>AULLO</a:t>
              </a:r>
              <a:endPara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46" name="오른쪽 화살표 45"/>
          <p:cNvSpPr/>
          <p:nvPr/>
        </p:nvSpPr>
        <p:spPr>
          <a:xfrm>
            <a:off x="4716016" y="5682633"/>
            <a:ext cx="720080" cy="4001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134321" y="5677217"/>
            <a:ext cx="1025231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393738"/>
                </a:solidFill>
                <a:latin typeface="맑은 고딕" panose="020B0503020000020004" pitchFamily="50" charset="-127"/>
              </a:rPr>
              <a:t>HELLO</a:t>
            </a:r>
            <a:endParaRPr lang="en-US" altLang="ko-KR" sz="2000" b="1" dirty="0">
              <a:solidFill>
                <a:srgbClr val="393738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8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음성 인식 모델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65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63431" y="1060598"/>
            <a:ext cx="3992545" cy="1627624"/>
            <a:chOff x="363431" y="1060598"/>
            <a:chExt cx="3848529" cy="1627624"/>
          </a:xfrm>
        </p:grpSpPr>
        <p:sp>
          <p:nvSpPr>
            <p:cNvPr id="41" name="TextBox 40"/>
            <p:cNvSpPr txBox="1"/>
            <p:nvPr/>
          </p:nvSpPr>
          <p:spPr>
            <a:xfrm>
              <a:off x="363431" y="1487893"/>
              <a:ext cx="384852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Acoustic Phonetics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35440" y="1381985"/>
              <a:ext cx="3488488" cy="57670"/>
              <a:chOff x="435440" y="1458505"/>
              <a:chExt cx="1656184" cy="62483"/>
            </a:xfrm>
          </p:grpSpPr>
          <p:cxnSp>
            <p:nvCxnSpPr>
              <p:cNvPr id="198" name="직선 연결선 197"/>
              <p:cNvCxnSpPr/>
              <p:nvPr/>
            </p:nvCxnSpPr>
            <p:spPr>
              <a:xfrm>
                <a:off x="435440" y="1458505"/>
                <a:ext cx="165618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435440" y="1520988"/>
                <a:ext cx="1656184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TextBox 216"/>
            <p:cNvSpPr txBox="1"/>
            <p:nvPr/>
          </p:nvSpPr>
          <p:spPr>
            <a:xfrm>
              <a:off x="363432" y="1060598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1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35440" y="2176658"/>
              <a:ext cx="3488488" cy="45719"/>
              <a:chOff x="435440" y="2866604"/>
              <a:chExt cx="1656184" cy="46919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435440" y="2866604"/>
                <a:ext cx="1656184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35440" y="2913523"/>
                <a:ext cx="165618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TextBox 49"/>
          <p:cNvSpPr txBox="1"/>
          <p:nvPr/>
        </p:nvSpPr>
        <p:spPr>
          <a:xfrm>
            <a:off x="4572000" y="1511246"/>
            <a:ext cx="37405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음성 인식 모델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644009" y="1353150"/>
            <a:ext cx="3488488" cy="57670"/>
            <a:chOff x="435440" y="1458505"/>
            <a:chExt cx="1656184" cy="62483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435440" y="1458505"/>
              <a:ext cx="16561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435440" y="1520988"/>
              <a:ext cx="16561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4572001" y="1031763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en-US" altLang="ko-KR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644009" y="2200011"/>
            <a:ext cx="3488488" cy="45719"/>
            <a:chOff x="435440" y="2866604"/>
            <a:chExt cx="1656184" cy="46919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435440" y="2866604"/>
              <a:ext cx="16561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435440" y="2913523"/>
              <a:ext cx="16561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363431" y="2245730"/>
            <a:ext cx="37405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용어 정의</a:t>
            </a:r>
            <a:endParaRPr lang="en-US" altLang="ko-KR" sz="2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9364" y="2660781"/>
            <a:ext cx="37405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음성학의 종류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3430" y="3129699"/>
            <a:ext cx="37405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Acoustic Phonetics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44009" y="2291449"/>
            <a:ext cx="37405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음성인식의 기본 모델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4009" y="2656153"/>
            <a:ext cx="37405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음향 인식 모델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4009" y="3075686"/>
            <a:ext cx="37405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언어 인식 모델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4009" y="3482522"/>
            <a:ext cx="37405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음성 인식 모델</a:t>
            </a:r>
            <a:endParaRPr lang="en-US" altLang="ko-KR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8363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832" y="2600561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Q&amp;A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3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1656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용어 정의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Overview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238148"/>
            <a:ext cx="8352928" cy="411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0" rIns="0" bIns="0"/>
          <a:lstStyle/>
          <a:p>
            <a:pPr marL="85725">
              <a:lnSpc>
                <a:spcPct val="150000"/>
              </a:lnSpc>
              <a:spcAft>
                <a:spcPct val="20000"/>
              </a:spcAft>
              <a:defRPr/>
            </a:pPr>
            <a:endParaRPr kumimoji="0" lang="en-US" altLang="ko-KR" sz="1600" b="1" kern="0" dirty="0">
              <a:ln>
                <a:solidFill>
                  <a:srgbClr val="383637"/>
                </a:solidFill>
              </a:ln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292" y="2305616"/>
            <a:ext cx="82814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937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P</a:t>
            </a:r>
            <a:r>
              <a:rPr lang="en-US" altLang="ko-KR" sz="2000" b="1" dirty="0" smtClean="0">
                <a:solidFill>
                  <a:srgbClr val="393738"/>
                </a:solidFill>
                <a:latin typeface="맑은 고딕" panose="020B0503020000020004" pitchFamily="50" charset="-127"/>
              </a:rPr>
              <a:t>honetics(</a:t>
            </a:r>
            <a:r>
              <a:rPr lang="ko-KR" altLang="en-US" sz="2000" b="1" dirty="0" smtClean="0">
                <a:solidFill>
                  <a:srgbClr val="393738"/>
                </a:solidFill>
                <a:latin typeface="맑은 고딕" panose="020B0503020000020004" pitchFamily="50" charset="-127"/>
              </a:rPr>
              <a:t>음성학</a:t>
            </a:r>
            <a:r>
              <a:rPr lang="en-US" altLang="ko-KR" sz="2000" b="1" dirty="0" smtClean="0">
                <a:solidFill>
                  <a:srgbClr val="393738"/>
                </a:solidFill>
                <a:latin typeface="맑은 고딕" panose="020B0503020000020004" pitchFamily="50" charset="-127"/>
              </a:rPr>
              <a:t>)</a:t>
            </a:r>
            <a:endParaRPr lang="en-US" altLang="ko-KR" sz="2000" b="1" dirty="0" smtClean="0">
              <a:solidFill>
                <a:srgbClr val="3937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1" dirty="0" smtClean="0">
              <a:solidFill>
                <a:srgbClr val="3937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solidFill>
                  <a:srgbClr val="393738"/>
                </a:solidFill>
              </a:rPr>
              <a:t> - </a:t>
            </a:r>
            <a:r>
              <a:rPr lang="ko-KR" altLang="en-US" sz="1600" dirty="0" smtClean="0">
                <a:solidFill>
                  <a:srgbClr val="393738"/>
                </a:solidFill>
              </a:rPr>
              <a:t>음</a:t>
            </a:r>
            <a:r>
              <a:rPr lang="en-US" altLang="ko-KR" sz="1600" dirty="0" smtClean="0">
                <a:solidFill>
                  <a:srgbClr val="393738"/>
                </a:solidFill>
              </a:rPr>
              <a:t>(</a:t>
            </a:r>
            <a:r>
              <a:rPr lang="ko-KR" altLang="en-US" sz="1600" dirty="0" smtClean="0">
                <a:solidFill>
                  <a:srgbClr val="393738"/>
                </a:solidFill>
              </a:rPr>
              <a:t>音</a:t>
            </a:r>
            <a:r>
              <a:rPr lang="en-US" altLang="ko-KR" sz="1600" dirty="0" smtClean="0">
                <a:solidFill>
                  <a:srgbClr val="393738"/>
                </a:solidFill>
              </a:rPr>
              <a:t>): </a:t>
            </a:r>
            <a:r>
              <a:rPr lang="ko-KR" altLang="en-US" sz="1600" dirty="0">
                <a:solidFill>
                  <a:srgbClr val="393738"/>
                </a:solidFill>
              </a:rPr>
              <a:t>사람의 목소리를 포함한 이 세상의 모든 소리를 가리켜 </a:t>
            </a:r>
            <a:r>
              <a:rPr lang="en-US" altLang="ko-KR" sz="1600" dirty="0">
                <a:solidFill>
                  <a:srgbClr val="393738"/>
                </a:solidFill>
              </a:rPr>
              <a:t>'</a:t>
            </a:r>
            <a:r>
              <a:rPr lang="ko-KR" altLang="en-US" sz="1600" dirty="0">
                <a:solidFill>
                  <a:srgbClr val="393738"/>
                </a:solidFill>
              </a:rPr>
              <a:t>음</a:t>
            </a:r>
            <a:r>
              <a:rPr lang="en-US" altLang="ko-KR" sz="1600" dirty="0">
                <a:solidFill>
                  <a:srgbClr val="393738"/>
                </a:solidFill>
              </a:rPr>
              <a:t>(</a:t>
            </a:r>
            <a:r>
              <a:rPr lang="ko-KR" altLang="en-US" sz="1600" dirty="0">
                <a:solidFill>
                  <a:srgbClr val="393738"/>
                </a:solidFill>
              </a:rPr>
              <a:t>音</a:t>
            </a:r>
            <a:r>
              <a:rPr lang="en-US" altLang="ko-KR" sz="1600" dirty="0">
                <a:solidFill>
                  <a:srgbClr val="393738"/>
                </a:solidFill>
              </a:rPr>
              <a:t>)</a:t>
            </a:r>
            <a:endParaRPr lang="ko-KR" altLang="en-US" sz="1600" dirty="0">
              <a:solidFill>
                <a:srgbClr val="393738"/>
              </a:solidFill>
            </a:endParaRPr>
          </a:p>
          <a:p>
            <a:r>
              <a:rPr lang="en-US" altLang="ko-KR" sz="1600" dirty="0" smtClean="0">
                <a:solidFill>
                  <a:srgbClr val="393738"/>
                </a:solidFill>
              </a:rPr>
              <a:t> </a:t>
            </a:r>
          </a:p>
          <a:p>
            <a:r>
              <a:rPr lang="en-US" altLang="ko-KR" sz="1600" dirty="0" smtClean="0">
                <a:solidFill>
                  <a:srgbClr val="393738"/>
                </a:solidFill>
              </a:rPr>
              <a:t> - </a:t>
            </a:r>
            <a:r>
              <a:rPr lang="ko-KR" altLang="en-US" sz="1600" dirty="0" smtClean="0">
                <a:solidFill>
                  <a:srgbClr val="393738"/>
                </a:solidFill>
              </a:rPr>
              <a:t>성</a:t>
            </a:r>
            <a:r>
              <a:rPr lang="en-US" altLang="ko-KR" sz="1600" dirty="0" smtClean="0">
                <a:solidFill>
                  <a:srgbClr val="393738"/>
                </a:solidFill>
              </a:rPr>
              <a:t>(</a:t>
            </a:r>
            <a:r>
              <a:rPr lang="ko-KR" altLang="en-US" sz="1600" dirty="0" smtClean="0">
                <a:solidFill>
                  <a:srgbClr val="393738"/>
                </a:solidFill>
              </a:rPr>
              <a:t>聲</a:t>
            </a:r>
            <a:r>
              <a:rPr lang="en-US" altLang="ko-KR" sz="1600" dirty="0" smtClean="0">
                <a:solidFill>
                  <a:srgbClr val="393738"/>
                </a:solidFill>
              </a:rPr>
              <a:t>): </a:t>
            </a:r>
            <a:r>
              <a:rPr lang="ko-KR" altLang="en-US" sz="1600" dirty="0">
                <a:solidFill>
                  <a:srgbClr val="393738"/>
                </a:solidFill>
              </a:rPr>
              <a:t>사람의 목구멍</a:t>
            </a:r>
            <a:r>
              <a:rPr lang="en-US" altLang="ko-KR" sz="1600" dirty="0">
                <a:solidFill>
                  <a:srgbClr val="393738"/>
                </a:solidFill>
              </a:rPr>
              <a:t>, </a:t>
            </a:r>
            <a:r>
              <a:rPr lang="ko-KR" altLang="en-US" sz="1600" dirty="0">
                <a:solidFill>
                  <a:srgbClr val="393738"/>
                </a:solidFill>
              </a:rPr>
              <a:t>즉 후두를 통과해서</a:t>
            </a:r>
            <a:r>
              <a:rPr lang="en-US" altLang="ko-KR" sz="1600" dirty="0">
                <a:solidFill>
                  <a:srgbClr val="393738"/>
                </a:solidFill>
              </a:rPr>
              <a:t>, </a:t>
            </a:r>
            <a:r>
              <a:rPr lang="ko-KR" altLang="en-US" sz="1600" dirty="0">
                <a:solidFill>
                  <a:srgbClr val="393738"/>
                </a:solidFill>
              </a:rPr>
              <a:t>후두를 울려서 내는 소리</a:t>
            </a:r>
            <a:r>
              <a:rPr lang="en-US" altLang="ko-KR" sz="1600" dirty="0">
                <a:solidFill>
                  <a:srgbClr val="393738"/>
                </a:solidFill>
              </a:rPr>
              <a:t>, </a:t>
            </a:r>
            <a:r>
              <a:rPr lang="ko-KR" altLang="en-US" sz="1600" dirty="0">
                <a:solidFill>
                  <a:srgbClr val="393738"/>
                </a:solidFill>
              </a:rPr>
              <a:t>즉 사람의 목소리</a:t>
            </a:r>
          </a:p>
          <a:p>
            <a:endParaRPr lang="en-US" altLang="ko-KR" sz="1600" dirty="0" smtClean="0">
              <a:solidFill>
                <a:srgbClr val="393738"/>
              </a:solidFill>
            </a:endParaRPr>
          </a:p>
          <a:p>
            <a:r>
              <a:rPr lang="en-US" altLang="ko-KR" sz="1600" dirty="0">
                <a:solidFill>
                  <a:srgbClr val="393738"/>
                </a:solidFill>
              </a:rPr>
              <a:t> </a:t>
            </a:r>
            <a:r>
              <a:rPr lang="en-US" altLang="ko-KR" sz="1600" dirty="0" smtClean="0">
                <a:solidFill>
                  <a:srgbClr val="393738"/>
                </a:solidFill>
              </a:rPr>
              <a:t>- </a:t>
            </a:r>
            <a:r>
              <a:rPr lang="ko-KR" altLang="en-US" sz="1600" dirty="0" smtClean="0">
                <a:solidFill>
                  <a:srgbClr val="393738"/>
                </a:solidFill>
              </a:rPr>
              <a:t>음성학</a:t>
            </a:r>
            <a:r>
              <a:rPr lang="en-US" altLang="ko-KR" sz="1600" dirty="0" smtClean="0">
                <a:solidFill>
                  <a:srgbClr val="393738"/>
                </a:solidFill>
              </a:rPr>
              <a:t>: </a:t>
            </a:r>
            <a:r>
              <a:rPr lang="ko-KR" altLang="en-US" sz="1600" dirty="0" smtClean="0">
                <a:solidFill>
                  <a:srgbClr val="393738"/>
                </a:solidFill>
              </a:rPr>
              <a:t>사람의 입과 코를 통해서 나오는 소리</a:t>
            </a:r>
            <a:endParaRPr lang="en-US" altLang="ko-KR" sz="1600" dirty="0" smtClean="0">
              <a:solidFill>
                <a:srgbClr val="393738"/>
              </a:solidFill>
            </a:endParaRPr>
          </a:p>
          <a:p>
            <a:endParaRPr lang="en-US" altLang="ko-KR" sz="1600" dirty="0">
              <a:solidFill>
                <a:srgbClr val="393738"/>
              </a:solidFill>
            </a:endParaRPr>
          </a:p>
          <a:p>
            <a:r>
              <a:rPr lang="en-US" altLang="ko-KR" sz="1600" dirty="0">
                <a:solidFill>
                  <a:srgbClr val="393738"/>
                </a:solidFill>
              </a:rPr>
              <a:t> </a:t>
            </a:r>
            <a:r>
              <a:rPr lang="en-US" altLang="ko-KR" sz="1600" dirty="0" smtClean="0">
                <a:solidFill>
                  <a:srgbClr val="393738"/>
                </a:solidFill>
              </a:rPr>
              <a:t>- </a:t>
            </a:r>
            <a:r>
              <a:rPr lang="ko-KR" altLang="en-US" sz="1600" dirty="0" smtClean="0">
                <a:solidFill>
                  <a:srgbClr val="393738"/>
                </a:solidFill>
              </a:rPr>
              <a:t>대 상</a:t>
            </a:r>
            <a:r>
              <a:rPr lang="en-US" altLang="ko-KR" sz="1600" dirty="0" smtClean="0">
                <a:solidFill>
                  <a:srgbClr val="393738"/>
                </a:solidFill>
              </a:rPr>
              <a:t>: </a:t>
            </a:r>
            <a:r>
              <a:rPr lang="ko-KR" altLang="en-US" sz="1600" dirty="0" smtClean="0">
                <a:solidFill>
                  <a:srgbClr val="393738"/>
                </a:solidFill>
              </a:rPr>
              <a:t>사람의 의사소통을 위해 내는 말소리</a:t>
            </a:r>
            <a:r>
              <a:rPr lang="en-US" altLang="ko-KR" sz="1600" dirty="0" smtClean="0">
                <a:solidFill>
                  <a:srgbClr val="393738"/>
                </a:solidFill>
              </a:rPr>
              <a:t>(</a:t>
            </a:r>
            <a:r>
              <a:rPr lang="ko-KR" altLang="en-US" sz="1600" dirty="0" smtClean="0">
                <a:solidFill>
                  <a:srgbClr val="393738"/>
                </a:solidFill>
              </a:rPr>
              <a:t>기침</a:t>
            </a:r>
            <a:r>
              <a:rPr lang="en-US" altLang="ko-KR" sz="1600" dirty="0" smtClean="0">
                <a:solidFill>
                  <a:srgbClr val="393738"/>
                </a:solidFill>
              </a:rPr>
              <a:t>, </a:t>
            </a:r>
            <a:r>
              <a:rPr lang="ko-KR" altLang="en-US" sz="1600" dirty="0" smtClean="0">
                <a:solidFill>
                  <a:srgbClr val="393738"/>
                </a:solidFill>
              </a:rPr>
              <a:t>하품</a:t>
            </a:r>
            <a:r>
              <a:rPr lang="en-US" altLang="ko-KR" sz="1600" dirty="0" smtClean="0">
                <a:solidFill>
                  <a:srgbClr val="393738"/>
                </a:solidFill>
              </a:rPr>
              <a:t>, </a:t>
            </a:r>
            <a:r>
              <a:rPr lang="ko-KR" altLang="en-US" sz="1600" dirty="0" smtClean="0">
                <a:solidFill>
                  <a:srgbClr val="393738"/>
                </a:solidFill>
              </a:rPr>
              <a:t>숨소리</a:t>
            </a:r>
            <a:r>
              <a:rPr lang="en-US" altLang="ko-KR" sz="1600" dirty="0" smtClean="0">
                <a:solidFill>
                  <a:srgbClr val="393738"/>
                </a:solidFill>
              </a:rPr>
              <a:t>, </a:t>
            </a:r>
            <a:r>
              <a:rPr lang="ko-KR" altLang="en-US" sz="1600" dirty="0" err="1" smtClean="0">
                <a:solidFill>
                  <a:srgbClr val="393738"/>
                </a:solidFill>
              </a:rPr>
              <a:t>트름</a:t>
            </a:r>
            <a:r>
              <a:rPr lang="ko-KR" altLang="en-US" sz="1600" dirty="0" smtClean="0">
                <a:solidFill>
                  <a:srgbClr val="393738"/>
                </a:solidFill>
              </a:rPr>
              <a:t> 등은 해당</a:t>
            </a:r>
            <a:r>
              <a:rPr lang="en-US" altLang="ko-KR" sz="1600" dirty="0" smtClean="0">
                <a:solidFill>
                  <a:srgbClr val="393738"/>
                </a:solidFill>
              </a:rPr>
              <a:t>x)</a:t>
            </a:r>
            <a:endParaRPr lang="en-US" altLang="ko-KR" sz="1600" dirty="0">
              <a:solidFill>
                <a:srgbClr val="393738"/>
              </a:solidFill>
            </a:endParaRPr>
          </a:p>
        </p:txBody>
      </p:sp>
      <p:pic>
        <p:nvPicPr>
          <p:cNvPr id="11" name="Picture 61" descr="PE01684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68" y="4941168"/>
            <a:ext cx="103187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사각형 설명선 2"/>
          <p:cNvSpPr/>
          <p:nvPr/>
        </p:nvSpPr>
        <p:spPr>
          <a:xfrm>
            <a:off x="4612212" y="4869160"/>
            <a:ext cx="1872208" cy="576064"/>
          </a:xfrm>
          <a:prstGeom prst="wedgeRectCallout">
            <a:avLst>
              <a:gd name="adj1" fmla="val 64416"/>
              <a:gd name="adj2" fmla="val 812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383637"/>
                </a:solidFill>
              </a:rPr>
              <a:t>Hello?</a:t>
            </a:r>
            <a:endParaRPr lang="ko-KR" altLang="en-US" sz="3200" b="1" dirty="0">
              <a:solidFill>
                <a:srgbClr val="383637"/>
              </a:solidFill>
            </a:endParaRP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Acoustic Phonetics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8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Acoustic Phonetics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2232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음성학의 종류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Overview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238148"/>
            <a:ext cx="8352928" cy="411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0" rIns="0" bIns="0"/>
          <a:lstStyle/>
          <a:p>
            <a:pPr marL="85725">
              <a:lnSpc>
                <a:spcPct val="150000"/>
              </a:lnSpc>
              <a:spcAft>
                <a:spcPct val="20000"/>
              </a:spcAft>
              <a:defRPr/>
            </a:pPr>
            <a:endParaRPr kumimoji="0" lang="en-US" altLang="ko-KR" sz="1600" b="1" kern="0" dirty="0">
              <a:ln>
                <a:solidFill>
                  <a:srgbClr val="383637"/>
                </a:solidFill>
              </a:ln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040" y="2228216"/>
            <a:ext cx="828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937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2000" b="1" dirty="0" smtClean="0">
                <a:solidFill>
                  <a:srgbClr val="393738"/>
                </a:solidFill>
                <a:latin typeface="맑은 고딕" panose="020B0503020000020004" pitchFamily="50" charset="-127"/>
              </a:rPr>
              <a:t>조음 음성학</a:t>
            </a:r>
            <a:r>
              <a:rPr lang="en-US" altLang="ko-KR" sz="2000" b="1" dirty="0">
                <a:solidFill>
                  <a:srgbClr val="393738"/>
                </a:solidFill>
                <a:latin typeface="맑은 고딕" panose="020B0503020000020004" pitchFamily="50" charset="-127"/>
              </a:rPr>
              <a:t>(Articulatory-Phonetics)</a:t>
            </a:r>
          </a:p>
          <a:p>
            <a:endParaRPr lang="en-US" altLang="ko-KR" sz="800" b="1" dirty="0" smtClean="0">
              <a:solidFill>
                <a:srgbClr val="3937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solidFill>
                  <a:srgbClr val="393738"/>
                </a:solidFill>
              </a:rPr>
              <a:t> - </a:t>
            </a:r>
            <a:r>
              <a:rPr lang="ko-KR" altLang="en-US" sz="1600" dirty="0">
                <a:solidFill>
                  <a:srgbClr val="393738"/>
                </a:solidFill>
              </a:rPr>
              <a:t>말소리가 몸 안에서 만들어져서 입술이나 코 밖으로 빠져나가기 전까지의 몸 안에서 이루어지는 </a:t>
            </a:r>
            <a:r>
              <a:rPr lang="ko-KR" altLang="en-US" sz="1600" dirty="0" err="1" smtClean="0">
                <a:solidFill>
                  <a:srgbClr val="393738"/>
                </a:solidFill>
              </a:rPr>
              <a:t>생성적</a:t>
            </a:r>
            <a:r>
              <a:rPr lang="en-US" altLang="ko-KR" sz="1600" dirty="0" smtClean="0">
                <a:solidFill>
                  <a:srgbClr val="393738"/>
                </a:solidFill>
              </a:rPr>
              <a:t>, </a:t>
            </a:r>
            <a:r>
              <a:rPr lang="ko-KR" altLang="en-US" sz="1600" dirty="0" smtClean="0">
                <a:solidFill>
                  <a:srgbClr val="393738"/>
                </a:solidFill>
              </a:rPr>
              <a:t>기능적 </a:t>
            </a:r>
            <a:r>
              <a:rPr lang="ko-KR" altLang="en-US" sz="1600" dirty="0">
                <a:solidFill>
                  <a:srgbClr val="393738"/>
                </a:solidFill>
              </a:rPr>
              <a:t>과정을 연구 영역으로 삼아 과학적으로 연구하는 </a:t>
            </a:r>
            <a:r>
              <a:rPr lang="ko-KR" altLang="en-US" sz="1600" dirty="0" smtClean="0">
                <a:solidFill>
                  <a:srgbClr val="393738"/>
                </a:solidFill>
              </a:rPr>
              <a:t>학문</a:t>
            </a:r>
            <a:endParaRPr lang="en-US" altLang="ko-KR" sz="1600" dirty="0">
              <a:solidFill>
                <a:srgbClr val="39373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603" y="3533331"/>
            <a:ext cx="786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937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음향 음성학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(Acoustic Phonetics)</a:t>
            </a:r>
          </a:p>
          <a:p>
            <a:endParaRPr lang="en-US" altLang="ko-KR" sz="800" b="1" dirty="0" smtClean="0">
              <a:solidFill>
                <a:srgbClr val="3937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solidFill>
                  <a:srgbClr val="393738"/>
                </a:solidFill>
              </a:rPr>
              <a:t>  - </a:t>
            </a:r>
            <a:r>
              <a:rPr lang="ko-KR" altLang="en-US" sz="1600" dirty="0">
                <a:solidFill>
                  <a:srgbClr val="393738"/>
                </a:solidFill>
              </a:rPr>
              <a:t>입술이나 코 밖으로 빠져나간 소리가 청자의 고막을 울리기 전까지 대기 중에서 일어나는 소리의 물리적 파동 현상을 연구대상으로 해서 과학적으로 연구하는 </a:t>
            </a:r>
            <a:r>
              <a:rPr lang="ko-KR" altLang="en-US" sz="1600" dirty="0" smtClean="0">
                <a:solidFill>
                  <a:srgbClr val="393738"/>
                </a:solidFill>
              </a:rPr>
              <a:t>학문</a:t>
            </a:r>
            <a:endParaRPr lang="en-US" altLang="ko-KR" sz="1600" dirty="0">
              <a:solidFill>
                <a:srgbClr val="39373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603" y="4838447"/>
            <a:ext cx="786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937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청각 음성학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(Auditory Phonetics)</a:t>
            </a:r>
          </a:p>
          <a:p>
            <a:endParaRPr lang="en-US" altLang="ko-KR" sz="800" b="1" dirty="0" smtClean="0">
              <a:solidFill>
                <a:srgbClr val="39373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solidFill>
                  <a:srgbClr val="393738"/>
                </a:solidFill>
              </a:rPr>
              <a:t>  - </a:t>
            </a:r>
            <a:r>
              <a:rPr lang="ko-KR" altLang="en-US" sz="1600" dirty="0">
                <a:solidFill>
                  <a:srgbClr val="393738"/>
                </a:solidFill>
              </a:rPr>
              <a:t>고막을 울린 소리</a:t>
            </a:r>
            <a:r>
              <a:rPr lang="en-US" altLang="ko-KR" sz="1600" dirty="0">
                <a:solidFill>
                  <a:srgbClr val="393738"/>
                </a:solidFill>
              </a:rPr>
              <a:t>, </a:t>
            </a:r>
            <a:r>
              <a:rPr lang="ko-KR" altLang="en-US" sz="1600" dirty="0">
                <a:solidFill>
                  <a:srgbClr val="393738"/>
                </a:solidFill>
              </a:rPr>
              <a:t>즉 </a:t>
            </a:r>
            <a:r>
              <a:rPr lang="ko-KR" altLang="en-US" sz="1600" dirty="0" smtClean="0">
                <a:solidFill>
                  <a:srgbClr val="393738"/>
                </a:solidFill>
              </a:rPr>
              <a:t>청각 현상이 </a:t>
            </a:r>
            <a:r>
              <a:rPr lang="ko-KR" altLang="en-US" sz="1600" dirty="0">
                <a:solidFill>
                  <a:srgbClr val="393738"/>
                </a:solidFill>
              </a:rPr>
              <a:t>귀속의 관련 기관을 거쳐 머릿속으로 전달되어 의미를 식별하기까지의 과정에 대해서 과학적으로 연구하는 </a:t>
            </a:r>
            <a:r>
              <a:rPr lang="ko-KR" altLang="en-US" sz="1600" dirty="0" smtClean="0">
                <a:solidFill>
                  <a:srgbClr val="393738"/>
                </a:solidFill>
              </a:rPr>
              <a:t>학문</a:t>
            </a:r>
            <a:endParaRPr lang="en-US" altLang="ko-KR" sz="1600" dirty="0">
              <a:solidFill>
                <a:srgbClr val="3937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1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Acoustic Phonetics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31683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Acoustic Phonetics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0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Acoustic Phonetics</a:t>
            </a:r>
          </a:p>
        </p:txBody>
      </p:sp>
      <p:sp>
        <p:nvSpPr>
          <p:cNvPr id="17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238148"/>
            <a:ext cx="8352928" cy="411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0" rIns="0" bIns="0"/>
          <a:lstStyle/>
          <a:p>
            <a:pPr marL="85725">
              <a:lnSpc>
                <a:spcPct val="150000"/>
              </a:lnSpc>
              <a:spcAft>
                <a:spcPct val="20000"/>
              </a:spcAft>
              <a:defRPr/>
            </a:pPr>
            <a:endParaRPr kumimoji="0" lang="en-US" altLang="ko-KR" sz="1600" b="1" kern="0" dirty="0">
              <a:ln>
                <a:solidFill>
                  <a:srgbClr val="383637"/>
                </a:solidFill>
              </a:ln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8" y="2212700"/>
            <a:ext cx="8028384" cy="409662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685694" y="4637218"/>
            <a:ext cx="18002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1560" y="4703180"/>
            <a:ext cx="217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Frequency(</a:t>
            </a:r>
            <a:r>
              <a:rPr lang="ko-KR" altLang="en-US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주파수</a:t>
            </a:r>
            <a:r>
              <a:rPr lang="en-US" altLang="ko-KR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)</a:t>
            </a:r>
            <a:endParaRPr lang="ko-KR" altLang="en-US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1432" y="4131410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Amplitude(</a:t>
            </a:r>
            <a:r>
              <a:rPr lang="ko-KR" altLang="en-US" sz="24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진폭</a:t>
            </a:r>
            <a:r>
              <a:rPr lang="en-US" altLang="ko-KR" sz="24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)</a:t>
            </a:r>
            <a:endParaRPr lang="ko-KR" altLang="en-US" sz="24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11560" y="6159257"/>
            <a:ext cx="7848872" cy="604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20072" y="5631631"/>
            <a:ext cx="379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Time, Duration(</a:t>
            </a:r>
            <a:r>
              <a:rPr lang="ko-KR" altLang="en-US" sz="24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시간</a:t>
            </a:r>
            <a:r>
              <a:rPr lang="en-US" altLang="ko-KR" sz="24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)</a:t>
            </a:r>
            <a:endParaRPr lang="ko-KR" altLang="en-US" sz="24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779912" y="2649584"/>
            <a:ext cx="48194" cy="194349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1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Acoustic Phonetics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일상 생활 속의 음성인식 활용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Overview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238148"/>
            <a:ext cx="8352928" cy="411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0" rIns="0" bIns="0"/>
          <a:lstStyle/>
          <a:p>
            <a:pPr marL="85725">
              <a:lnSpc>
                <a:spcPct val="150000"/>
              </a:lnSpc>
              <a:spcAft>
                <a:spcPct val="20000"/>
              </a:spcAft>
              <a:defRPr/>
            </a:pPr>
            <a:endParaRPr kumimoji="0" lang="en-US" altLang="ko-KR" sz="1600" b="1" kern="0" dirty="0">
              <a:ln>
                <a:solidFill>
                  <a:srgbClr val="383637"/>
                </a:solidFill>
              </a:ln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6" y="2312472"/>
            <a:ext cx="7934892" cy="421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음성 인식 모델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rgbClr val="39373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2952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음성인식의 기본 모델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Overview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238148"/>
            <a:ext cx="8352928" cy="411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0" rIns="0" bIns="0"/>
          <a:lstStyle/>
          <a:p>
            <a:pPr marL="85725">
              <a:lnSpc>
                <a:spcPct val="150000"/>
              </a:lnSpc>
              <a:spcAft>
                <a:spcPct val="20000"/>
              </a:spcAft>
              <a:defRPr/>
            </a:pPr>
            <a:endParaRPr kumimoji="0" lang="en-US" altLang="ko-KR" sz="1600" b="1" kern="0" dirty="0">
              <a:ln>
                <a:solidFill>
                  <a:srgbClr val="383637"/>
                </a:solidFill>
              </a:ln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43150"/>
            <a:ext cx="7620000" cy="21717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762000" y="3861049"/>
            <a:ext cx="3954016" cy="1995332"/>
            <a:chOff x="762000" y="3861049"/>
            <a:chExt cx="3954016" cy="199533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" y="4725144"/>
              <a:ext cx="3954016" cy="761905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>
              <a:stCxn id="7" idx="0"/>
            </p:cNvCxnSpPr>
            <p:nvPr/>
          </p:nvCxnSpPr>
          <p:spPr>
            <a:xfrm flipV="1">
              <a:off x="2739008" y="3861049"/>
              <a:ext cx="1184920" cy="86409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511782" y="5487049"/>
              <a:ext cx="2031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“</a:t>
              </a:r>
              <a:r>
                <a:rPr lang="en-US" altLang="ko-KR" b="1" dirty="0" err="1" smtClean="0"/>
                <a:t>Heeelllllllloooo</a:t>
              </a:r>
              <a:r>
                <a:rPr lang="en-US" altLang="ko-KR" b="1" dirty="0" smtClean="0"/>
                <a:t>”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7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rgbClr val="39373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24482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Feeding Data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Overview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238148"/>
            <a:ext cx="8352928" cy="411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0" rIns="0" bIns="0"/>
          <a:lstStyle/>
          <a:p>
            <a:pPr marL="85725">
              <a:lnSpc>
                <a:spcPct val="150000"/>
              </a:lnSpc>
              <a:spcAft>
                <a:spcPct val="20000"/>
              </a:spcAft>
              <a:defRPr/>
            </a:pPr>
            <a:endParaRPr kumimoji="0" lang="en-US" altLang="ko-KR" sz="1600" b="1" kern="0" dirty="0">
              <a:ln>
                <a:solidFill>
                  <a:srgbClr val="383637"/>
                </a:solidFill>
              </a:ln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2310154"/>
            <a:ext cx="5534025" cy="3881095"/>
          </a:xfrm>
          <a:prstGeom prst="rect">
            <a:avLst/>
          </a:prstGeom>
        </p:spPr>
      </p:pic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음성 인식 모델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2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rgbClr val="393738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rgbClr val="393738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827584" y="908720"/>
            <a:ext cx="4176464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Overview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Rectangle 3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536" y="2238148"/>
            <a:ext cx="8352928" cy="4114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tIns="0" rIns="0" bIns="0"/>
          <a:lstStyle/>
          <a:p>
            <a:pPr marL="85725">
              <a:lnSpc>
                <a:spcPct val="150000"/>
              </a:lnSpc>
              <a:spcAft>
                <a:spcPct val="20000"/>
              </a:spcAft>
              <a:defRPr/>
            </a:pPr>
            <a:endParaRPr kumimoji="0" lang="en-US" altLang="ko-KR" sz="1600" b="1" kern="0" dirty="0">
              <a:ln>
                <a:solidFill>
                  <a:srgbClr val="383637"/>
                </a:solidFill>
              </a:ln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6" y="2203012"/>
            <a:ext cx="8903488" cy="2697757"/>
          </a:xfrm>
          <a:prstGeom prst="rect">
            <a:avLst/>
          </a:prstGeom>
        </p:spPr>
      </p:pic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79512" y="1685074"/>
            <a:ext cx="24482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Feeding Data </a:t>
            </a:r>
            <a:endParaRPr lang="ko-KR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5512" y="5008781"/>
            <a:ext cx="8892976" cy="1300546"/>
            <a:chOff x="125512" y="5008781"/>
            <a:chExt cx="8892976" cy="130054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12" y="5749070"/>
              <a:ext cx="8892976" cy="560257"/>
            </a:xfrm>
            <a:prstGeom prst="rect">
              <a:avLst/>
            </a:prstGeom>
          </p:spPr>
        </p:pic>
        <p:sp>
          <p:nvSpPr>
            <p:cNvPr id="10" name="아래쪽 화살표 9"/>
            <p:cNvSpPr/>
            <p:nvPr/>
          </p:nvSpPr>
          <p:spPr>
            <a:xfrm>
              <a:off x="4283968" y="5008781"/>
              <a:ext cx="288032" cy="50845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음성 인식 모델</a:t>
            </a:r>
            <a:endParaRPr lang="en-US" altLang="ko-KR" sz="2800" dirty="0" smtClean="0">
              <a:solidFill>
                <a:srgbClr val="393738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07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dPY3Ed3k6C6rEUJSUWt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dPY3Ed3k6C6rEUJSUWt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dPY3Ed3k6C6rEUJSUWt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dPY3Ed3k6C6rEUJSUWt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dPY3Ed3k6C6rEUJSUWt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dPY3Ed3k6C6rEUJSUWt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dPY3Ed3k6C6rEUJSUWt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dPY3Ed3k6C6rEUJSUWt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dPY3Ed3k6C6rEUJSUWt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dPY3Ed3k6C6rEUJSUWt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dPY3Ed3k6C6rEUJSUWt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dPY3Ed3k6C6rEUJSUWt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dPY3Ed3k6C6rEUJSUWt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dPY3Ed3k6C6rEUJSUWt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dPY3Ed3k6C6rEUJSUW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cdPY3Ed3k6C6rEUJSUWtw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12055</TotalTime>
  <Words>480</Words>
  <Application>Microsoft Office PowerPoint</Application>
  <PresentationFormat>화면 슬라이드 쇼(4:3)</PresentationFormat>
  <Paragraphs>144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배달의민족 한나</vt:lpstr>
      <vt:lpstr>맑은 고딕</vt:lpstr>
      <vt:lpstr>나눔고딕</vt:lpstr>
      <vt:lpstr>Arial</vt:lpstr>
      <vt:lpstr>나눔바른고딕</vt:lpstr>
      <vt:lpstr>나눔고딕 ExtraBold</vt:lpstr>
      <vt:lpstr>medium-content-serif-font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Hyuk Kim</cp:lastModifiedBy>
  <cp:revision>264</cp:revision>
  <dcterms:created xsi:type="dcterms:W3CDTF">2014-05-20T10:28:59Z</dcterms:created>
  <dcterms:modified xsi:type="dcterms:W3CDTF">2017-10-30T09:56:40Z</dcterms:modified>
</cp:coreProperties>
</file>