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1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7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6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9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2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5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8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7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7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A0E32-BAFC-46E7-A1F6-21B87767DBE1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4284B-2EE8-4217-BA20-FC49C2CD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6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4.wmf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25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벡터연산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내적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사잇각</a:t>
            </a:r>
            <a:r>
              <a:rPr lang="ko-KR" altLang="en-US" dirty="0" smtClean="0"/>
              <a:t> 구하기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919" y="1690688"/>
            <a:ext cx="9634161" cy="458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0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내적의 성질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697" y="1937920"/>
            <a:ext cx="8820605" cy="55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1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벡터내적 증명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381224" y="2000240"/>
            <a:ext cx="150019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5400000" flipH="1" flipV="1">
            <a:off x="2381224" y="928670"/>
            <a:ext cx="1071570" cy="1071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/>
          <p:cNvSpPr/>
          <p:nvPr/>
        </p:nvSpPr>
        <p:spPr>
          <a:xfrm>
            <a:off x="2595538" y="1714488"/>
            <a:ext cx="214314" cy="57150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2809852" y="171448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26720" imgH="177480" progId="Equation.3">
                  <p:embed/>
                </p:oleObj>
              </mc:Choice>
              <mc:Fallback>
                <p:oleObj name="Equation" r:id="rId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1714488"/>
                        <a:ext cx="1270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095605" y="2000240"/>
          <a:ext cx="227001" cy="24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05" y="2000240"/>
                        <a:ext cx="227001" cy="245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881291" y="1071546"/>
          <a:ext cx="227013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1" y="1071546"/>
                        <a:ext cx="227013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rot="16200000" flipV="1">
            <a:off x="3167042" y="1285860"/>
            <a:ext cx="928694" cy="35719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738547" y="1285860"/>
          <a:ext cx="96361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9" imgW="647640" imgH="177480" progId="Equation.3">
                  <p:embed/>
                </p:oleObj>
              </mc:Choice>
              <mc:Fallback>
                <p:oleObj name="Equation" r:id="rId9" imgW="647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47" y="1285860"/>
                        <a:ext cx="963613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244976" y="2286001"/>
          <a:ext cx="26828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1" imgW="1803240" imgH="279360" progId="Equation.3">
                  <p:embed/>
                </p:oleObj>
              </mc:Choice>
              <mc:Fallback>
                <p:oleObj name="Equation" r:id="rId11" imgW="18032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6" y="2286001"/>
                        <a:ext cx="26828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24100" y="2285992"/>
            <a:ext cx="1928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코사인 제</a:t>
            </a:r>
            <a:r>
              <a:rPr lang="en-US" altLang="ko-KR" dirty="0"/>
              <a:t>2</a:t>
            </a:r>
            <a:r>
              <a:rPr lang="ko-KR" altLang="en-US" dirty="0"/>
              <a:t>법칙</a:t>
            </a:r>
            <a:endParaRPr lang="ko-KR" altLang="en-US" dirty="0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2506663" y="2852739"/>
          <a:ext cx="3155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3" imgW="2120760" imgH="482400" progId="Equation.3">
                  <p:embed/>
                </p:oleObj>
              </mc:Choice>
              <mc:Fallback>
                <p:oleObj name="Equation" r:id="rId13" imgW="2120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2852739"/>
                        <a:ext cx="315595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2595538" y="3714753"/>
          <a:ext cx="963612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5" imgW="647640" imgH="177480" progId="Equation.3">
                  <p:embed/>
                </p:oleObj>
              </mc:Choice>
              <mc:Fallback>
                <p:oleObj name="Equation" r:id="rId15" imgW="647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3714753"/>
                        <a:ext cx="963612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524232" y="3643314"/>
            <a:ext cx="1000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이므로</a:t>
            </a:r>
            <a:endParaRPr lang="ko-KR" altLang="en-US" dirty="0"/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4397386" y="3711586"/>
          <a:ext cx="327025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6" imgW="2197080" imgH="863280" progId="Equation.3">
                  <p:embed/>
                </p:oleObj>
              </mc:Choice>
              <mc:Fallback>
                <p:oleObj name="Equation" r:id="rId16" imgW="21970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6" y="3711586"/>
                        <a:ext cx="3270250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739338" y="307181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6" idx="1"/>
          </p:cNvCxnSpPr>
          <p:nvPr/>
        </p:nvCxnSpPr>
        <p:spPr>
          <a:xfrm flipV="1">
            <a:off x="7596198" y="3256476"/>
            <a:ext cx="2143140" cy="29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32" idx="1"/>
          </p:cNvCxnSpPr>
          <p:nvPr/>
        </p:nvCxnSpPr>
        <p:spPr>
          <a:xfrm flipV="1">
            <a:off x="7715334" y="4387342"/>
            <a:ext cx="2071702" cy="29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87036" y="420267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524100" y="5143512"/>
            <a:ext cx="235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에</a:t>
            </a:r>
            <a:r>
              <a:rPr lang="en-US" altLang="ko-KR" dirty="0"/>
              <a:t> (2)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대입하면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4691086" y="5178425"/>
          <a:ext cx="47625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8" imgW="3200400" imgH="431640" progId="Equation.3">
                  <p:embed/>
                </p:oleObj>
              </mc:Choice>
              <mc:Fallback>
                <p:oleObj name="Equation" r:id="rId18" imgW="3200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86" y="5178425"/>
                        <a:ext cx="47625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3024167" y="5857893"/>
          <a:ext cx="16811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20" imgW="1130040" imgH="253800" progId="Equation.3">
                  <p:embed/>
                </p:oleObj>
              </mc:Choice>
              <mc:Fallback>
                <p:oleObj name="Equation" r:id="rId20" imgW="1130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67" y="5857893"/>
                        <a:ext cx="16811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직사각형 37"/>
          <p:cNvSpPr/>
          <p:nvPr/>
        </p:nvSpPr>
        <p:spPr>
          <a:xfrm>
            <a:off x="2595538" y="5857892"/>
            <a:ext cx="500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9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내적의 용도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사잇각</a:t>
            </a:r>
            <a:endParaRPr lang="ko-KR" altLang="en-US" dirty="0"/>
          </a:p>
        </p:txBody>
      </p:sp>
      <p:pic>
        <p:nvPicPr>
          <p:cNvPr id="4" name="Picture 4" descr="E:\교안제작\수식\ch09\fig9-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437" y="3984301"/>
            <a:ext cx="8049126" cy="2685784"/>
          </a:xfrm>
          <a:prstGeom prst="rect">
            <a:avLst/>
          </a:prstGeom>
          <a:noFill/>
        </p:spPr>
      </p:pic>
      <p:pic>
        <p:nvPicPr>
          <p:cNvPr id="5" name="_x117823920" descr="EMB00000f9c40d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88796"/>
            <a:ext cx="2402305" cy="252478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729271" y="2006497"/>
            <a:ext cx="6391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내적은 곱셈 </a:t>
            </a:r>
            <a:r>
              <a:rPr lang="ko-KR" altLang="en-US" sz="2400" dirty="0" err="1" smtClean="0"/>
              <a:t>세번과</a:t>
            </a:r>
            <a:r>
              <a:rPr lang="ko-KR" altLang="en-US" sz="2400" dirty="0" smtClean="0"/>
              <a:t> 덧셈 </a:t>
            </a:r>
            <a:r>
              <a:rPr lang="ko-KR" altLang="en-US" sz="2400" dirty="0" err="1" smtClean="0"/>
              <a:t>두번만으로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cos</a:t>
            </a:r>
            <a:r>
              <a:rPr lang="ko-KR" altLang="en-US" sz="2400" dirty="0" smtClean="0"/>
              <a:t>값을 </a:t>
            </a:r>
            <a:r>
              <a:rPr lang="ko-KR" altLang="en-US" sz="2400" dirty="0" err="1" smtClean="0"/>
              <a:t>얻기때문에</a:t>
            </a:r>
            <a:r>
              <a:rPr lang="ko-KR" altLang="en-US" sz="2400" dirty="0" smtClean="0"/>
              <a:t> 매우 유용하다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432129" y="4457800"/>
            <a:ext cx="1214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cos</a:t>
            </a:r>
            <a:r>
              <a:rPr lang="ko-KR" altLang="en-US" sz="1400" dirty="0" smtClean="0"/>
              <a:t>그래프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54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E:\교안제작\수식\ch09\fig9-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1607" y="307940"/>
            <a:ext cx="3918433" cy="130747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내적의 </a:t>
            </a:r>
            <a:r>
              <a:rPr lang="ko-KR" altLang="en-US" dirty="0" smtClean="0"/>
              <a:t>용도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확산광</a:t>
            </a:r>
            <a:endParaRPr lang="ko-KR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27350" y="4797426"/>
            <a:ext cx="61214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dirty="0" err="1"/>
              <a:t>메시</a:t>
            </a:r>
            <a:r>
              <a:rPr lang="ko-KR" altLang="en-US" dirty="0"/>
              <a:t> 표면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03613" y="2060576"/>
            <a:ext cx="863600" cy="936625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024563" y="2205039"/>
            <a:ext cx="0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151313" y="2781301"/>
            <a:ext cx="1873250" cy="20161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489826" y="2060576"/>
            <a:ext cx="28167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N : </a:t>
            </a:r>
            <a:r>
              <a:rPr lang="ko-KR" altLang="en-US" dirty="0" err="1"/>
              <a:t>메시</a:t>
            </a:r>
            <a:r>
              <a:rPr lang="ko-KR" altLang="en-US" dirty="0"/>
              <a:t> 표면의 </a:t>
            </a:r>
            <a:r>
              <a:rPr lang="ko-KR" altLang="en-US" dirty="0" err="1"/>
              <a:t>법선벡터</a:t>
            </a:r>
            <a:endParaRPr lang="ko-KR" altLang="en-US" dirty="0"/>
          </a:p>
          <a:p>
            <a:r>
              <a:rPr lang="en-US" altLang="ko-KR" dirty="0"/>
              <a:t>L : </a:t>
            </a:r>
            <a:r>
              <a:rPr lang="ko-KR" altLang="en-US" dirty="0"/>
              <a:t>광원벡터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7535864" y="2781300"/>
          <a:ext cx="23764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168200" imgH="203040" progId="Equation.3">
                  <p:embed/>
                </p:oleObj>
              </mc:Choice>
              <mc:Fallback>
                <p:oleObj name="Equation" r:id="rId4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4" y="2781300"/>
                        <a:ext cx="237648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880101" y="1916113"/>
          <a:ext cx="360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177480" imgH="177480" progId="Equation.3">
                  <p:embed/>
                </p:oleObj>
              </mc:Choice>
              <mc:Fallback>
                <p:oleObj name="Equation" r:id="rId6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916113"/>
                        <a:ext cx="36036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4405313" y="2649538"/>
          <a:ext cx="2841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8" imgW="139680" imgH="164880" progId="Equation.3">
                  <p:embed/>
                </p:oleObj>
              </mc:Choice>
              <mc:Fallback>
                <p:oleObj name="Equation" r:id="rId8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2649538"/>
                        <a:ext cx="284162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8543925" y="3716339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7896225" y="4076701"/>
            <a:ext cx="6477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8472488" y="3500438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3500438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7605714" y="3789363"/>
          <a:ext cx="3317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1" imgW="253800" imgH="164880" progId="Equation.3">
                  <p:embed/>
                </p:oleObj>
              </mc:Choice>
              <mc:Fallback>
                <p:oleObj name="Equation" r:id="rId11" imgW="253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14" y="3789363"/>
                        <a:ext cx="33178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8" descr="render-a+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21070" y="5214974"/>
            <a:ext cx="2103360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810248" y="5786454"/>
            <a:ext cx="1420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 err="1"/>
              <a:t>확산광</a:t>
            </a:r>
            <a:r>
              <a:rPr lang="ko-KR" altLang="en-US" dirty="0"/>
              <a:t> 적용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1"/>
            <a:endCxn id="22536" idx="3"/>
          </p:cNvCxnSpPr>
          <p:nvPr/>
        </p:nvCxnSpPr>
        <p:spPr>
          <a:xfrm rot="10800000" flipV="1">
            <a:off x="5024430" y="5971120"/>
            <a:ext cx="785818" cy="296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내적의 용도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투영벡터</a:t>
            </a:r>
            <a:endParaRPr lang="ko-KR" altLang="en-US" dirty="0"/>
          </a:p>
        </p:txBody>
      </p:sp>
      <p:pic>
        <p:nvPicPr>
          <p:cNvPr id="4" name="_x117825120" descr="EMB00000f9c40da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4541" y="1968459"/>
            <a:ext cx="9150186" cy="3100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38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x117824560" descr="EMB00000f9c40d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784" y="4437352"/>
            <a:ext cx="2222500" cy="223678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벡터연산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외적 </a:t>
            </a:r>
            <a:r>
              <a:rPr lang="en-US" altLang="ko-KR" dirty="0" smtClean="0"/>
              <a:t>(Cross Product)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벡터의 외적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벡터 모두에 수직인 벡터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65" y="2558714"/>
            <a:ext cx="7962901" cy="1743701"/>
          </a:xfrm>
          <a:prstGeom prst="rect">
            <a:avLst/>
          </a:prstGeom>
        </p:spPr>
      </p:pic>
      <p:pic>
        <p:nvPicPr>
          <p:cNvPr id="6" name="_x117824240" descr="EMB00000f9c40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6604" y="5029490"/>
            <a:ext cx="2166938" cy="1644650"/>
          </a:xfrm>
          <a:prstGeom prst="rect">
            <a:avLst/>
          </a:prstGeom>
          <a:noFill/>
        </p:spPr>
      </p:pic>
      <p:pic>
        <p:nvPicPr>
          <p:cNvPr id="7" name="Picture 13" descr="http://upload.wikimedia.org/wikipedia/commons/thumb/b/b0/Cross_product_vector.svg/220px-Cross_product_vector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69862" y="3733986"/>
            <a:ext cx="2095500" cy="2914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21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외적의 용도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법선벡터</a:t>
            </a:r>
            <a:endParaRPr lang="ko-KR" altLang="en-US" dirty="0"/>
          </a:p>
        </p:txBody>
      </p:sp>
      <p:pic>
        <p:nvPicPr>
          <p:cNvPr id="4" name="_x41521840" descr="EMB00000f9c40e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29656"/>
            <a:ext cx="9753600" cy="3343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980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외적의 용도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평행사변형</a:t>
            </a:r>
            <a:r>
              <a:rPr lang="ko-KR" altLang="en-US" dirty="0" smtClean="0"/>
              <a:t> 면적</a:t>
            </a:r>
            <a:endParaRPr lang="ko-KR" altLang="en-US" dirty="0"/>
          </a:p>
        </p:txBody>
      </p:sp>
      <p:pic>
        <p:nvPicPr>
          <p:cNvPr id="4" name="_x41521920" descr="EMB00000f9c40e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1768" y="1825625"/>
            <a:ext cx="908846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21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벡터의 정의</a:t>
            </a:r>
            <a:endParaRPr lang="en-US" altLang="ko-KR" dirty="0" smtClean="0"/>
          </a:p>
          <a:p>
            <a:r>
              <a:rPr lang="ko-KR" altLang="en-US" dirty="0" smtClean="0"/>
              <a:t>벡터의 크기</a:t>
            </a:r>
            <a:endParaRPr lang="en-US" altLang="ko-KR" dirty="0" smtClean="0"/>
          </a:p>
          <a:p>
            <a:r>
              <a:rPr lang="ko-KR" altLang="en-US" dirty="0" smtClean="0"/>
              <a:t>단위벡터</a:t>
            </a:r>
            <a:endParaRPr lang="en-US" altLang="ko-KR" dirty="0" smtClean="0"/>
          </a:p>
          <a:p>
            <a:r>
              <a:rPr lang="ko-KR" altLang="en-US" dirty="0" smtClean="0"/>
              <a:t>벡터연산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덧셈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스칼라곱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뺄셈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90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크기와 방향에 의해 결정되는 양</a:t>
            </a:r>
            <a:endParaRPr lang="en-US" altLang="ko-KR" dirty="0" smtClean="0"/>
          </a:p>
          <a:p>
            <a:r>
              <a:rPr lang="ko-KR" altLang="en-US" dirty="0" smtClean="0"/>
              <a:t>스칼라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벡터의 크기에 의해서만 결정되는 양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벡터의 표현</a:t>
            </a:r>
          </a:p>
          <a:p>
            <a:pPr marL="0" indent="0">
              <a:buNone/>
            </a:pPr>
            <a:r>
              <a:rPr lang="ko-KR" altLang="en-US" dirty="0" smtClean="0"/>
              <a:t> 시점</a:t>
            </a:r>
            <a:r>
              <a:rPr lang="en-US" altLang="ko-KR" dirty="0" smtClean="0"/>
              <a:t>(P) : </a:t>
            </a:r>
            <a:r>
              <a:rPr lang="ko-KR" altLang="en-US" dirty="0" smtClean="0"/>
              <a:t>벡터가 시작되는 화살표의 꼬리</a:t>
            </a:r>
          </a:p>
          <a:p>
            <a:pPr marL="0" indent="0">
              <a:buNone/>
            </a:pPr>
            <a:r>
              <a:rPr lang="ko-KR" altLang="en-US" dirty="0" smtClean="0"/>
              <a:t> 종점</a:t>
            </a:r>
            <a:r>
              <a:rPr lang="en-US" altLang="ko-KR" dirty="0" smtClean="0"/>
              <a:t>(Q) : </a:t>
            </a:r>
            <a:r>
              <a:rPr lang="ko-KR" altLang="en-US" dirty="0" smtClean="0"/>
              <a:t>벡터의 마지막 부분인 화살표의 머리</a:t>
            </a:r>
          </a:p>
          <a:p>
            <a:pPr marL="0" indent="0">
              <a:buNone/>
            </a:pPr>
            <a:r>
              <a:rPr lang="ko-KR" altLang="en-US" dirty="0" smtClean="0"/>
              <a:t> 크기</a:t>
            </a:r>
            <a:r>
              <a:rPr lang="en-US" altLang="ko-KR" dirty="0" smtClean="0"/>
              <a:t>(a) : </a:t>
            </a:r>
            <a:r>
              <a:rPr lang="ko-KR" altLang="en-US" dirty="0" smtClean="0"/>
              <a:t>방향과 상관없는 화살표의 길이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Picture 2" descr="E:\교안제작\수식\ch09\fig9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1936" y="3469649"/>
            <a:ext cx="3420428" cy="3073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060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크기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5" y="2202856"/>
            <a:ext cx="5807295" cy="2881312"/>
          </a:xfrm>
          <a:prstGeom prst="rect">
            <a:avLst/>
          </a:prstGeom>
        </p:spPr>
      </p:pic>
      <p:pic>
        <p:nvPicPr>
          <p:cNvPr id="8" name="Picture 6" descr="E:\교안제작\수식\ch09\fig9-3.png"/>
          <p:cNvPicPr>
            <a:picLocks noChangeAspect="1" noChangeArrowheads="1"/>
          </p:cNvPicPr>
          <p:nvPr/>
        </p:nvPicPr>
        <p:blipFill>
          <a:blip r:embed="rId3" cstate="print"/>
          <a:srcRect r="31302"/>
          <a:stretch>
            <a:fillRect/>
          </a:stretch>
        </p:blipFill>
        <p:spPr bwMode="auto">
          <a:xfrm>
            <a:off x="6096000" y="877293"/>
            <a:ext cx="5485142" cy="5538646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696" y="1565359"/>
            <a:ext cx="31432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7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단위벡터 </a:t>
            </a:r>
            <a:r>
              <a:rPr lang="en-US" altLang="ko-KR" dirty="0" smtClean="0"/>
              <a:t>( unit vector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단위벡터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벡터의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벡터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벡터의 크기를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만드는 행위를 </a:t>
            </a:r>
            <a:r>
              <a:rPr lang="en-US" altLang="ko-KR" dirty="0" smtClean="0"/>
              <a:t>Normalize(</a:t>
            </a:r>
            <a:r>
              <a:rPr lang="ko-KR" altLang="en-US" dirty="0" smtClean="0"/>
              <a:t>정규화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01" y="3650120"/>
            <a:ext cx="8688223" cy="22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0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07" y="1339014"/>
            <a:ext cx="6670186" cy="55189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벡터연산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덧셈</a:t>
            </a:r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0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벡터연산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스칼라곱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770" y="2361239"/>
            <a:ext cx="10112460" cy="40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403" y="1690688"/>
            <a:ext cx="5739193" cy="50661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벡터연산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뺄셈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80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벡터연산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내적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6119"/>
            <a:ext cx="10465100" cy="32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9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195</Words>
  <Application>Microsoft Office PowerPoint</Application>
  <PresentationFormat>와이드스크린</PresentationFormat>
  <Paragraphs>50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Office 테마</vt:lpstr>
      <vt:lpstr>Equation</vt:lpstr>
      <vt:lpstr>Vector</vt:lpstr>
      <vt:lpstr>목차</vt:lpstr>
      <vt:lpstr>벡터의 정의</vt:lpstr>
      <vt:lpstr>벡터의 크기</vt:lpstr>
      <vt:lpstr>단위벡터 ( unit vector )</vt:lpstr>
      <vt:lpstr>벡터연산 - 덧셈</vt:lpstr>
      <vt:lpstr>벡터연산 - 스칼라곱</vt:lpstr>
      <vt:lpstr>벡터연산 - 뺄셈</vt:lpstr>
      <vt:lpstr>벡터연산 - 내적</vt:lpstr>
      <vt:lpstr> 벡터연산 – 내적( 사잇각 구하기 )</vt:lpstr>
      <vt:lpstr>내적의 성질</vt:lpstr>
      <vt:lpstr>벡터내적 증명</vt:lpstr>
      <vt:lpstr>내적의 용도 - 사잇각</vt:lpstr>
      <vt:lpstr>내적의 용도 – 확산광</vt:lpstr>
      <vt:lpstr>내적의 용도 - 투영벡터</vt:lpstr>
      <vt:lpstr>벡터연산 – 외적 (Cross Product)</vt:lpstr>
      <vt:lpstr>외적의 용도 - 법선벡터</vt:lpstr>
      <vt:lpstr>외적의 용도 – 평행사변형 면적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</dc:title>
  <dc:creator>dongkey</dc:creator>
  <cp:lastModifiedBy>dongkey</cp:lastModifiedBy>
  <cp:revision>9</cp:revision>
  <dcterms:created xsi:type="dcterms:W3CDTF">2016-11-19T15:05:48Z</dcterms:created>
  <dcterms:modified xsi:type="dcterms:W3CDTF">2016-11-19T17:12:27Z</dcterms:modified>
</cp:coreProperties>
</file>