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8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1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6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EF0C-0330-45F5-B492-AF0A80C85F8C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1845-9A0F-46E1-ACCF-109F35E29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Matrix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행렬곱셈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2597" y="2227723"/>
            <a:ext cx="7633313" cy="44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벡터의 내적</a:t>
            </a:r>
            <a:endParaRPr lang="en-US" altLang="ko-KR" sz="2200" dirty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Picture 2" descr="E:\교안제작\수식\ch08\8.14.png"/>
          <p:cNvPicPr>
            <a:picLocks noChangeAspect="1" noChangeArrowheads="1"/>
          </p:cNvPicPr>
          <p:nvPr/>
        </p:nvPicPr>
        <p:blipFill>
          <a:blip r:embed="rId2" cstate="print"/>
          <a:srcRect r="11345"/>
          <a:stretch>
            <a:fillRect/>
          </a:stretch>
        </p:blipFill>
        <p:spPr bwMode="auto">
          <a:xfrm>
            <a:off x="2608620" y="3451857"/>
            <a:ext cx="7362485" cy="1345735"/>
          </a:xfrm>
          <a:prstGeom prst="rect">
            <a:avLst/>
          </a:prstGeom>
          <a:noFill/>
        </p:spPr>
      </p:pic>
      <p:pic>
        <p:nvPicPr>
          <p:cNvPr id="7" name="Picture 3" descr="E:\교안제작\수식\ch08\8.13.png"/>
          <p:cNvPicPr>
            <a:picLocks noChangeAspect="1" noChangeArrowheads="1"/>
          </p:cNvPicPr>
          <p:nvPr/>
        </p:nvPicPr>
        <p:blipFill>
          <a:blip r:embed="rId3" cstate="print"/>
          <a:srcRect r="26280"/>
          <a:stretch>
            <a:fillRect/>
          </a:stretch>
        </p:blipFill>
        <p:spPr bwMode="auto">
          <a:xfrm>
            <a:off x="2536612" y="2731779"/>
            <a:ext cx="5280161" cy="71713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425087" y="4961177"/>
            <a:ext cx="7633313" cy="44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행렬의 곱셈은 벡터내적을 모아 놓은 것이다</a:t>
            </a:r>
            <a:r>
              <a:rPr lang="en-US" altLang="ko-KR" sz="22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0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행렬의 성질</a:t>
            </a:r>
            <a:endParaRPr lang="ko-KR" altLang="en-US" dirty="0"/>
          </a:p>
        </p:txBody>
      </p:sp>
      <p:pic>
        <p:nvPicPr>
          <p:cNvPr id="4" name="Picture 2" descr="E:\교안제작\수식\ch08\8.15-8.19.png"/>
          <p:cNvPicPr>
            <a:picLocks noChangeAspect="1" noChangeArrowheads="1"/>
          </p:cNvPicPr>
          <p:nvPr/>
        </p:nvPicPr>
        <p:blipFill>
          <a:blip r:embed="rId3" cstate="print"/>
          <a:srcRect r="35171"/>
          <a:stretch>
            <a:fillRect/>
          </a:stretch>
        </p:blipFill>
        <p:spPr bwMode="auto">
          <a:xfrm>
            <a:off x="838200" y="1690688"/>
            <a:ext cx="4176464" cy="3338989"/>
          </a:xfrm>
          <a:prstGeom prst="rect">
            <a:avLst/>
          </a:prstGeom>
          <a:noFill/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84186"/>
              </p:ext>
            </p:extLst>
          </p:nvPr>
        </p:nvGraphicFramePr>
        <p:xfrm>
          <a:off x="857224" y="5429263"/>
          <a:ext cx="2816418" cy="69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927000" imgH="228600" progId="Equation.3">
                  <p:embed/>
                </p:oleObj>
              </mc:Choice>
              <mc:Fallback>
                <p:oleObj name="Equation" r:id="rId4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429263"/>
                        <a:ext cx="2816418" cy="694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4275221" y="2871537"/>
            <a:ext cx="7078579" cy="79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행렬은 교환법칙 성립불가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86252"/>
              </p:ext>
            </p:extLst>
          </p:nvPr>
        </p:nvGraphicFramePr>
        <p:xfrm>
          <a:off x="4275221" y="4168878"/>
          <a:ext cx="6755032" cy="135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2286000" imgH="457200" progId="Equation.3">
                  <p:embed/>
                </p:oleObj>
              </mc:Choice>
              <mc:Fallback>
                <p:oleObj name="Equation" r:id="rId6" imgW="228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221" y="4168878"/>
                        <a:ext cx="6755032" cy="1351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행렬식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 행렬식</a:t>
            </a:r>
            <a:endParaRPr lang="ko-KR" altLang="en-US" dirty="0"/>
          </a:p>
        </p:txBody>
      </p:sp>
      <p:pic>
        <p:nvPicPr>
          <p:cNvPr id="6" name="Picture 3" descr="E:\교안제작\수식\ch08\8.26.png"/>
          <p:cNvPicPr>
            <a:picLocks noChangeAspect="1" noChangeArrowheads="1"/>
          </p:cNvPicPr>
          <p:nvPr/>
        </p:nvPicPr>
        <p:blipFill>
          <a:blip r:embed="rId2" cstate="print"/>
          <a:srcRect r="33615"/>
          <a:stretch>
            <a:fillRect/>
          </a:stretch>
        </p:blipFill>
        <p:spPr bwMode="auto">
          <a:xfrm>
            <a:off x="838200" y="2499049"/>
            <a:ext cx="4464496" cy="668655"/>
          </a:xfrm>
          <a:prstGeom prst="rect">
            <a:avLst/>
          </a:prstGeom>
          <a:noFill/>
        </p:spPr>
      </p:pic>
      <p:pic>
        <p:nvPicPr>
          <p:cNvPr id="7" name="Picture 2" descr="E:\교안제작\수식\ch08\8.27.png"/>
          <p:cNvPicPr>
            <a:picLocks noChangeAspect="1" noChangeArrowheads="1"/>
          </p:cNvPicPr>
          <p:nvPr/>
        </p:nvPicPr>
        <p:blipFill>
          <a:blip r:embed="rId3" cstate="print"/>
          <a:srcRect r="12870"/>
          <a:stretch>
            <a:fillRect/>
          </a:stretch>
        </p:blipFill>
        <p:spPr bwMode="auto">
          <a:xfrm>
            <a:off x="838200" y="4897604"/>
            <a:ext cx="6912768" cy="1058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3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소행렬식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1556" y="1690688"/>
            <a:ext cx="6208887" cy="14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1556" y="3639361"/>
            <a:ext cx="6279814" cy="15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449451" y="3213602"/>
            <a:ext cx="4049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차 행렬식을 소행렬식으로 표현하면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9" y="1323920"/>
            <a:ext cx="836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고딕 ExtraBold" pitchFamily="50" charset="-127"/>
                <a:ea typeface="나눔고딕 ExtraBold" pitchFamily="50" charset="-127"/>
              </a:rPr>
              <a:t>소행렬식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원래의 행렬식에서 하나의 원소를 중심으로 구성되는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저차의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 행렬식</a:t>
            </a:r>
            <a:endParaRPr lang="ko-KR" altLang="en-US" dirty="0"/>
          </a:p>
        </p:txBody>
      </p:sp>
      <p:pic>
        <p:nvPicPr>
          <p:cNvPr id="9" name="Picture 2" descr="E:\교안제작\수식\ch08\8.28.png"/>
          <p:cNvPicPr>
            <a:picLocks noChangeAspect="1" noChangeArrowheads="1"/>
          </p:cNvPicPr>
          <p:nvPr/>
        </p:nvPicPr>
        <p:blipFill>
          <a:blip r:embed="rId4" cstate="print"/>
          <a:srcRect r="55313"/>
          <a:stretch>
            <a:fillRect/>
          </a:stretch>
        </p:blipFill>
        <p:spPr bwMode="auto">
          <a:xfrm>
            <a:off x="4026186" y="5753174"/>
            <a:ext cx="4204530" cy="799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99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7105" y="2508597"/>
            <a:ext cx="5177790" cy="125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E:\교안제작\수식\ch08\8.29.png"/>
          <p:cNvPicPr>
            <a:picLocks noChangeAspect="1" noChangeArrowheads="1"/>
          </p:cNvPicPr>
          <p:nvPr/>
        </p:nvPicPr>
        <p:blipFill>
          <a:blip r:embed="rId3" cstate="print"/>
          <a:srcRect r="81964" b="26365"/>
          <a:stretch>
            <a:fillRect/>
          </a:stretch>
        </p:blipFill>
        <p:spPr bwMode="auto">
          <a:xfrm>
            <a:off x="1259632" y="3746960"/>
            <a:ext cx="1865762" cy="1472970"/>
          </a:xfrm>
          <a:prstGeom prst="rect">
            <a:avLst/>
          </a:prstGeom>
          <a:noFill/>
        </p:spPr>
      </p:pic>
      <p:pic>
        <p:nvPicPr>
          <p:cNvPr id="6" name="Picture 2" descr="E:\교안제작\수식\ch08\8.29.png"/>
          <p:cNvPicPr>
            <a:picLocks noChangeAspect="1" noChangeArrowheads="1"/>
          </p:cNvPicPr>
          <p:nvPr/>
        </p:nvPicPr>
        <p:blipFill>
          <a:blip r:embed="rId3" cstate="print"/>
          <a:srcRect t="68726" r="6973"/>
          <a:stretch>
            <a:fillRect/>
          </a:stretch>
        </p:blipFill>
        <p:spPr bwMode="auto">
          <a:xfrm>
            <a:off x="1259632" y="5219930"/>
            <a:ext cx="9528192" cy="619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9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63" y="2344282"/>
            <a:ext cx="9887637" cy="30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03" y="3105402"/>
            <a:ext cx="3669845" cy="202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33" y="2983832"/>
            <a:ext cx="6090652" cy="2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0853" y="910910"/>
            <a:ext cx="3830650" cy="2207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04" y="3435389"/>
            <a:ext cx="10249496" cy="22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851" y="365125"/>
            <a:ext cx="3486150" cy="1952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4944"/>
            <a:ext cx="5657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역행렬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1" y="2851651"/>
            <a:ext cx="4019550" cy="1933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57150"/>
            <a:ext cx="77819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개의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으로 이루어진</a:t>
            </a:r>
            <a:r>
              <a:rPr lang="en-US" altLang="ko-KR" dirty="0"/>
              <a:t>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행렬을 </a:t>
            </a:r>
            <a:r>
              <a:rPr lang="en-US" altLang="ko-KR" dirty="0" smtClean="0"/>
              <a:t>m by n matrix</a:t>
            </a:r>
            <a:r>
              <a:rPr lang="ko-KR" altLang="en-US" dirty="0" smtClean="0"/>
              <a:t>라 읽는다</a:t>
            </a:r>
            <a:endParaRPr lang="ko-KR" altLang="en-US" dirty="0"/>
          </a:p>
        </p:txBody>
      </p:sp>
      <p:pic>
        <p:nvPicPr>
          <p:cNvPr id="4" name="Picture 3" descr="E:\교안제작\수식\ch08\8.2.png"/>
          <p:cNvPicPr>
            <a:picLocks noChangeAspect="1" noChangeArrowheads="1"/>
          </p:cNvPicPr>
          <p:nvPr/>
        </p:nvPicPr>
        <p:blipFill>
          <a:blip r:embed="rId2" cstate="print"/>
          <a:srcRect r="42483"/>
          <a:stretch>
            <a:fillRect/>
          </a:stretch>
        </p:blipFill>
        <p:spPr bwMode="auto">
          <a:xfrm>
            <a:off x="3118909" y="3768631"/>
            <a:ext cx="5954181" cy="2408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역행렬의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474" y="2999241"/>
            <a:ext cx="3823600" cy="26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상등행렬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42008"/>
            <a:ext cx="10515600" cy="184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6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정방행렬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816" y="2122112"/>
            <a:ext cx="5950368" cy="36988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15912" y="5883081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 by n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8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행렬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항등행렬</a:t>
            </a:r>
            <a:r>
              <a:rPr lang="en-US" altLang="ko-KR" dirty="0" smtClean="0"/>
              <a:t>(Identity Matrix))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221" y="1867151"/>
            <a:ext cx="6734863" cy="40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전치 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60" y="1538183"/>
            <a:ext cx="5402680" cy="53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행렬과 벡터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9018" y="1690688"/>
            <a:ext cx="75608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벡터 </a:t>
            </a:r>
            <a:r>
              <a:rPr lang="en-US" altLang="ko-KR" sz="2200" dirty="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하나의 행이나 열로 표현되는 행렬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행벡터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열벡터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행과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열로 표현한 행렬식</a:t>
            </a:r>
            <a:endParaRPr lang="en-US" altLang="ko-KR" sz="22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" name="Picture 3" descr="E:\교안제작\수식\ch08\8.4.png"/>
          <p:cNvPicPr>
            <a:picLocks noChangeAspect="1" noChangeArrowheads="1"/>
          </p:cNvPicPr>
          <p:nvPr/>
        </p:nvPicPr>
        <p:blipFill>
          <a:blip r:embed="rId2" cstate="print"/>
          <a:srcRect r="65264"/>
          <a:stretch>
            <a:fillRect/>
          </a:stretch>
        </p:blipFill>
        <p:spPr bwMode="auto">
          <a:xfrm>
            <a:off x="2548662" y="2726539"/>
            <a:ext cx="1584176" cy="1154430"/>
          </a:xfrm>
          <a:prstGeom prst="rect">
            <a:avLst/>
          </a:prstGeom>
          <a:noFill/>
        </p:spPr>
      </p:pic>
      <p:pic>
        <p:nvPicPr>
          <p:cNvPr id="21" name="Picture 2" descr="E:\교안제작\수식\ch08\8.3.png"/>
          <p:cNvPicPr>
            <a:picLocks noChangeAspect="1" noChangeArrowheads="1"/>
          </p:cNvPicPr>
          <p:nvPr/>
        </p:nvPicPr>
        <p:blipFill>
          <a:blip r:embed="rId3" cstate="print"/>
          <a:srcRect r="57839"/>
          <a:stretch>
            <a:fillRect/>
          </a:stretch>
        </p:blipFill>
        <p:spPr bwMode="auto">
          <a:xfrm>
            <a:off x="2548662" y="2071469"/>
            <a:ext cx="2088232" cy="388620"/>
          </a:xfrm>
          <a:prstGeom prst="rect">
            <a:avLst/>
          </a:prstGeom>
          <a:noFill/>
        </p:spPr>
      </p:pic>
      <p:pic>
        <p:nvPicPr>
          <p:cNvPr id="22" name="Picture 4" descr="E:\교안제작\수식\ch08\8.5.png"/>
          <p:cNvPicPr>
            <a:picLocks noChangeAspect="1" noChangeArrowheads="1"/>
          </p:cNvPicPr>
          <p:nvPr/>
        </p:nvPicPr>
        <p:blipFill>
          <a:blip r:embed="rId4" cstate="print"/>
          <a:srcRect r="40084"/>
          <a:stretch>
            <a:fillRect/>
          </a:stretch>
        </p:blipFill>
        <p:spPr bwMode="auto">
          <a:xfrm>
            <a:off x="6334961" y="1572343"/>
            <a:ext cx="5636619" cy="2165467"/>
          </a:xfrm>
          <a:prstGeom prst="rect">
            <a:avLst/>
          </a:prstGeom>
          <a:noFill/>
        </p:spPr>
      </p:pic>
      <p:sp>
        <p:nvSpPr>
          <p:cNvPr id="24" name="모서리가 둥근 사각형 설명선 23"/>
          <p:cNvSpPr/>
          <p:nvPr/>
        </p:nvSpPr>
        <p:spPr>
          <a:xfrm>
            <a:off x="5830904" y="3461170"/>
            <a:ext cx="2061811" cy="838113"/>
          </a:xfrm>
          <a:prstGeom prst="wedgeRoundRectCallout">
            <a:avLst>
              <a:gd name="adj1" fmla="val 34535"/>
              <a:gd name="adj2" fmla="val -108735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j : </a:t>
            </a:r>
            <a:r>
              <a:rPr lang="ko-KR" altLang="en-US" sz="1500" b="1" dirty="0" smtClean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행</a:t>
            </a:r>
            <a:r>
              <a:rPr lang="en-US" altLang="ko-KR" sz="1500" b="1" dirty="0" smtClean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, k : </a:t>
            </a:r>
            <a:r>
              <a:rPr lang="ko-KR" altLang="en-US" sz="1500" b="1" dirty="0" smtClean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열</a:t>
            </a:r>
            <a:endParaRPr lang="ko-KR" altLang="en-US" sz="1500" b="1" dirty="0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연산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5137376" cy="86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" y="2420887"/>
            <a:ext cx="8671508" cy="20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E:\교안제작\수식\ch08\8.7.png"/>
          <p:cNvPicPr>
            <a:picLocks noChangeAspect="1" noChangeArrowheads="1"/>
          </p:cNvPicPr>
          <p:nvPr/>
        </p:nvPicPr>
        <p:blipFill>
          <a:blip r:embed="rId4" cstate="print"/>
          <a:srcRect r="56431"/>
          <a:stretch>
            <a:fillRect/>
          </a:stretch>
        </p:blipFill>
        <p:spPr bwMode="auto">
          <a:xfrm>
            <a:off x="562927" y="4824536"/>
            <a:ext cx="3280378" cy="545589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927" y="5472609"/>
            <a:ext cx="6495382" cy="97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행렬곱셈</a:t>
            </a:r>
            <a:endParaRPr lang="ko-KR" altLang="en-US" dirty="0"/>
          </a:p>
        </p:txBody>
      </p:sp>
      <p:pic>
        <p:nvPicPr>
          <p:cNvPr id="4" name="Picture 2" descr="E:\교안제작\수식\ch08\8.11.png"/>
          <p:cNvPicPr>
            <a:picLocks noChangeAspect="1" noChangeArrowheads="1"/>
          </p:cNvPicPr>
          <p:nvPr/>
        </p:nvPicPr>
        <p:blipFill>
          <a:blip r:embed="rId3" cstate="print"/>
          <a:srcRect r="21346"/>
          <a:stretch>
            <a:fillRect/>
          </a:stretch>
        </p:blipFill>
        <p:spPr bwMode="auto">
          <a:xfrm>
            <a:off x="838200" y="2203950"/>
            <a:ext cx="6472654" cy="1422581"/>
          </a:xfrm>
          <a:prstGeom prst="rect">
            <a:avLst/>
          </a:prstGeom>
          <a:noFill/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68147"/>
              </p:ext>
            </p:extLst>
          </p:nvPr>
        </p:nvGraphicFramePr>
        <p:xfrm>
          <a:off x="1152451" y="1690688"/>
          <a:ext cx="6022783" cy="41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3530520" imgH="241200" progId="Equation.3">
                  <p:embed/>
                </p:oleObj>
              </mc:Choice>
              <mc:Fallback>
                <p:oleObj name="Equation" r:id="rId4" imgW="3530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51" y="1690688"/>
                        <a:ext cx="6022783" cy="411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22220" y="3626531"/>
            <a:ext cx="7147560" cy="261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77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124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맑은 고딕</vt:lpstr>
      <vt:lpstr>Arial</vt:lpstr>
      <vt:lpstr>Wingdings</vt:lpstr>
      <vt:lpstr>Office 테마</vt:lpstr>
      <vt:lpstr>Equation</vt:lpstr>
      <vt:lpstr>Matrix</vt:lpstr>
      <vt:lpstr>행렬이란</vt:lpstr>
      <vt:lpstr>상등행렬</vt:lpstr>
      <vt:lpstr>정방행렬</vt:lpstr>
      <vt:lpstr>단위 행렬(항등행렬(Identity Matrix))</vt:lpstr>
      <vt:lpstr>전치 행렬</vt:lpstr>
      <vt:lpstr>행렬과 벡터</vt:lpstr>
      <vt:lpstr>행렬 연산</vt:lpstr>
      <vt:lpstr>행렬곱셈</vt:lpstr>
      <vt:lpstr>행렬곱셈</vt:lpstr>
      <vt:lpstr>행렬의 성질</vt:lpstr>
      <vt:lpstr>행렬식</vt:lpstr>
      <vt:lpstr>행렬식 - 소행렬식</vt:lpstr>
      <vt:lpstr>행렬식</vt:lpstr>
      <vt:lpstr>역행렬</vt:lpstr>
      <vt:lpstr>2차원 역행렬</vt:lpstr>
      <vt:lpstr>3차원 역행렬</vt:lpstr>
      <vt:lpstr>4차원 역행렬</vt:lpstr>
      <vt:lpstr>4차원 역행렬</vt:lpstr>
      <vt:lpstr>역행렬의 성질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행렬</dc:title>
  <dc:creator>dongkey</dc:creator>
  <cp:lastModifiedBy>dongkey</cp:lastModifiedBy>
  <cp:revision>5</cp:revision>
  <dcterms:created xsi:type="dcterms:W3CDTF">2016-11-19T18:37:04Z</dcterms:created>
  <dcterms:modified xsi:type="dcterms:W3CDTF">2016-11-19T19:15:06Z</dcterms:modified>
</cp:coreProperties>
</file>