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7" r:id="rId11"/>
    <p:sldId id="268" r:id="rId12"/>
    <p:sldId id="271" r:id="rId13"/>
    <p:sldId id="269" r:id="rId14"/>
    <p:sldId id="270" r:id="rId15"/>
    <p:sldId id="264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538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32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2A5D-40B8-45C3-83E4-70CBACB6B352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FFAB-3993-41C9-A944-3DFB8D66C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7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2A5D-40B8-45C3-83E4-70CBACB6B352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FFAB-3993-41C9-A944-3DFB8D66C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16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2A5D-40B8-45C3-83E4-70CBACB6B352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FFAB-3993-41C9-A944-3DFB8D66C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12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2A5D-40B8-45C3-83E4-70CBACB6B352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FFAB-3993-41C9-A944-3DFB8D66C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0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2A5D-40B8-45C3-83E4-70CBACB6B352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FFAB-3993-41C9-A944-3DFB8D66C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90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2A5D-40B8-45C3-83E4-70CBACB6B352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FFAB-3993-41C9-A944-3DFB8D66C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6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2A5D-40B8-45C3-83E4-70CBACB6B352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FFAB-3993-41C9-A944-3DFB8D66C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8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2A5D-40B8-45C3-83E4-70CBACB6B352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FFAB-3993-41C9-A944-3DFB8D66C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8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2A5D-40B8-45C3-83E4-70CBACB6B352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FFAB-3993-41C9-A944-3DFB8D66C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28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2A5D-40B8-45C3-83E4-70CBACB6B352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FFAB-3993-41C9-A944-3DFB8D66C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74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2A5D-40B8-45C3-83E4-70CBACB6B352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FFAB-3993-41C9-A944-3DFB8D66C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19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62A5D-40B8-45C3-83E4-70CBACB6B352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CFFAB-3993-41C9-A944-3DFB8D66C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8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3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Transform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kdh2183@gmail.com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5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결합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8827" y="1840111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행렬의 특징은 결합법칙이 성립한다는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두 수식은 동치다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459844"/>
              </p:ext>
            </p:extLst>
          </p:nvPr>
        </p:nvGraphicFramePr>
        <p:xfrm>
          <a:off x="838228" y="3024091"/>
          <a:ext cx="165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3" imgW="685800" imgH="215640" progId="Equation.3">
                  <p:embed/>
                </p:oleObj>
              </mc:Choice>
              <mc:Fallback>
                <p:oleObj name="Equation" r:id="rId3" imgW="685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28" y="3024091"/>
                        <a:ext cx="165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100005"/>
              </p:ext>
            </p:extLst>
          </p:nvPr>
        </p:nvGraphicFramePr>
        <p:xfrm>
          <a:off x="838200" y="3581299"/>
          <a:ext cx="21399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5" imgW="888840" imgH="241200" progId="Equation.3">
                  <p:embed/>
                </p:oleObj>
              </mc:Choice>
              <mc:Fallback>
                <p:oleObj name="Equation" r:id="rId5" imgW="888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81299"/>
                        <a:ext cx="213995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120691"/>
              </p:ext>
            </p:extLst>
          </p:nvPr>
        </p:nvGraphicFramePr>
        <p:xfrm>
          <a:off x="868392" y="4167098"/>
          <a:ext cx="25669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7" imgW="1066680" imgH="241200" progId="Equation.3">
                  <p:embed/>
                </p:oleObj>
              </mc:Choice>
              <mc:Fallback>
                <p:oleObj name="Equation" r:id="rId7" imgW="1066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92" y="4167098"/>
                        <a:ext cx="2566988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235754"/>
              </p:ext>
            </p:extLst>
          </p:nvPr>
        </p:nvGraphicFramePr>
        <p:xfrm>
          <a:off x="3521135" y="2881215"/>
          <a:ext cx="5961063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9" imgW="2476440" imgH="990360" progId="Equation.3">
                  <p:embed/>
                </p:oleObj>
              </mc:Choice>
              <mc:Fallback>
                <p:oleObj name="Equation" r:id="rId9" imgW="247644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135" y="2881215"/>
                        <a:ext cx="5961063" cy="238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944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변환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오일러</a:t>
            </a:r>
            <a:r>
              <a:rPr lang="ko-KR" altLang="en-US" dirty="0" smtClean="0"/>
              <a:t> 변환</a:t>
            </a:r>
            <a:endParaRPr lang="ko-KR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322329"/>
              </p:ext>
            </p:extLst>
          </p:nvPr>
        </p:nvGraphicFramePr>
        <p:xfrm>
          <a:off x="838200" y="2620519"/>
          <a:ext cx="20415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3" imgW="1650960" imgH="241200" progId="Equation.3">
                  <p:embed/>
                </p:oleObj>
              </mc:Choice>
              <mc:Fallback>
                <p:oleObj name="Equation" r:id="rId3" imgW="1650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20519"/>
                        <a:ext cx="2041525" cy="298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360491"/>
              </p:ext>
            </p:extLst>
          </p:nvPr>
        </p:nvGraphicFramePr>
        <p:xfrm>
          <a:off x="4778047" y="2217293"/>
          <a:ext cx="1805334" cy="1130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5" imgW="1460160" imgH="914400" progId="Equation.3">
                  <p:embed/>
                </p:oleObj>
              </mc:Choice>
              <mc:Fallback>
                <p:oleObj name="Equation" r:id="rId5" imgW="14601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047" y="2217293"/>
                        <a:ext cx="1805334" cy="11302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86627"/>
              </p:ext>
            </p:extLst>
          </p:nvPr>
        </p:nvGraphicFramePr>
        <p:xfrm>
          <a:off x="6540177" y="2204581"/>
          <a:ext cx="1805334" cy="1130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7" imgW="1460160" imgH="914400" progId="Equation.3">
                  <p:embed/>
                </p:oleObj>
              </mc:Choice>
              <mc:Fallback>
                <p:oleObj name="Equation" r:id="rId7" imgW="14601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177" y="2204581"/>
                        <a:ext cx="1805334" cy="11302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61347"/>
              </p:ext>
            </p:extLst>
          </p:nvPr>
        </p:nvGraphicFramePr>
        <p:xfrm>
          <a:off x="2860675" y="2204588"/>
          <a:ext cx="1970087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9" imgW="1549080" imgH="914400" progId="Equation.3">
                  <p:embed/>
                </p:oleObj>
              </mc:Choice>
              <mc:Fallback>
                <p:oleObj name="Equation" r:id="rId9" imgW="15490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2204588"/>
                        <a:ext cx="1970087" cy="1163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504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오일러</a:t>
            </a:r>
            <a:r>
              <a:rPr lang="ko-KR" altLang="en-US" dirty="0" smtClean="0"/>
              <a:t> 변환의 문제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짐벌락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238" y="2319479"/>
            <a:ext cx="3548911" cy="3532780"/>
          </a:xfrm>
        </p:spPr>
      </p:pic>
      <p:sp>
        <p:nvSpPr>
          <p:cNvPr id="5" name="TextBox 4"/>
          <p:cNvSpPr txBox="1"/>
          <p:nvPr/>
        </p:nvSpPr>
        <p:spPr>
          <a:xfrm>
            <a:off x="5599134" y="3607496"/>
            <a:ext cx="4839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오일러</a:t>
            </a:r>
            <a:r>
              <a:rPr lang="ko-KR" altLang="en-US" dirty="0" smtClean="0"/>
              <a:t> 변환은 매우 직관적이지만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&lt;- </a:t>
            </a:r>
            <a:r>
              <a:rPr lang="ko-KR" altLang="en-US" dirty="0" smtClean="0"/>
              <a:t>와 같이 축이 사라지는 현상을 볼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372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크기</a:t>
            </a:r>
            <a:endParaRPr lang="ko-KR" altLang="en-US" dirty="0"/>
          </a:p>
        </p:txBody>
      </p:sp>
      <p:pic>
        <p:nvPicPr>
          <p:cNvPr id="4" name="_x115019392" descr="EMB0000041c64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337669"/>
            <a:ext cx="4662488" cy="2949575"/>
          </a:xfrm>
          <a:prstGeom prst="rect">
            <a:avLst/>
          </a:prstGeom>
          <a:noFill/>
        </p:spPr>
      </p:pic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584614"/>
              </p:ext>
            </p:extLst>
          </p:nvPr>
        </p:nvGraphicFramePr>
        <p:xfrm>
          <a:off x="6652793" y="2955206"/>
          <a:ext cx="2119312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4" imgW="1130040" imgH="914400" progId="Equation.3">
                  <p:embed/>
                </p:oleObj>
              </mc:Choice>
              <mc:Fallback>
                <p:oleObj name="Equation" r:id="rId4" imgW="11300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2793" y="2955206"/>
                        <a:ext cx="2119312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32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강체</a:t>
            </a:r>
            <a:r>
              <a:rPr lang="en-US" altLang="ko-KR" dirty="0" smtClean="0"/>
              <a:t>(Rigid Body) vs 										</a:t>
            </a:r>
            <a:r>
              <a:rPr lang="ko-KR" altLang="en-US" dirty="0" err="1" smtClean="0"/>
              <a:t>비강체</a:t>
            </a:r>
            <a:r>
              <a:rPr lang="en-US" altLang="ko-KR" dirty="0" smtClean="0"/>
              <a:t>(Non-Rigid body)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386342"/>
            <a:ext cx="10515600" cy="3255333"/>
          </a:xfrm>
        </p:spPr>
        <p:txBody>
          <a:bodyPr/>
          <a:lstStyle/>
          <a:p>
            <a:r>
              <a:rPr lang="ko-KR" altLang="en-US" dirty="0" err="1" smtClean="0"/>
              <a:t>강체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기하학적 모양은 변경하지 않는 것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방향</a:t>
            </a:r>
            <a:r>
              <a:rPr lang="en-US" altLang="ko-KR" dirty="0" smtClean="0"/>
              <a:t>,</a:t>
            </a:r>
            <a:r>
              <a:rPr lang="ko-KR" altLang="en-US" dirty="0" smtClean="0"/>
              <a:t>위치만 변경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회전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비강체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기하학적 모양이 변경되는 것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크기변환이 이에 해당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38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동차좌표계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사영기하학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射影幾何學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사용하는 </a:t>
            </a:r>
            <a:r>
              <a:rPr lang="ko-KR" altLang="en-US" dirty="0" err="1" smtClean="0"/>
              <a:t>좌표계</a:t>
            </a:r>
            <a:endParaRPr lang="en-US" altLang="ko-KR" dirty="0" smtClean="0"/>
          </a:p>
          <a:p>
            <a:r>
              <a:rPr lang="ko-KR" altLang="en-US" dirty="0"/>
              <a:t>좌표만으로는 표현할 수 없는 요소가 있으며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그 한계를 극복하기 위해 </a:t>
            </a:r>
            <a:r>
              <a:rPr lang="en-US" altLang="ko-KR" dirty="0"/>
              <a:t>n+1</a:t>
            </a:r>
            <a:r>
              <a:rPr lang="ko-KR" altLang="en-US" dirty="0"/>
              <a:t>로 좌표를 표현한 </a:t>
            </a:r>
            <a:r>
              <a:rPr lang="ko-KR" altLang="en-US" dirty="0" err="1" smtClean="0"/>
              <a:t>좌표계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21" y="3756175"/>
            <a:ext cx="5467350" cy="1933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63374" y="60298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점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20004" y="60298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벡터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64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동차좌표계의</a:t>
            </a:r>
            <a:r>
              <a:rPr lang="ko-KR" altLang="en-US" dirty="0" smtClean="0"/>
              <a:t> 이점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Ex ) 10</a:t>
            </a:r>
            <a:r>
              <a:rPr lang="ko-KR" altLang="en-US" dirty="0" smtClean="0"/>
              <a:t>개의 똑같이 좌표를 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회전 변환을 </a:t>
            </a:r>
            <a:r>
              <a:rPr lang="ko-KR" altLang="en-US" dirty="0" err="1" smtClean="0"/>
              <a:t>할때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이동크기회전 매트릭스를 먼저 구한 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10</a:t>
            </a:r>
            <a:r>
              <a:rPr lang="ko-KR" altLang="en-US" dirty="0" smtClean="0"/>
              <a:t>개의 좌표를 변환 시킬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82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좌표계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직교좌표계</a:t>
            </a:r>
            <a:endParaRPr lang="ko-KR" altLang="en-US" dirty="0"/>
          </a:p>
        </p:txBody>
      </p:sp>
      <p:pic>
        <p:nvPicPr>
          <p:cNvPr id="4" name="_x115018752" descr="EMB0000041c642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5538" y="1991313"/>
            <a:ext cx="4646919" cy="43348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123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좌표계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원기둥좌표계</a:t>
            </a:r>
            <a:endParaRPr lang="ko-KR" altLang="en-US" dirty="0"/>
          </a:p>
        </p:txBody>
      </p:sp>
      <p:pic>
        <p:nvPicPr>
          <p:cNvPr id="4" name="_x115017072" descr="EMB0000041c64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3589" y="1724025"/>
            <a:ext cx="4980569" cy="4351338"/>
          </a:xfrm>
          <a:prstGeom prst="rect">
            <a:avLst/>
          </a:prstGeom>
          <a:noFill/>
        </p:spPr>
      </p:pic>
      <p:graphicFrame>
        <p:nvGraphicFramePr>
          <p:cNvPr id="5" name="내용 개체 틀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654281"/>
              </p:ext>
            </p:extLst>
          </p:nvPr>
        </p:nvGraphicFramePr>
        <p:xfrm>
          <a:off x="7137370" y="3734071"/>
          <a:ext cx="4216430" cy="49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1714320" imgH="203040" progId="Equation.3">
                  <p:embed/>
                </p:oleObj>
              </mc:Choice>
              <mc:Fallback>
                <p:oleObj name="Equation" r:id="rId4" imgW="1714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370" y="3734071"/>
                        <a:ext cx="4216430" cy="499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333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좌표계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구면좌표계</a:t>
            </a:r>
            <a:endParaRPr lang="ko-KR" altLang="en-US" dirty="0"/>
          </a:p>
        </p:txBody>
      </p:sp>
      <p:pic>
        <p:nvPicPr>
          <p:cNvPr id="4" name="_x115019872" descr="EMB0000041c64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4708" y="2003035"/>
            <a:ext cx="4284945" cy="4425142"/>
          </a:xfrm>
          <a:prstGeom prst="rect">
            <a:avLst/>
          </a:prstGeom>
          <a:noFill/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662443"/>
              </p:ext>
            </p:extLst>
          </p:nvPr>
        </p:nvGraphicFramePr>
        <p:xfrm>
          <a:off x="5849653" y="4314444"/>
          <a:ext cx="58388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2768400" imgH="203040" progId="Equation.3">
                  <p:embed/>
                </p:oleObj>
              </mc:Choice>
              <mc:Fallback>
                <p:oleObj name="Equation" r:id="rId4" imgW="2768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653" y="4314444"/>
                        <a:ext cx="58388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844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변환 </a:t>
            </a:r>
            <a:r>
              <a:rPr lang="en-US" altLang="ko-KR" dirty="0" smtClean="0"/>
              <a:t>- Translation</a:t>
            </a:r>
            <a:endParaRPr lang="ko-KR" altLang="en-US" dirty="0"/>
          </a:p>
        </p:txBody>
      </p:sp>
      <p:pic>
        <p:nvPicPr>
          <p:cNvPr id="4" name="_x115017072" descr="EMB0000041c642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74865"/>
            <a:ext cx="5708666" cy="362489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015371" y="2776029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이동 변환행렬</a:t>
            </a:r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34113"/>
              </p:ext>
            </p:extLst>
          </p:nvPr>
        </p:nvGraphicFramePr>
        <p:xfrm>
          <a:off x="7991588" y="990079"/>
          <a:ext cx="2095485" cy="17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4" imgW="1117440" imgH="914400" progId="Equation.3">
                  <p:embed/>
                </p:oleObj>
              </mc:Choice>
              <mc:Fallback>
                <p:oleObj name="Equation" r:id="rId4" imgW="11174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1588" y="990079"/>
                        <a:ext cx="2095485" cy="1714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87791" y="5555153"/>
            <a:ext cx="277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OpenGL</a:t>
            </a:r>
            <a:r>
              <a:rPr lang="ko-KR" altLang="en-US" dirty="0" smtClean="0"/>
              <a:t>이동 변환행렬</a:t>
            </a:r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594161"/>
              </p:ext>
            </p:extLst>
          </p:nvPr>
        </p:nvGraphicFramePr>
        <p:xfrm>
          <a:off x="8037372" y="3594612"/>
          <a:ext cx="2049701" cy="1916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6" imgW="977760" imgH="914400" progId="Equation.3">
                  <p:embed/>
                </p:oleObj>
              </mc:Choice>
              <mc:Fallback>
                <p:oleObj name="Equation" r:id="rId6" imgW="9777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7372" y="3594612"/>
                        <a:ext cx="2049701" cy="19166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3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변환 </a:t>
            </a:r>
            <a:r>
              <a:rPr lang="en-US" altLang="ko-KR" dirty="0" smtClean="0"/>
              <a:t>- Translation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97063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차원 공간의 한 점</a:t>
            </a:r>
            <a:endParaRPr lang="ko-KR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916304"/>
              </p:ext>
            </p:extLst>
          </p:nvPr>
        </p:nvGraphicFramePr>
        <p:xfrm>
          <a:off x="2981340" y="1825625"/>
          <a:ext cx="21129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3" imgW="876240" imgH="241200" progId="Equation.3">
                  <p:embed/>
                </p:oleObj>
              </mc:Choice>
              <mc:Fallback>
                <p:oleObj name="Equation" r:id="rId3" imgW="876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40" y="1825625"/>
                        <a:ext cx="2112963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53042" y="189706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197594"/>
              </p:ext>
            </p:extLst>
          </p:nvPr>
        </p:nvGraphicFramePr>
        <p:xfrm>
          <a:off x="5410232" y="1825625"/>
          <a:ext cx="22971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5" imgW="952200" imgH="241200" progId="Equation.3">
                  <p:embed/>
                </p:oleObj>
              </mc:Choice>
              <mc:Fallback>
                <p:oleObj name="Equation" r:id="rId5" imgW="952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32" y="1825625"/>
                        <a:ext cx="2297112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96248" y="189706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만큼 이동하는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54000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행렬 </a:t>
            </a:r>
            <a:endParaRPr lang="ko-KR" altLang="en-US" dirty="0"/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492140"/>
              </p:ext>
            </p:extLst>
          </p:nvPr>
        </p:nvGraphicFramePr>
        <p:xfrm>
          <a:off x="1490671" y="2540005"/>
          <a:ext cx="4905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7" imgW="203040" imgH="164880" progId="Equation.3">
                  <p:embed/>
                </p:oleObj>
              </mc:Choice>
              <mc:Fallback>
                <p:oleObj name="Equation" r:id="rId7" imgW="2030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71" y="2540005"/>
                        <a:ext cx="490537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09770" y="254000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을 적용하여 </a:t>
            </a:r>
            <a:endParaRPr lang="ko-KR" altLang="en-US" dirty="0"/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431069"/>
              </p:ext>
            </p:extLst>
          </p:nvPr>
        </p:nvGraphicFramePr>
        <p:xfrm>
          <a:off x="3267092" y="2540005"/>
          <a:ext cx="366713" cy="428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9" imgW="152280" imgH="177480" progId="Equation.3">
                  <p:embed/>
                </p:oleObj>
              </mc:Choice>
              <mc:Fallback>
                <p:oleObj name="Equation" r:id="rId9" imgW="152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92" y="2540005"/>
                        <a:ext cx="366713" cy="428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624282" y="2540005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을 구할 때는 다음과 같이 한다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38200" y="4968888"/>
            <a:ext cx="9144000" cy="18573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52528" y="574256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38232" y="2968624"/>
            <a:ext cx="9144000" cy="18573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866790"/>
              </p:ext>
            </p:extLst>
          </p:nvPr>
        </p:nvGraphicFramePr>
        <p:xfrm>
          <a:off x="4124348" y="3111500"/>
          <a:ext cx="5167308" cy="150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11" imgW="3136680" imgH="914400" progId="Equation.3">
                  <p:embed/>
                </p:oleObj>
              </mc:Choice>
              <mc:Fallback>
                <p:oleObj name="Equation" r:id="rId11" imgW="31366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48" y="3111500"/>
                        <a:ext cx="5167308" cy="1506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431721"/>
              </p:ext>
            </p:extLst>
          </p:nvPr>
        </p:nvGraphicFramePr>
        <p:xfrm>
          <a:off x="1766894" y="3611566"/>
          <a:ext cx="1254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13" imgW="520560" imgH="177480" progId="Equation.3">
                  <p:embed/>
                </p:oleObj>
              </mc:Choice>
              <mc:Fallback>
                <p:oleObj name="Equation" r:id="rId13" imgW="520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94" y="3611566"/>
                        <a:ext cx="12541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오른쪽 화살표 18"/>
          <p:cNvSpPr/>
          <p:nvPr/>
        </p:nvSpPr>
        <p:spPr>
          <a:xfrm>
            <a:off x="3338530" y="3611566"/>
            <a:ext cx="428628" cy="42862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801046"/>
              </p:ext>
            </p:extLst>
          </p:nvPr>
        </p:nvGraphicFramePr>
        <p:xfrm>
          <a:off x="4794282" y="5183193"/>
          <a:ext cx="3827463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15" imgW="2323800" imgH="914400" progId="Equation.3">
                  <p:embed/>
                </p:oleObj>
              </mc:Choice>
              <mc:Fallback>
                <p:oleObj name="Equation" r:id="rId15" imgW="23238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82" y="5183193"/>
                        <a:ext cx="3827463" cy="150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421333"/>
              </p:ext>
            </p:extLst>
          </p:nvPr>
        </p:nvGraphicFramePr>
        <p:xfrm>
          <a:off x="1782795" y="5683256"/>
          <a:ext cx="1222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17" imgW="507960" imgH="177480" progId="Equation.3">
                  <p:embed/>
                </p:oleObj>
              </mc:Choice>
              <mc:Fallback>
                <p:oleObj name="Equation" r:id="rId17" imgW="5079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95" y="5683256"/>
                        <a:ext cx="12223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오른쪽 화살표 21"/>
          <p:cNvSpPr/>
          <p:nvPr/>
        </p:nvSpPr>
        <p:spPr>
          <a:xfrm>
            <a:off x="3338530" y="5683268"/>
            <a:ext cx="428628" cy="42862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09638" y="3683004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D3D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29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변환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Roation</a:t>
            </a:r>
            <a:endParaRPr lang="ko-KR" altLang="en-US" dirty="0"/>
          </a:p>
        </p:txBody>
      </p:sp>
      <p:pic>
        <p:nvPicPr>
          <p:cNvPr id="4" name="_x115017552" descr="EMB0000041c642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71158" y="1690688"/>
            <a:ext cx="7649683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12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2183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변환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Roation</a:t>
            </a:r>
            <a:r>
              <a:rPr lang="en-US" altLang="ko-KR" dirty="0" smtClean="0"/>
              <a:t> (D3D vs GL)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2153161"/>
            <a:ext cx="9144000" cy="18573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401961"/>
              </p:ext>
            </p:extLst>
          </p:nvPr>
        </p:nvGraphicFramePr>
        <p:xfrm>
          <a:off x="7148506" y="2236753"/>
          <a:ext cx="2738438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1460160" imgH="914400" progId="Equation.3">
                  <p:embed/>
                </p:oleObj>
              </mc:Choice>
              <mc:Fallback>
                <p:oleObj name="Equation" r:id="rId3" imgW="14601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8506" y="2236753"/>
                        <a:ext cx="2738438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438255"/>
              </p:ext>
            </p:extLst>
          </p:nvPr>
        </p:nvGraphicFramePr>
        <p:xfrm>
          <a:off x="4362424" y="2236753"/>
          <a:ext cx="2738438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5" imgW="1460160" imgH="914400" progId="Equation.3">
                  <p:embed/>
                </p:oleObj>
              </mc:Choice>
              <mc:Fallback>
                <p:oleObj name="Equation" r:id="rId5" imgW="14601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24" y="2236753"/>
                        <a:ext cx="2738438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691452"/>
              </p:ext>
            </p:extLst>
          </p:nvPr>
        </p:nvGraphicFramePr>
        <p:xfrm>
          <a:off x="1552548" y="2236753"/>
          <a:ext cx="2738438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7" imgW="1460160" imgH="914400" progId="Equation.3">
                  <p:embed/>
                </p:oleObj>
              </mc:Choice>
              <mc:Fallback>
                <p:oleObj name="Equation" r:id="rId7" imgW="14601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48" y="2236753"/>
                        <a:ext cx="2738438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200" y="293897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D3D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38200" y="4325955"/>
            <a:ext cx="9144000" cy="18573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371347"/>
              </p:ext>
            </p:extLst>
          </p:nvPr>
        </p:nvGraphicFramePr>
        <p:xfrm>
          <a:off x="7148538" y="4409535"/>
          <a:ext cx="2738438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9" imgW="1460160" imgH="914400" progId="Equation.3">
                  <p:embed/>
                </p:oleObj>
              </mc:Choice>
              <mc:Fallback>
                <p:oleObj name="Equation" r:id="rId9" imgW="14601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8538" y="4409535"/>
                        <a:ext cx="2738438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497055"/>
              </p:ext>
            </p:extLst>
          </p:nvPr>
        </p:nvGraphicFramePr>
        <p:xfrm>
          <a:off x="4362456" y="4409535"/>
          <a:ext cx="2738438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11" imgW="1460160" imgH="914400" progId="Equation.3">
                  <p:embed/>
                </p:oleObj>
              </mc:Choice>
              <mc:Fallback>
                <p:oleObj name="Equation" r:id="rId11" imgW="14601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56" y="4409535"/>
                        <a:ext cx="2738438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726161"/>
              </p:ext>
            </p:extLst>
          </p:nvPr>
        </p:nvGraphicFramePr>
        <p:xfrm>
          <a:off x="1552580" y="4409535"/>
          <a:ext cx="2738438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13" imgW="1460160" imgH="914400" progId="Equation.3">
                  <p:embed/>
                </p:oleObj>
              </mc:Choice>
              <mc:Fallback>
                <p:oleObj name="Equation" r:id="rId13" imgW="14601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80" y="4409535"/>
                        <a:ext cx="2738438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52528" y="509963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GL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98264" y="1533820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축 회전 행렬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27214" y="1533820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r>
              <a:rPr lang="ko-KR" altLang="en-US" dirty="0" smtClean="0"/>
              <a:t>축 회전 행렬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13296" y="1533820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</a:t>
            </a:r>
            <a:r>
              <a:rPr lang="ko-KR" altLang="en-US" dirty="0" smtClean="0"/>
              <a:t>축 회전 행렬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82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전치행렬</a:t>
            </a:r>
            <a:endParaRPr lang="ko-KR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597195"/>
              </p:ext>
            </p:extLst>
          </p:nvPr>
        </p:nvGraphicFramePr>
        <p:xfrm>
          <a:off x="838200" y="1690688"/>
          <a:ext cx="2543175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1904760" imgH="914400" progId="Equation.3">
                  <p:embed/>
                </p:oleObj>
              </mc:Choice>
              <mc:Fallback>
                <p:oleObj name="Equation" r:id="rId3" imgW="19047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90688"/>
                        <a:ext cx="2543175" cy="1220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42701" y="2116415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일때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역행렬은</a:t>
            </a:r>
            <a:r>
              <a:rPr lang="ko-KR" altLang="en-US" dirty="0" smtClean="0"/>
              <a:t> 다음과 같다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42701" y="1534219"/>
            <a:ext cx="577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err="1" smtClean="0"/>
              <a:t>역행렬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행렬을 곱하였을 때 단위행렬이 되는 것</a:t>
            </a:r>
            <a:endParaRPr lang="ko-KR" alt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12637"/>
              </p:ext>
            </p:extLst>
          </p:nvPr>
        </p:nvGraphicFramePr>
        <p:xfrm>
          <a:off x="809972" y="3124339"/>
          <a:ext cx="6207125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5" imgW="4647960" imgH="914400" progId="Equation.3">
                  <p:embed/>
                </p:oleObj>
              </mc:Choice>
              <mc:Fallback>
                <p:oleObj name="Equation" r:id="rId5" imgW="46479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972" y="3124339"/>
                        <a:ext cx="6207125" cy="1220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753829"/>
              </p:ext>
            </p:extLst>
          </p:nvPr>
        </p:nvGraphicFramePr>
        <p:xfrm>
          <a:off x="1501383" y="4557990"/>
          <a:ext cx="2867025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7" imgW="2145960" imgH="914400" progId="Equation.3">
                  <p:embed/>
                </p:oleObj>
              </mc:Choice>
              <mc:Fallback>
                <p:oleObj name="Equation" r:id="rId7" imgW="21459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383" y="4557990"/>
                        <a:ext cx="2867025" cy="1220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01779" y="49929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이므로</a:t>
            </a:r>
            <a:endParaRPr lang="ko-KR" altLang="en-US" dirty="0"/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405657"/>
              </p:ext>
            </p:extLst>
          </p:nvPr>
        </p:nvGraphicFramePr>
        <p:xfrm>
          <a:off x="5359035" y="5064398"/>
          <a:ext cx="1306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9" imgW="977760" imgH="228600" progId="Equation.3">
                  <p:embed/>
                </p:oleObj>
              </mc:Choice>
              <mc:Fallback>
                <p:oleObj name="Equation" r:id="rId9" imgW="977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035" y="5064398"/>
                        <a:ext cx="13065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87795" y="5064398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임을 </a:t>
            </a:r>
            <a:r>
              <a:rPr lang="ko-KR" altLang="en-US" dirty="0" err="1" smtClean="0"/>
              <a:t>예측할수</a:t>
            </a:r>
            <a:r>
              <a:rPr lang="ko-KR" altLang="en-US" dirty="0" smtClean="0"/>
              <a:t> 있으며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5565" y="6064530"/>
            <a:ext cx="543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직교행렬</a:t>
            </a:r>
            <a:r>
              <a:rPr lang="en-US" altLang="ko-KR" dirty="0" smtClean="0"/>
              <a:t>(orthogonal matrix)</a:t>
            </a:r>
            <a:r>
              <a:rPr lang="ko-KR" altLang="en-US" dirty="0" smtClean="0"/>
              <a:t>에서는 항상 성립한다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213</Words>
  <Application>Microsoft Office PowerPoint</Application>
  <PresentationFormat>와이드스크린</PresentationFormat>
  <Paragraphs>54</Paragraphs>
  <Slides>16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Office 테마</vt:lpstr>
      <vt:lpstr>Equation</vt:lpstr>
      <vt:lpstr>Transform</vt:lpstr>
      <vt:lpstr>좌표계 - 직교좌표계</vt:lpstr>
      <vt:lpstr>좌표계 - 원기둥좌표계</vt:lpstr>
      <vt:lpstr>좌표계 - 구면좌표계</vt:lpstr>
      <vt:lpstr>변환 - Translation</vt:lpstr>
      <vt:lpstr>변환 - Translation</vt:lpstr>
      <vt:lpstr>변환 - Roation</vt:lpstr>
      <vt:lpstr>변환 – Roation (D3D vs GL)</vt:lpstr>
      <vt:lpstr>변환(회전) – 전치행렬</vt:lpstr>
      <vt:lpstr>변환 - 결합</vt:lpstr>
      <vt:lpstr>변환 – 오일러 변환</vt:lpstr>
      <vt:lpstr>오일러 변환의 문제 - 짐벌락</vt:lpstr>
      <vt:lpstr>변환 - 크기</vt:lpstr>
      <vt:lpstr>강체(Rigid Body) vs           비강체(Non-Rigid body)</vt:lpstr>
      <vt:lpstr>동차좌표계</vt:lpstr>
      <vt:lpstr>동차좌표계의 이점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</dc:title>
  <dc:creator>dongkey</dc:creator>
  <cp:lastModifiedBy>dongkey</cp:lastModifiedBy>
  <cp:revision>8</cp:revision>
  <dcterms:created xsi:type="dcterms:W3CDTF">2016-12-19T00:38:36Z</dcterms:created>
  <dcterms:modified xsi:type="dcterms:W3CDTF">2016-12-19T02:22:41Z</dcterms:modified>
</cp:coreProperties>
</file>