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ppt" ContentType="application/vnd.ms-powerpoi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4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C998-D989-4CB6-853F-0638BF1CEC88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2DB0-FEA8-4D51-8BFA-BDA83C280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1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C998-D989-4CB6-853F-0638BF1CEC88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2DB0-FEA8-4D51-8BFA-BDA83C280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8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C998-D989-4CB6-853F-0638BF1CEC88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2DB0-FEA8-4D51-8BFA-BDA83C280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91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C998-D989-4CB6-853F-0638BF1CEC88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2DB0-FEA8-4D51-8BFA-BDA83C280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6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C998-D989-4CB6-853F-0638BF1CEC88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2DB0-FEA8-4D51-8BFA-BDA83C280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84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C998-D989-4CB6-853F-0638BF1CEC88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2DB0-FEA8-4D51-8BFA-BDA83C280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65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C998-D989-4CB6-853F-0638BF1CEC88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2DB0-FEA8-4D51-8BFA-BDA83C280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36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C998-D989-4CB6-853F-0638BF1CEC88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2DB0-FEA8-4D51-8BFA-BDA83C280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04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C998-D989-4CB6-853F-0638BF1CEC88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2DB0-FEA8-4D51-8BFA-BDA83C280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0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C998-D989-4CB6-853F-0638BF1CEC88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2DB0-FEA8-4D51-8BFA-BDA83C280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10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C998-D989-4CB6-853F-0638BF1CEC88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2DB0-FEA8-4D51-8BFA-BDA83C280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10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1C998-D989-4CB6-853F-0638BF1CEC88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22DB0-FEA8-4D51-8BFA-BDA83C280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82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25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0.png"/><Relationship Id="rId4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-2003_Presentation1.ppt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-2003_Presentation2.ppt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image" Target="../media/image7.jpe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5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Quaternion(</a:t>
            </a:r>
            <a:r>
              <a:rPr lang="ko-KR" altLang="en-US" dirty="0" smtClean="0"/>
              <a:t>사원수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kdh2183@gmail.com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510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사원수의 성질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410450" cy="3162300"/>
          </a:xfrm>
          <a:prstGeom prst="rect">
            <a:avLst/>
          </a:prstGeom>
        </p:spPr>
      </p:pic>
      <p:graphicFrame>
        <p:nvGraphicFramePr>
          <p:cNvPr id="9" name="Object 1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011426165"/>
              </p:ext>
            </p:extLst>
          </p:nvPr>
        </p:nvGraphicFramePr>
        <p:xfrm>
          <a:off x="4543425" y="4965541"/>
          <a:ext cx="31813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4" imgW="1777680" imgH="241200" progId="Equation.3">
                  <p:embed/>
                </p:oleObj>
              </mc:Choice>
              <mc:Fallback>
                <p:oleObj name="Equation" r:id="rId4" imgW="1777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4965541"/>
                        <a:ext cx="31813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027268"/>
              </p:ext>
            </p:extLst>
          </p:nvPr>
        </p:nvGraphicFramePr>
        <p:xfrm>
          <a:off x="4225925" y="5468779"/>
          <a:ext cx="59769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6" imgW="3085920" imgH="241200" progId="Equation.3">
                  <p:embed/>
                </p:oleObj>
              </mc:Choice>
              <mc:Fallback>
                <p:oleObj name="Equation" r:id="rId6" imgW="3085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925" y="5468779"/>
                        <a:ext cx="59769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556209"/>
              </p:ext>
            </p:extLst>
          </p:nvPr>
        </p:nvGraphicFramePr>
        <p:xfrm>
          <a:off x="4586288" y="5973604"/>
          <a:ext cx="30241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8" imgW="1091880" imgH="241200" progId="Equation.3">
                  <p:embed/>
                </p:oleObj>
              </mc:Choice>
              <mc:Fallback>
                <p:oleObj name="Equation" r:id="rId8" imgW="1091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5973604"/>
                        <a:ext cx="30241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직사각형 11"/>
          <p:cNvSpPr/>
          <p:nvPr/>
        </p:nvSpPr>
        <p:spPr>
          <a:xfrm>
            <a:off x="838200" y="4889510"/>
            <a:ext cx="378180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*곱셈의 교환법칙이 성립하는 경우</a:t>
            </a:r>
          </a:p>
        </p:txBody>
      </p:sp>
    </p:spTree>
    <p:extLst>
      <p:ext uri="{BB962C8B-B14F-4D97-AF65-F5344CB8AC3E}">
        <p14:creationId xmlns:p14="http://schemas.microsoft.com/office/powerpoint/2010/main" val="223036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공액</a:t>
            </a:r>
            <a:r>
              <a:rPr lang="ko-KR" altLang="en-US" dirty="0" smtClean="0"/>
              <a:t> 사원수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켤레 </a:t>
            </a:r>
            <a:r>
              <a:rPr lang="en-US" altLang="ko-KR" dirty="0" smtClean="0"/>
              <a:t>: conjugate )</a:t>
            </a:r>
            <a:endParaRPr lang="ko-KR" altLang="en-US" dirty="0"/>
          </a:p>
        </p:txBody>
      </p:sp>
      <p:graphicFrame>
        <p:nvGraphicFramePr>
          <p:cNvPr id="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686551"/>
              </p:ext>
            </p:extLst>
          </p:nvPr>
        </p:nvGraphicFramePr>
        <p:xfrm>
          <a:off x="838200" y="2914603"/>
          <a:ext cx="6373537" cy="198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1549080" imgH="482400" progId="Equation.3">
                  <p:embed/>
                </p:oleObj>
              </mc:Choice>
              <mc:Fallback>
                <p:oleObj name="Equation" r:id="rId3" imgW="1549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14603"/>
                        <a:ext cx="6373537" cy="198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5" descr="a+bi"/>
          <p:cNvSpPr>
            <a:spLocks noChangeAspect="1" noChangeArrowheads="1"/>
          </p:cNvSpPr>
          <p:nvPr/>
        </p:nvSpPr>
        <p:spPr bwMode="auto">
          <a:xfrm>
            <a:off x="4265374" y="202508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872681"/>
            <a:ext cx="1072991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97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사원수의 크기</a:t>
            </a:r>
            <a:endParaRPr lang="ko-KR" altLang="en-US" dirty="0"/>
          </a:p>
        </p:txBody>
      </p:sp>
      <p:graphicFrame>
        <p:nvGraphicFramePr>
          <p:cNvPr id="4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139034"/>
              </p:ext>
            </p:extLst>
          </p:nvPr>
        </p:nvGraphicFramePr>
        <p:xfrm>
          <a:off x="838200" y="1877039"/>
          <a:ext cx="9132128" cy="805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3" imgW="2590560" imgH="228600" progId="Equation.3">
                  <p:embed/>
                </p:oleObj>
              </mc:Choice>
              <mc:Fallback>
                <p:oleObj name="Equation" r:id="rId3" imgW="2590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77039"/>
                        <a:ext cx="9132128" cy="805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869166"/>
            <a:ext cx="184785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69079" y="2972423"/>
            <a:ext cx="8553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1 </a:t>
            </a:r>
            <a:r>
              <a:rPr lang="ko-KR" altLang="en-US" sz="4000" dirty="0" smtClean="0"/>
              <a:t>인 사원수를 단위 사원수라고 한다</a:t>
            </a:r>
            <a:endParaRPr lang="ko-KR" altLang="en-US" sz="4000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386447"/>
              </p:ext>
            </p:extLst>
          </p:nvPr>
        </p:nvGraphicFramePr>
        <p:xfrm>
          <a:off x="2327327" y="4022922"/>
          <a:ext cx="6153873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6" imgW="1916868" imgH="203112" progId="Equation.3">
                  <p:embed/>
                </p:oleObj>
              </mc:Choice>
              <mc:Fallback>
                <p:oleObj name="Equation" r:id="rId6" imgW="191686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327" y="4022922"/>
                        <a:ext cx="6153873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282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사원수의 역수</a:t>
            </a:r>
            <a:endParaRPr lang="ko-KR" altLang="en-US" dirty="0"/>
          </a:p>
        </p:txBody>
      </p:sp>
      <p:graphicFrame>
        <p:nvGraphicFramePr>
          <p:cNvPr id="4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172685633"/>
              </p:ext>
            </p:extLst>
          </p:nvPr>
        </p:nvGraphicFramePr>
        <p:xfrm>
          <a:off x="838200" y="1690688"/>
          <a:ext cx="486568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3" imgW="2730240" imgH="444240" progId="Equation.3">
                  <p:embed/>
                </p:oleObj>
              </mc:Choice>
              <mc:Fallback>
                <p:oleObj name="Equation" r:id="rId3" imgW="27302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90688"/>
                        <a:ext cx="486568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10900603"/>
              </p:ext>
            </p:extLst>
          </p:nvPr>
        </p:nvGraphicFramePr>
        <p:xfrm>
          <a:off x="4237007" y="2819190"/>
          <a:ext cx="3112698" cy="3524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5" imgW="1054080" imgH="1193760" progId="Equation.3">
                  <p:embed/>
                </p:oleObj>
              </mc:Choice>
              <mc:Fallback>
                <p:oleObj name="Equation" r:id="rId5" imgW="105408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007" y="2819190"/>
                        <a:ext cx="3112698" cy="3524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 flipH="1">
            <a:off x="3401682" y="3016251"/>
            <a:ext cx="83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증명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64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사원수의 변환</a:t>
            </a:r>
            <a:endParaRPr lang="ko-KR" altLang="en-US" dirty="0"/>
          </a:p>
        </p:txBody>
      </p:sp>
      <p:pic>
        <p:nvPicPr>
          <p:cNvPr id="4" name="_x133481960" descr="EMB00000af82bcb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3815" y="1690688"/>
            <a:ext cx="6334272" cy="4832144"/>
          </a:xfrm>
          <a:prstGeom prst="rect">
            <a:avLst/>
          </a:prstGeom>
          <a:noFill/>
        </p:spPr>
      </p:pic>
      <p:pic>
        <p:nvPicPr>
          <p:cNvPr id="5" name="Picture 4" descr="ch04_수식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4" t="82516" r="25304" b="2206"/>
          <a:stretch>
            <a:fillRect/>
          </a:stretch>
        </p:blipFill>
        <p:spPr bwMode="auto">
          <a:xfrm>
            <a:off x="838200" y="1690688"/>
            <a:ext cx="4618037" cy="129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120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사원수의 변환</a:t>
            </a:r>
            <a:endParaRPr lang="ko-KR" altLang="en-US" dirty="0"/>
          </a:p>
        </p:txBody>
      </p:sp>
      <p:pic>
        <p:nvPicPr>
          <p:cNvPr id="4" name="_x133481720" descr="EMB00000af82bc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2961" y="3226190"/>
            <a:ext cx="2692400" cy="2593975"/>
          </a:xfrm>
          <a:prstGeom prst="rect">
            <a:avLst/>
          </a:prstGeom>
          <a:noFill/>
        </p:spPr>
      </p:pic>
      <p:pic>
        <p:nvPicPr>
          <p:cNvPr id="5" name="_x133481720" descr="EMB00000af82bc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0449" y="3226190"/>
            <a:ext cx="2684463" cy="2593975"/>
          </a:xfrm>
          <a:prstGeom prst="rect">
            <a:avLst/>
          </a:prstGeom>
          <a:noFill/>
        </p:spPr>
      </p:pic>
      <p:pic>
        <p:nvPicPr>
          <p:cNvPr id="6" name="_x133481720" descr="EMB00000af82b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87969" y="3226190"/>
            <a:ext cx="2968625" cy="2593975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838200" y="208910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삼각 함수의 성질을 이용하여 벡터를 구할 수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908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사원수의 변환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최종변환 행렬</a:t>
            </a:r>
            <a:endParaRPr lang="ko-KR" altLang="en-US" dirty="0"/>
          </a:p>
        </p:txBody>
      </p:sp>
      <p:graphicFrame>
        <p:nvGraphicFramePr>
          <p:cNvPr id="4" name="Object 1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910934"/>
              </p:ext>
            </p:extLst>
          </p:nvPr>
        </p:nvGraphicFramePr>
        <p:xfrm>
          <a:off x="2211416" y="3400080"/>
          <a:ext cx="7769168" cy="1862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3" imgW="3073320" imgH="736560" progId="Equation.3">
                  <p:embed/>
                </p:oleObj>
              </mc:Choice>
              <mc:Fallback>
                <p:oleObj name="Equation" r:id="rId3" imgW="307332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416" y="3400080"/>
                        <a:ext cx="7769168" cy="1862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745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선형보간</a:t>
            </a:r>
            <a:endParaRPr lang="ko-KR" altLang="en-US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522846"/>
              </p:ext>
            </p:extLst>
          </p:nvPr>
        </p:nvGraphicFramePr>
        <p:xfrm>
          <a:off x="2815348" y="1225938"/>
          <a:ext cx="6561304" cy="4921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Presentation" r:id="rId3" imgW="4180272" imgH="3134993" progId="PowerPoint.Show.8">
                  <p:embed/>
                </p:oleObj>
              </mc:Choice>
              <mc:Fallback>
                <p:oleObj name="Presentation" r:id="rId3" imgW="4180272" imgH="3134993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5348" y="1225938"/>
                        <a:ext cx="6561304" cy="49216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2956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사원수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보간</a:t>
            </a:r>
            <a:endParaRPr lang="ko-KR" altLang="en-US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842565"/>
              </p:ext>
            </p:extLst>
          </p:nvPr>
        </p:nvGraphicFramePr>
        <p:xfrm>
          <a:off x="3023558" y="1690688"/>
          <a:ext cx="6144883" cy="460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프레젠테이션" r:id="rId3" imgW="4571941" imgH="3429060" progId="PowerPoint.Show.8">
                  <p:embed/>
                </p:oleObj>
              </mc:Choice>
              <mc:Fallback>
                <p:oleObj name="프레젠테이션" r:id="rId3" imgW="4571941" imgH="3429060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558" y="1690688"/>
                        <a:ext cx="6144883" cy="4608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1935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D3D</a:t>
            </a:r>
            <a:r>
              <a:rPr lang="ko-KR" altLang="en-US" dirty="0" smtClean="0"/>
              <a:t>에 관련된 사원수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사원수 구조체</a:t>
            </a:r>
          </a:p>
          <a:p>
            <a:pPr marL="0" indent="0">
              <a:buNone/>
            </a:pPr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D3DXQUATERNION {</a:t>
            </a:r>
          </a:p>
          <a:p>
            <a:pPr marL="0" indent="0">
              <a:buNone/>
            </a:pPr>
            <a:r>
              <a:rPr lang="en-US" altLang="ko-KR" dirty="0"/>
              <a:t>        FLOAT x;</a:t>
            </a:r>
          </a:p>
          <a:p>
            <a:pPr marL="0" indent="0">
              <a:buNone/>
            </a:pPr>
            <a:r>
              <a:rPr lang="en-US" altLang="ko-KR" dirty="0"/>
              <a:t>        FLOAT y;</a:t>
            </a:r>
          </a:p>
          <a:p>
            <a:pPr marL="0" indent="0">
              <a:buNone/>
            </a:pPr>
            <a:r>
              <a:rPr lang="en-US" altLang="ko-KR" dirty="0"/>
              <a:t>        FLOAT z;</a:t>
            </a:r>
          </a:p>
          <a:p>
            <a:pPr marL="0" indent="0">
              <a:buNone/>
            </a:pPr>
            <a:r>
              <a:rPr lang="en-US" altLang="ko-KR" dirty="0"/>
              <a:t>        FLOAT w;</a:t>
            </a:r>
          </a:p>
          <a:p>
            <a:pPr marL="0" indent="0">
              <a:buNone/>
            </a:pPr>
            <a:r>
              <a:rPr lang="en-US" altLang="ko-KR" dirty="0"/>
              <a:t>} D3DXQUATERNION</a:t>
            </a:r>
          </a:p>
          <a:p>
            <a:pPr marL="0" indent="0">
              <a:buNone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q.x</a:t>
            </a:r>
            <a:r>
              <a:rPr lang="en-US" altLang="ko-KR" dirty="0"/>
              <a:t> = sin(theta/2) * </a:t>
            </a:r>
            <a:r>
              <a:rPr lang="en-US" altLang="ko-KR" dirty="0" err="1"/>
              <a:t>axis.x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q.y</a:t>
            </a:r>
            <a:r>
              <a:rPr lang="en-US" altLang="ko-KR" dirty="0"/>
              <a:t> = sin(theta/2) * </a:t>
            </a:r>
            <a:r>
              <a:rPr lang="en-US" altLang="ko-KR" dirty="0" err="1"/>
              <a:t>axis.y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q.z</a:t>
            </a:r>
            <a:r>
              <a:rPr lang="en-US" altLang="ko-KR" dirty="0"/>
              <a:t> = sin(theta/2) * </a:t>
            </a:r>
            <a:r>
              <a:rPr lang="en-US" altLang="ko-KR" dirty="0" err="1"/>
              <a:t>axis.z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q.w</a:t>
            </a:r>
            <a:r>
              <a:rPr lang="en-US" altLang="ko-KR" dirty="0"/>
              <a:t> = cos(theta/2)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32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ko-KR" altLang="en-US" dirty="0"/>
          </a:p>
        </p:txBody>
      </p:sp>
      <p:pic>
        <p:nvPicPr>
          <p:cNvPr id="5" name="_x133481720" descr="EMB00000af82bc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2331" y="1113952"/>
            <a:ext cx="5367338" cy="3132138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838200" y="4561792"/>
            <a:ext cx="108333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사원수란</a:t>
            </a:r>
            <a:r>
              <a:rPr lang="en-US" altLang="ko-KR" sz="2400" dirty="0" smtClean="0"/>
              <a:t> 3</a:t>
            </a:r>
            <a:r>
              <a:rPr lang="ko-KR" altLang="en-US" sz="2400" dirty="0" smtClean="0"/>
              <a:t>차원 그래픽에서 회전을 </a:t>
            </a:r>
            <a:r>
              <a:rPr lang="ko-KR" altLang="en-US" sz="2400" dirty="0" err="1" smtClean="0"/>
              <a:t>표현할때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행렬대신 사용하는 수학적 개념이다</a:t>
            </a:r>
            <a:r>
              <a:rPr lang="en-US" altLang="ko-KR" sz="2400" dirty="0" smtClean="0"/>
              <a:t>. </a:t>
            </a:r>
          </a:p>
          <a:p>
            <a:r>
              <a:rPr lang="ko-KR" altLang="en-US" sz="2400" dirty="0" smtClean="0"/>
              <a:t>사원수는 영국의 수학자</a:t>
            </a:r>
            <a:r>
              <a:rPr lang="en-US" altLang="ko-KR" sz="2400" dirty="0" smtClean="0"/>
              <a:t> W. Hamilton</a:t>
            </a:r>
            <a:r>
              <a:rPr lang="ko-KR" altLang="en-US" sz="2400" dirty="0" smtClean="0"/>
              <a:t>이</a:t>
            </a:r>
            <a:r>
              <a:rPr lang="en-US" altLang="ko-KR" sz="2400" dirty="0" smtClean="0"/>
              <a:t> 1843</a:t>
            </a:r>
            <a:r>
              <a:rPr lang="ko-KR" altLang="en-US" sz="2400" dirty="0" smtClean="0"/>
              <a:t>년에 발견한 것으로</a:t>
            </a:r>
            <a:r>
              <a:rPr lang="en-US" altLang="ko-KR" sz="2400" dirty="0" smtClean="0"/>
              <a:t> </a:t>
            </a:r>
          </a:p>
          <a:p>
            <a:r>
              <a:rPr lang="en-US" altLang="ko-KR" sz="2400" dirty="0" smtClean="0"/>
              <a:t>4</a:t>
            </a:r>
            <a:r>
              <a:rPr lang="ko-KR" altLang="en-US" sz="2400" dirty="0" smtClean="0"/>
              <a:t>개의 값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스칼라</a:t>
            </a:r>
            <a:r>
              <a:rPr lang="en-US" altLang="ko-KR" sz="2400" dirty="0" smtClean="0"/>
              <a:t>+</a:t>
            </a:r>
            <a:r>
              <a:rPr lang="ko-KR" altLang="en-US" sz="2400" dirty="0" smtClean="0"/>
              <a:t>벡터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으로 이루어진 복소수</a:t>
            </a:r>
            <a:r>
              <a:rPr lang="en-US" altLang="ko-KR" sz="2400" dirty="0" smtClean="0"/>
              <a:t>(complex number)</a:t>
            </a:r>
            <a:r>
              <a:rPr lang="ko-KR" altLang="en-US" sz="2400" dirty="0" smtClean="0"/>
              <a:t>체계다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071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31320"/>
            <a:ext cx="10515600" cy="6055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/>
              <a:t> </a:t>
            </a:r>
            <a:r>
              <a:rPr lang="en-US" altLang="ko-KR" sz="1500" dirty="0"/>
              <a:t>- </a:t>
            </a:r>
            <a:r>
              <a:rPr lang="ko-KR" altLang="en-US" sz="1500" dirty="0"/>
              <a:t>사원수 함수</a:t>
            </a:r>
          </a:p>
          <a:p>
            <a:pPr marL="0" indent="0">
              <a:buNone/>
            </a:pPr>
            <a:r>
              <a:rPr lang="ko-KR" altLang="en-US" sz="1500" dirty="0" err="1"/>
              <a:t>함수명</a:t>
            </a:r>
            <a:r>
              <a:rPr lang="ko-KR" altLang="en-US" sz="1500" dirty="0"/>
              <a:t> </a:t>
            </a:r>
            <a:r>
              <a:rPr lang="en-US" altLang="ko-KR" sz="1500" dirty="0"/>
              <a:t>: D3DXQUATERNION *D3DXQuaternionIdentity(D3DXQUATERNION *</a:t>
            </a:r>
            <a:r>
              <a:rPr lang="en-US" altLang="ko-KR" sz="1500" dirty="0" err="1"/>
              <a:t>pOut</a:t>
            </a:r>
            <a:r>
              <a:rPr lang="en-US" altLang="ko-KR" sz="1500" dirty="0"/>
              <a:t>);</a:t>
            </a:r>
          </a:p>
          <a:p>
            <a:pPr marL="0" indent="0">
              <a:buNone/>
            </a:pPr>
            <a:r>
              <a:rPr lang="ko-KR" altLang="en-US" sz="1500" dirty="0"/>
              <a:t>용도 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단위사원수를</a:t>
            </a:r>
            <a:r>
              <a:rPr lang="ko-KR" altLang="en-US" sz="1500" dirty="0"/>
              <a:t> 구한다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500" dirty="0"/>
              <a:t>결과값 </a:t>
            </a:r>
            <a:r>
              <a:rPr lang="en-US" altLang="ko-KR" sz="1500" dirty="0"/>
              <a:t>: (0,0,0,1)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 err="1"/>
              <a:t>함수명</a:t>
            </a:r>
            <a:r>
              <a:rPr lang="ko-KR" altLang="en-US" sz="1500" dirty="0"/>
              <a:t> </a:t>
            </a:r>
            <a:r>
              <a:rPr lang="en-US" altLang="ko-KR" sz="1500" dirty="0"/>
              <a:t>: D3DXQUATERNION *D3DXQuaternionConjugate(D3DXQUATERNION *</a:t>
            </a:r>
            <a:r>
              <a:rPr lang="en-US" altLang="ko-KR" sz="1500" dirty="0" err="1"/>
              <a:t>pOut</a:t>
            </a:r>
            <a:r>
              <a:rPr lang="en-US" altLang="ko-KR" sz="1500" dirty="0"/>
              <a:t>, CONST D3DXQUATERNION *</a:t>
            </a:r>
            <a:r>
              <a:rPr lang="en-US" altLang="ko-KR" sz="1500" dirty="0" err="1"/>
              <a:t>pQ</a:t>
            </a:r>
            <a:r>
              <a:rPr lang="en-US" altLang="ko-KR" sz="1500" dirty="0"/>
              <a:t>);</a:t>
            </a:r>
          </a:p>
          <a:p>
            <a:pPr marL="0" indent="0">
              <a:buNone/>
            </a:pPr>
            <a:r>
              <a:rPr lang="ko-KR" altLang="en-US" sz="1500" dirty="0"/>
              <a:t>용도 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켤레사원수를</a:t>
            </a:r>
            <a:r>
              <a:rPr lang="ko-KR" altLang="en-US" sz="1500" dirty="0"/>
              <a:t> 구한다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500" dirty="0"/>
              <a:t>결과값 </a:t>
            </a:r>
            <a:r>
              <a:rPr lang="en-US" altLang="ko-KR" sz="1500" dirty="0"/>
              <a:t>: (x, y, z, w) -&gt; (-x, -y, -z, w)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 err="1"/>
              <a:t>함수명</a:t>
            </a:r>
            <a:r>
              <a:rPr lang="ko-KR" altLang="en-US" sz="1500" dirty="0"/>
              <a:t> </a:t>
            </a:r>
            <a:r>
              <a:rPr lang="en-US" altLang="ko-KR" sz="1500" dirty="0"/>
              <a:t>: D3DXQUATERNION *D3DXQuaternionInverse(D3DXQUATERNION *</a:t>
            </a:r>
            <a:r>
              <a:rPr lang="en-US" altLang="ko-KR" sz="1500" dirty="0" err="1"/>
              <a:t>pOut</a:t>
            </a:r>
            <a:r>
              <a:rPr lang="en-US" altLang="ko-KR" sz="1500" dirty="0"/>
              <a:t>, CONST D3DXQUATERNION *</a:t>
            </a:r>
            <a:r>
              <a:rPr lang="en-US" altLang="ko-KR" sz="1500" dirty="0" err="1"/>
              <a:t>pQ</a:t>
            </a:r>
            <a:r>
              <a:rPr lang="en-US" altLang="ko-KR" sz="1500" dirty="0"/>
              <a:t>);</a:t>
            </a:r>
          </a:p>
          <a:p>
            <a:pPr marL="0" indent="0">
              <a:buNone/>
            </a:pPr>
            <a:r>
              <a:rPr lang="ko-KR" altLang="en-US" sz="1500" dirty="0"/>
              <a:t>용도 </a:t>
            </a:r>
            <a:r>
              <a:rPr lang="en-US" altLang="ko-KR" sz="1500" dirty="0"/>
              <a:t>: </a:t>
            </a:r>
            <a:r>
              <a:rPr lang="ko-KR" altLang="en-US" sz="1500" dirty="0"/>
              <a:t>역수를 구한다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500" dirty="0"/>
              <a:t>결과값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pQ</a:t>
            </a:r>
            <a:r>
              <a:rPr lang="ko-KR" altLang="en-US" sz="1500" dirty="0"/>
              <a:t>의 역수가 </a:t>
            </a:r>
            <a:r>
              <a:rPr lang="en-US" altLang="ko-KR" sz="1500" dirty="0" err="1"/>
              <a:t>pOut</a:t>
            </a:r>
            <a:r>
              <a:rPr lang="ko-KR" altLang="en-US" sz="1500" dirty="0"/>
              <a:t>에 담겨 반환된다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 err="1"/>
              <a:t>함수명</a:t>
            </a:r>
            <a:r>
              <a:rPr lang="ko-KR" altLang="en-US" sz="1500" dirty="0"/>
              <a:t> </a:t>
            </a:r>
            <a:r>
              <a:rPr lang="en-US" altLang="ko-KR" sz="1500" dirty="0"/>
              <a:t>: D3DXQUATERNION *D3DXQuaternionMultiply(D3DXQUATERNION *</a:t>
            </a:r>
            <a:r>
              <a:rPr lang="en-US" altLang="ko-KR" sz="1500" dirty="0" err="1"/>
              <a:t>pOut</a:t>
            </a:r>
            <a:r>
              <a:rPr lang="en-US" altLang="ko-KR" sz="1500" dirty="0"/>
              <a:t>, CONST D3DXQUATERNION *pQ1, CONST D3DXQUATERNION *pQ2);</a:t>
            </a:r>
          </a:p>
          <a:p>
            <a:pPr marL="0" indent="0">
              <a:buNone/>
            </a:pPr>
            <a:r>
              <a:rPr lang="ko-KR" altLang="en-US" sz="1500" dirty="0"/>
              <a:t>용도 </a:t>
            </a:r>
            <a:r>
              <a:rPr lang="en-US" altLang="ko-KR" sz="1500" dirty="0"/>
              <a:t>: 2</a:t>
            </a:r>
            <a:r>
              <a:rPr lang="ko-KR" altLang="en-US" sz="1500" dirty="0"/>
              <a:t>개의 사원수를 곱한다</a:t>
            </a:r>
          </a:p>
          <a:p>
            <a:pPr marL="0" indent="0">
              <a:buNone/>
            </a:pPr>
            <a:r>
              <a:rPr lang="ko-KR" altLang="en-US" sz="1500" dirty="0"/>
              <a:t>결과값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pOut</a:t>
            </a:r>
            <a:r>
              <a:rPr lang="en-US" altLang="ko-KR" sz="1500" dirty="0"/>
              <a:t> = pQ1 * </a:t>
            </a:r>
            <a:r>
              <a:rPr lang="en-US" altLang="ko-KR" sz="1500" dirty="0" smtClean="0"/>
              <a:t>pQ2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025434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31320"/>
            <a:ext cx="10515600" cy="605574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사원수 함수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함수명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D3DXQUATERNION *D3DXQuaternionNormalize(D3DXQUATERNION *</a:t>
            </a:r>
            <a:r>
              <a:rPr lang="en-US" altLang="ko-KR" dirty="0" err="1" smtClean="0"/>
              <a:t>pOut</a:t>
            </a:r>
            <a:r>
              <a:rPr lang="en-US" altLang="ko-KR" dirty="0" smtClean="0"/>
              <a:t>, CONST D3DXQUATERNION *</a:t>
            </a:r>
            <a:r>
              <a:rPr lang="en-US" altLang="ko-KR" dirty="0" err="1" smtClean="0"/>
              <a:t>pQ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켤레사원수를</a:t>
            </a:r>
            <a:r>
              <a:rPr lang="ko-KR" altLang="en-US" dirty="0" smtClean="0"/>
              <a:t> 구한다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결과값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pOut</a:t>
            </a:r>
            <a:r>
              <a:rPr lang="en-US" altLang="ko-KR" dirty="0" smtClean="0"/>
              <a:t> = Q/|Q|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함수명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D3DXQUATERNION *D3DXQuaternionSlerp(D3DXQUATERNION *</a:t>
            </a:r>
            <a:r>
              <a:rPr lang="en-US" altLang="ko-KR" dirty="0" err="1" smtClean="0"/>
              <a:t>pOut</a:t>
            </a:r>
            <a:r>
              <a:rPr lang="en-US" altLang="ko-KR" dirty="0" smtClean="0"/>
              <a:t>, CONST D3DXQUATERNION *pQ1, CONST D3DXQUATERNION *pQ2, FLOAT t);</a:t>
            </a:r>
          </a:p>
          <a:p>
            <a:pPr marL="0" indent="0">
              <a:buNone/>
            </a:pPr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구면 선형 보간</a:t>
            </a:r>
          </a:p>
          <a:p>
            <a:pPr marL="0" indent="0">
              <a:buNone/>
            </a:pPr>
            <a:r>
              <a:rPr lang="ko-KR" altLang="en-US" dirty="0" smtClean="0"/>
              <a:t>결과값 </a:t>
            </a:r>
            <a:r>
              <a:rPr lang="en-US" altLang="ko-KR" dirty="0" smtClean="0"/>
              <a:t>: Q1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Q2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</a:t>
            </a:r>
            <a:r>
              <a:rPr lang="ko-KR" altLang="en-US" dirty="0" smtClean="0"/>
              <a:t>값에 따라서 구면선형보간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함수명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D3DXQUATERNION *D3DXQuaternionRotationMatrix(D3DXQUATERNION *</a:t>
            </a:r>
            <a:r>
              <a:rPr lang="en-US" altLang="ko-KR" dirty="0" err="1" smtClean="0"/>
              <a:t>pOut</a:t>
            </a:r>
            <a:r>
              <a:rPr lang="en-US" altLang="ko-KR" dirty="0" smtClean="0"/>
              <a:t>, CONST D3DXMATRIX *</a:t>
            </a:r>
            <a:r>
              <a:rPr lang="en-US" altLang="ko-KR" dirty="0" err="1" smtClean="0"/>
              <a:t>pM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회전행렬값으로부터</a:t>
            </a:r>
            <a:r>
              <a:rPr lang="ko-KR" altLang="en-US" dirty="0" smtClean="0"/>
              <a:t> 사원수를 만든다</a:t>
            </a:r>
          </a:p>
          <a:p>
            <a:pPr marL="0" indent="0">
              <a:buNone/>
            </a:pPr>
            <a:r>
              <a:rPr lang="ko-KR" altLang="en-US" dirty="0" smtClean="0"/>
              <a:t>결과값 </a:t>
            </a:r>
            <a:r>
              <a:rPr lang="en-US" altLang="ko-KR" dirty="0" smtClean="0"/>
              <a:t>: M</a:t>
            </a:r>
            <a:r>
              <a:rPr lang="ko-KR" altLang="en-US" dirty="0" smtClean="0"/>
              <a:t>행렬의 회전요소가 변환된 사원수</a:t>
            </a:r>
          </a:p>
          <a:p>
            <a:pPr marL="0" indent="0">
              <a:buNone/>
            </a:pPr>
            <a:endParaRPr lang="ko-KR" altLang="en-US" dirty="0" smtClean="0"/>
          </a:p>
          <a:p>
            <a:pPr marL="0" indent="0">
              <a:buNone/>
            </a:pPr>
            <a:r>
              <a:rPr lang="ko-KR" altLang="en-US" dirty="0" err="1" smtClean="0"/>
              <a:t>함수명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D3DXQUATERNION *D3DXMatrixRotationQuaternion(D3DXQUATERNION *</a:t>
            </a:r>
            <a:r>
              <a:rPr lang="en-US" altLang="ko-KR" dirty="0" err="1" smtClean="0"/>
              <a:t>pOut</a:t>
            </a:r>
            <a:r>
              <a:rPr lang="en-US" altLang="ko-KR" dirty="0" smtClean="0"/>
              <a:t>, CONST D3DXQUATERNION *</a:t>
            </a:r>
            <a:r>
              <a:rPr lang="en-US" altLang="ko-KR" dirty="0" err="1" smtClean="0"/>
              <a:t>pQ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사원수로부터 회전행렬을 만든다</a:t>
            </a:r>
          </a:p>
          <a:p>
            <a:pPr marL="0" indent="0">
              <a:buNone/>
            </a:pPr>
            <a:r>
              <a:rPr lang="ko-KR" altLang="en-US" dirty="0" smtClean="0"/>
              <a:t>결과값 </a:t>
            </a:r>
            <a:r>
              <a:rPr lang="en-US" altLang="ko-KR" dirty="0" smtClean="0"/>
              <a:t>: Q </a:t>
            </a:r>
            <a:r>
              <a:rPr lang="ko-KR" altLang="en-US" dirty="0" smtClean="0"/>
              <a:t>사원수로 부터 생성된 행렬 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09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복소수의 성질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_x133481720" descr="EMB00000af82bc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7220" y="2968958"/>
            <a:ext cx="2517775" cy="1943100"/>
          </a:xfrm>
          <a:prstGeom prst="rect">
            <a:avLst/>
          </a:prstGeom>
          <a:noFill/>
        </p:spPr>
      </p:pic>
      <p:graphicFrame>
        <p:nvGraphicFramePr>
          <p:cNvPr id="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889629"/>
              </p:ext>
            </p:extLst>
          </p:nvPr>
        </p:nvGraphicFramePr>
        <p:xfrm>
          <a:off x="1477152" y="3571176"/>
          <a:ext cx="629335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4" imgW="355292" imgH="203024" progId="Equation.3">
                  <p:embed/>
                </p:oleObj>
              </mc:Choice>
              <mc:Fallback>
                <p:oleObj name="Equation" r:id="rId4" imgW="355292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152" y="3571176"/>
                        <a:ext cx="629335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933001"/>
              </p:ext>
            </p:extLst>
          </p:nvPr>
        </p:nvGraphicFramePr>
        <p:xfrm>
          <a:off x="1477152" y="4075445"/>
          <a:ext cx="1990058" cy="408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6" imgW="1117600" imgH="228600" progId="Equation.3">
                  <p:embed/>
                </p:oleObj>
              </mc:Choice>
              <mc:Fallback>
                <p:oleObj name="Equation" r:id="rId6" imgW="1117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152" y="4075445"/>
                        <a:ext cx="1990058" cy="4082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113148"/>
              </p:ext>
            </p:extLst>
          </p:nvPr>
        </p:nvGraphicFramePr>
        <p:xfrm>
          <a:off x="1477152" y="4504073"/>
          <a:ext cx="1343715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8" imgW="748975" imgH="203112" progId="Equation.3">
                  <p:embed/>
                </p:oleObj>
              </mc:Choice>
              <mc:Fallback>
                <p:oleObj name="Equation" r:id="rId8" imgW="74897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152" y="4504073"/>
                        <a:ext cx="1343715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937837"/>
              </p:ext>
            </p:extLst>
          </p:nvPr>
        </p:nvGraphicFramePr>
        <p:xfrm>
          <a:off x="1405714" y="4861263"/>
          <a:ext cx="1377733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10" imgW="774364" imgH="203112" progId="Equation.3">
                  <p:embed/>
                </p:oleObj>
              </mc:Choice>
              <mc:Fallback>
                <p:oleObj name="Equation" r:id="rId10" imgW="77436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5714" y="4861263"/>
                        <a:ext cx="1377733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356163"/>
              </p:ext>
            </p:extLst>
          </p:nvPr>
        </p:nvGraphicFramePr>
        <p:xfrm>
          <a:off x="1477152" y="5218453"/>
          <a:ext cx="1377733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12" imgW="774364" imgH="203112" progId="Equation.3">
                  <p:embed/>
                </p:oleObj>
              </mc:Choice>
              <mc:Fallback>
                <p:oleObj name="Equation" r:id="rId12" imgW="77436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152" y="5218453"/>
                        <a:ext cx="1377733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91532" y="3571176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는 다음과 같은 성질을 갖는다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3500" y="2294916"/>
            <a:ext cx="47625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2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112" y="2189656"/>
            <a:ext cx="88677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8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표기법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685536" cy="188132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86263"/>
            <a:ext cx="666750" cy="5715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504950" y="3387347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err="1" smtClean="0"/>
              <a:t>쿼터니언의</a:t>
            </a:r>
            <a:r>
              <a:rPr lang="ko-KR" altLang="en-US" dirty="0" smtClean="0"/>
              <a:t> 스칼라 부분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58847"/>
            <a:ext cx="666750" cy="5429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04950" y="4045643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err="1" smtClean="0"/>
              <a:t>쿼터니언의</a:t>
            </a:r>
            <a:r>
              <a:rPr lang="ko-KR" altLang="en-US" dirty="0" smtClean="0"/>
              <a:t> 벡터 부분 </a:t>
            </a:r>
            <a:r>
              <a:rPr lang="en-US" altLang="ko-KR" dirty="0" smtClean="0"/>
              <a:t>  	 -&gt;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839" y="3352938"/>
            <a:ext cx="466725" cy="43815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847" y="3979245"/>
            <a:ext cx="2628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4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사원수의 덧셈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24700" y="179653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 때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0212"/>
            <a:ext cx="6286500" cy="5619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232" y="3157537"/>
            <a:ext cx="8043535" cy="21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0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사원수의 뺄셈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24700" y="179653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 때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0212"/>
            <a:ext cx="6286500" cy="561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122" y="3278846"/>
            <a:ext cx="7931756" cy="211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1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사원수의 스칼라 곱셈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24700" y="179653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 때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0212"/>
            <a:ext cx="6286500" cy="561975"/>
          </a:xfrm>
          <a:prstGeom prst="rect">
            <a:avLst/>
          </a:prstGeom>
        </p:spPr>
      </p:pic>
      <p:pic>
        <p:nvPicPr>
          <p:cNvPr id="7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3131" y="3303901"/>
            <a:ext cx="6185737" cy="212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9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사원수의 곱셈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24700" y="179653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 때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00212"/>
            <a:ext cx="6286500" cy="561975"/>
          </a:xfrm>
          <a:prstGeom prst="rect">
            <a:avLst/>
          </a:prstGeom>
        </p:spPr>
      </p:pic>
      <p:graphicFrame>
        <p:nvGraphicFramePr>
          <p:cNvPr id="9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601745626"/>
              </p:ext>
            </p:extLst>
          </p:nvPr>
        </p:nvGraphicFramePr>
        <p:xfrm>
          <a:off x="1400175" y="2368032"/>
          <a:ext cx="715327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4" imgW="4305240" imgH="736560" progId="Equation.3">
                  <p:embed/>
                </p:oleObj>
              </mc:Choice>
              <mc:Fallback>
                <p:oleObj name="Equation" r:id="rId4" imgW="430524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2368032"/>
                        <a:ext cx="7153275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673475"/>
              </p:ext>
            </p:extLst>
          </p:nvPr>
        </p:nvGraphicFramePr>
        <p:xfrm>
          <a:off x="838200" y="3663432"/>
          <a:ext cx="7705725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6" imgW="4305240" imgH="736560" progId="Equation.3">
                  <p:embed/>
                </p:oleObj>
              </mc:Choice>
              <mc:Fallback>
                <p:oleObj name="Equation" r:id="rId6" imgW="430524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63432"/>
                        <a:ext cx="7705725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300256"/>
              </p:ext>
            </p:extLst>
          </p:nvPr>
        </p:nvGraphicFramePr>
        <p:xfrm>
          <a:off x="838200" y="5363353"/>
          <a:ext cx="10060142" cy="657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8" imgW="2857320" imgH="241200" progId="Equation.3">
                  <p:embed/>
                </p:oleObj>
              </mc:Choice>
              <mc:Fallback>
                <p:oleObj name="Equation" r:id="rId8" imgW="2857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363353"/>
                        <a:ext cx="10060142" cy="657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765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425</Words>
  <Application>Microsoft Office PowerPoint</Application>
  <PresentationFormat>와이드스크린</PresentationFormat>
  <Paragraphs>78</Paragraphs>
  <Slides>21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HY그래픽</vt:lpstr>
      <vt:lpstr>맑은 고딕</vt:lpstr>
      <vt:lpstr>Arial</vt:lpstr>
      <vt:lpstr>Office 테마</vt:lpstr>
      <vt:lpstr>Equation</vt:lpstr>
      <vt:lpstr>Microsoft PowerPoint 97-2003 Presentation</vt:lpstr>
      <vt:lpstr>프레젠테이션</vt:lpstr>
      <vt:lpstr>Quaternion(사원수)</vt:lpstr>
      <vt:lpstr>정의</vt:lpstr>
      <vt:lpstr>복소수의 성질</vt:lpstr>
      <vt:lpstr>장점</vt:lpstr>
      <vt:lpstr>표기법</vt:lpstr>
      <vt:lpstr>사원수의 덧셈</vt:lpstr>
      <vt:lpstr>사원수의 뺄셈</vt:lpstr>
      <vt:lpstr>사원수의 스칼라 곱셈</vt:lpstr>
      <vt:lpstr>사원수의 곱셈</vt:lpstr>
      <vt:lpstr>사원수의 성질</vt:lpstr>
      <vt:lpstr>공액 사원수 ( 켤레 : conjugate )</vt:lpstr>
      <vt:lpstr>사원수의 크기</vt:lpstr>
      <vt:lpstr>사원수의 역수</vt:lpstr>
      <vt:lpstr>사원수의 변환</vt:lpstr>
      <vt:lpstr>사원수의 변환</vt:lpstr>
      <vt:lpstr>사원수의 변환 – 최종변환 행렬</vt:lpstr>
      <vt:lpstr>선형보간</vt:lpstr>
      <vt:lpstr>사원수 - 보간</vt:lpstr>
      <vt:lpstr>D3D에 관련된 사원수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Quaternion(사원수)</dc:title>
  <dc:creator>dongkey</dc:creator>
  <cp:lastModifiedBy>dongkey</cp:lastModifiedBy>
  <cp:revision>16</cp:revision>
  <dcterms:created xsi:type="dcterms:W3CDTF">2016-12-25T06:55:21Z</dcterms:created>
  <dcterms:modified xsi:type="dcterms:W3CDTF">2016-12-26T03:28:39Z</dcterms:modified>
</cp:coreProperties>
</file>