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DONG:: Welcome to the Team Home Run progress report.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CHRIS: </a:t>
            </a:r>
            <a:r>
              <a:rPr lang="en-US"/>
              <a:t>In previous phases we completed most of the standard phases of a data science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DONG: In our final phase we tested neural networks and support vector machines, engineered a few more features, and posted a competitive score to Kaggle.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b459e0a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55b459e0a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CHRIS: In our neural network experimentation, we tested a variety of hidden layer architectures, activation functions, batch sizes, and regularization fractions. Our best model had hidden layers of 320, 320, and 16 nodes, and used </a:t>
            </a:r>
            <a:r>
              <a:rPr lang="en-US" sz="1050">
                <a:highlight>
                  <a:srgbClr val="FFFFFF"/>
                </a:highlight>
              </a:rPr>
              <a:t>scaled exponential linear unit activation.</a:t>
            </a:r>
            <a:r>
              <a:rPr lang="en-US"/>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6d98e28c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56d98e28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DONG: Our SVM experiments yielded poor results, indicating that the SVM algorithm is unsuitable for our problem.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b459e0a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55b459e0a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CHRIS: Our comparison of classification models shows that Lightweight Gradient Boosting achieves the best score. Neural networks have had a lot of hype recently due to their successes in language processing, image recognition, and reinforcement learning, but they do not seem to have any advantage over gradient boosting with tabular data such as ours.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23c2971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5823c2971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DONG: Three of the features engineered in phase 3 made the top 10 list, and helped increase our AUC score.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CHRIS: </a:t>
            </a:r>
            <a:r>
              <a:rPr lang="en-US"/>
              <a:t>Our final private score of 0.772 was close to the average for the Kaggle competition, and would have given us a ranking of 4419 out of 7199 entrants.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d98e28c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56d98e28c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CHRIS: </a:t>
            </a:r>
            <a:r>
              <a:rPr lang="en-US"/>
              <a:t>To build on our success, we recommend the engineering of new features, such as trend analysis and clustered features, and the use of a cloud collaboration environment such as MLFlow on Databricks in order to reduce the friction associated with individual testing on laptops. Thank you for your attention.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2"/>
          <p:cNvSpPr txBox="1"/>
          <p:nvPr>
            <p:ph type="ctrTitle"/>
          </p:nvPr>
        </p:nvSpPr>
        <p:spPr>
          <a:xfrm>
            <a:off x="487299" y="841650"/>
            <a:ext cx="84342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US" sz="4300"/>
              <a:t>Home Credit Default Risk Prediction Project Progress</a:t>
            </a:r>
            <a:endParaRPr sz="4300"/>
          </a:p>
          <a:p>
            <a:pPr indent="0" lvl="0" marL="0" rtl="0" algn="ctr">
              <a:lnSpc>
                <a:spcPct val="100000"/>
              </a:lnSpc>
              <a:spcBef>
                <a:spcPts val="0"/>
              </a:spcBef>
              <a:spcAft>
                <a:spcPts val="0"/>
              </a:spcAft>
              <a:buSzPts val="4800"/>
              <a:buNone/>
            </a:pPr>
            <a:r>
              <a:rPr lang="en-US" sz="3200"/>
              <a:t>Phase 3</a:t>
            </a:r>
            <a:endParaRPr sz="3200"/>
          </a:p>
        </p:txBody>
      </p:sp>
      <p:sp>
        <p:nvSpPr>
          <p:cNvPr id="58" name="Google Shape;58;p12"/>
          <p:cNvSpPr txBox="1"/>
          <p:nvPr>
            <p:ph idx="1" type="subTitle"/>
          </p:nvPr>
        </p:nvSpPr>
        <p:spPr>
          <a:xfrm>
            <a:off x="727375" y="375652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US">
                <a:solidFill>
                  <a:srgbClr val="FFFFFF"/>
                </a:solidFill>
                <a:latin typeface="Oswald"/>
                <a:ea typeface="Oswald"/>
                <a:cs typeface="Oswald"/>
                <a:sym typeface="Oswald"/>
              </a:rPr>
              <a:t>April 20</a:t>
            </a:r>
            <a:r>
              <a:rPr lang="en-US">
                <a:solidFill>
                  <a:srgbClr val="FFFFFF"/>
                </a:solidFill>
                <a:latin typeface="Oswald"/>
                <a:ea typeface="Oswald"/>
                <a:cs typeface="Oswald"/>
                <a:sym typeface="Oswald"/>
              </a:rPr>
              <a:t>, 2019</a:t>
            </a:r>
            <a:endParaRPr>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357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Previous Phases</a:t>
            </a:r>
            <a:endParaRPr b="1"/>
          </a:p>
        </p:txBody>
      </p:sp>
      <p:sp>
        <p:nvSpPr>
          <p:cNvPr id="64" name="Google Shape;64;p13"/>
          <p:cNvSpPr txBox="1"/>
          <p:nvPr>
            <p:ph idx="1" type="body"/>
          </p:nvPr>
        </p:nvSpPr>
        <p:spPr>
          <a:xfrm>
            <a:off x="311700" y="1055825"/>
            <a:ext cx="8520600" cy="3577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Phase 0</a:t>
            </a:r>
            <a:endParaRPr>
              <a:solidFill>
                <a:srgbClr val="FFFFFF"/>
              </a:solidFill>
              <a:latin typeface="Oswald"/>
              <a:ea typeface="Oswald"/>
              <a:cs typeface="Oswald"/>
              <a:sym typeface="Oswald"/>
            </a:endParaRPr>
          </a:p>
          <a:p>
            <a:pPr indent="-342900" lvl="1" marL="914400" rtl="0" algn="l">
              <a:lnSpc>
                <a:spcPct val="150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Planning</a:t>
            </a:r>
            <a:endParaRPr>
              <a:solidFill>
                <a:srgbClr val="FFFFFF"/>
              </a:solidFill>
              <a:latin typeface="Oswald"/>
              <a:ea typeface="Oswald"/>
              <a:cs typeface="Oswald"/>
              <a:sym typeface="Oswald"/>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Phase 1: </a:t>
            </a:r>
            <a:endParaRPr>
              <a:solidFill>
                <a:srgbClr val="FFFFFF"/>
              </a:solidFill>
              <a:latin typeface="Oswald"/>
              <a:ea typeface="Oswald"/>
              <a:cs typeface="Oswald"/>
              <a:sym typeface="Oswald"/>
            </a:endParaRPr>
          </a:p>
          <a:p>
            <a:pPr indent="-342900" lvl="1" marL="914400" rtl="0" algn="l">
              <a:lnSpc>
                <a:spcPct val="115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Team processes</a:t>
            </a:r>
            <a:endParaRPr>
              <a:solidFill>
                <a:srgbClr val="FFFFFF"/>
              </a:solidFill>
              <a:latin typeface="Oswald"/>
              <a:ea typeface="Oswald"/>
              <a:cs typeface="Oswald"/>
              <a:sym typeface="Oswald"/>
            </a:endParaRPr>
          </a:p>
          <a:p>
            <a:pPr indent="-342900" lvl="1" marL="914400" rtl="0" algn="l">
              <a:lnSpc>
                <a:spcPct val="115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EDA</a:t>
            </a:r>
            <a:endParaRPr>
              <a:solidFill>
                <a:srgbClr val="FFFFFF"/>
              </a:solidFill>
              <a:latin typeface="Oswald"/>
              <a:ea typeface="Oswald"/>
              <a:cs typeface="Oswald"/>
              <a:sym typeface="Oswald"/>
            </a:endParaRPr>
          </a:p>
          <a:p>
            <a:pPr indent="-342900" lvl="1" marL="914400" rtl="0" algn="l">
              <a:lnSpc>
                <a:spcPct val="115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Feature engineering</a:t>
            </a:r>
            <a:endParaRPr>
              <a:solidFill>
                <a:srgbClr val="FFFFFF"/>
              </a:solidFill>
              <a:latin typeface="Oswald"/>
              <a:ea typeface="Oswald"/>
              <a:cs typeface="Oswald"/>
              <a:sym typeface="Oswald"/>
            </a:endParaRPr>
          </a:p>
          <a:p>
            <a:pPr indent="-342900" lvl="1" marL="914400" rtl="0" algn="l">
              <a:lnSpc>
                <a:spcPct val="115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Baseline model</a:t>
            </a:r>
            <a:endParaRPr>
              <a:solidFill>
                <a:srgbClr val="FFFFFF"/>
              </a:solidFill>
              <a:latin typeface="Oswald"/>
              <a:ea typeface="Oswald"/>
              <a:cs typeface="Oswald"/>
              <a:sym typeface="Oswald"/>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latin typeface="Oswald"/>
                <a:ea typeface="Oswald"/>
                <a:cs typeface="Oswald"/>
                <a:sym typeface="Oswald"/>
              </a:rPr>
              <a:t>Phase 2:</a:t>
            </a:r>
            <a:endParaRPr>
              <a:solidFill>
                <a:srgbClr val="FFFFFF"/>
              </a:solidFill>
              <a:latin typeface="Oswald"/>
              <a:ea typeface="Oswald"/>
              <a:cs typeface="Oswald"/>
              <a:sym typeface="Oswald"/>
            </a:endParaRPr>
          </a:p>
          <a:p>
            <a:pPr indent="-317500" lvl="1" marL="914400" rtl="0" algn="l">
              <a:lnSpc>
                <a:spcPct val="150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More feature engineering</a:t>
            </a:r>
            <a:endParaRPr>
              <a:solidFill>
                <a:srgbClr val="FFFFFF"/>
              </a:solidFill>
              <a:latin typeface="Oswald"/>
              <a:ea typeface="Oswald"/>
              <a:cs typeface="Oswald"/>
              <a:sym typeface="Oswald"/>
            </a:endParaRPr>
          </a:p>
          <a:p>
            <a:pPr indent="-317500" lvl="1" marL="914400" rtl="0" algn="l">
              <a:lnSpc>
                <a:spcPct val="150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More algorithms</a:t>
            </a:r>
            <a:endParaRPr>
              <a:solidFill>
                <a:srgbClr val="FFFFFF"/>
              </a:solidFill>
              <a:latin typeface="Oswald"/>
              <a:ea typeface="Oswald"/>
              <a:cs typeface="Oswald"/>
              <a:sym typeface="Oswald"/>
            </a:endParaRPr>
          </a:p>
          <a:p>
            <a:pPr indent="0" lvl="0" marL="0" rtl="0" algn="l">
              <a:lnSpc>
                <a:spcPct val="150000"/>
              </a:lnSpc>
              <a:spcBef>
                <a:spcPts val="0"/>
              </a:spcBef>
              <a:spcAft>
                <a:spcPts val="0"/>
              </a:spcAft>
              <a:buNone/>
            </a:pPr>
            <a:r>
              <a:t/>
            </a:r>
            <a:endParaRPr>
              <a:solidFill>
                <a:srgbClr val="FFFFFF"/>
              </a:solidFill>
              <a:latin typeface="Oswald"/>
              <a:ea typeface="Oswald"/>
              <a:cs typeface="Oswald"/>
              <a:sym typeface="Oswald"/>
            </a:endParaRPr>
          </a:p>
          <a:p>
            <a:pPr indent="0" lvl="0" marL="0" rtl="0" algn="l">
              <a:lnSpc>
                <a:spcPct val="150000"/>
              </a:lnSpc>
              <a:spcBef>
                <a:spcPts val="0"/>
              </a:spcBef>
              <a:spcAft>
                <a:spcPts val="0"/>
              </a:spcAft>
              <a:buNone/>
            </a:pPr>
            <a:r>
              <a:t/>
            </a:r>
            <a:endParaRPr>
              <a:solidFill>
                <a:srgbClr val="FFFFFF"/>
              </a:solidFill>
              <a:latin typeface="Oswald"/>
              <a:ea typeface="Oswald"/>
              <a:cs typeface="Oswald"/>
              <a:sym typeface="Oswald"/>
            </a:endParaRPr>
          </a:p>
          <a:p>
            <a:pPr indent="0" lvl="0" marL="0" rtl="0" algn="l">
              <a:lnSpc>
                <a:spcPct val="150000"/>
              </a:lnSpc>
              <a:spcBef>
                <a:spcPts val="0"/>
              </a:spcBef>
              <a:spcAft>
                <a:spcPts val="0"/>
              </a:spcAft>
              <a:buNone/>
            </a:pPr>
            <a:r>
              <a:t/>
            </a:r>
            <a:endParaRPr>
              <a:solidFill>
                <a:srgbClr val="FFFFFF"/>
              </a:solidFill>
              <a:latin typeface="Oswald"/>
              <a:ea typeface="Oswald"/>
              <a:cs typeface="Oswald"/>
              <a:sym typeface="Oswald"/>
            </a:endParaRPr>
          </a:p>
          <a:p>
            <a:pPr indent="0" lvl="0" marL="0" rtl="0" algn="l">
              <a:lnSpc>
                <a:spcPct val="150000"/>
              </a:lnSpc>
              <a:spcBef>
                <a:spcPts val="0"/>
              </a:spcBef>
              <a:spcAft>
                <a:spcPts val="0"/>
              </a:spcAft>
              <a:buNone/>
            </a:pPr>
            <a:r>
              <a:t/>
            </a:r>
            <a:endParaRPr>
              <a:solidFill>
                <a:srgbClr val="FFFFFF"/>
              </a:solidFill>
              <a:latin typeface="Oswald"/>
              <a:ea typeface="Oswald"/>
              <a:cs typeface="Oswald"/>
              <a:sym typeface="Oswald"/>
            </a:endParaRPr>
          </a:p>
          <a:p>
            <a:pPr indent="-228600" lvl="0" marL="457200" rtl="0" algn="l">
              <a:lnSpc>
                <a:spcPct val="150000"/>
              </a:lnSpc>
              <a:spcBef>
                <a:spcPts val="0"/>
              </a:spcBef>
              <a:spcAft>
                <a:spcPts val="0"/>
              </a:spcAft>
              <a:buClr>
                <a:srgbClr val="FFFFFF"/>
              </a:buClr>
              <a:buSzPts val="1800"/>
              <a:buNone/>
            </a:pPr>
            <a:r>
              <a:t/>
            </a:r>
            <a:endParaRPr>
              <a:solidFill>
                <a:srgbClr val="FFFFFF"/>
              </a:solidFill>
              <a:latin typeface="Oswald"/>
              <a:ea typeface="Oswald"/>
              <a:cs typeface="Oswald"/>
              <a:sym typeface="Oswald"/>
            </a:endParaRPr>
          </a:p>
          <a:p>
            <a:pPr indent="-228600" lvl="0" marL="457200" rtl="0" algn="l">
              <a:lnSpc>
                <a:spcPct val="150000"/>
              </a:lnSpc>
              <a:spcBef>
                <a:spcPts val="0"/>
              </a:spcBef>
              <a:spcAft>
                <a:spcPts val="0"/>
              </a:spcAft>
              <a:buClr>
                <a:srgbClr val="FFFFFF"/>
              </a:buClr>
              <a:buSzPts val="1800"/>
              <a:buNone/>
            </a:pPr>
            <a:r>
              <a:t/>
            </a:r>
            <a:endParaRPr>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196975"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Phase 3 Accomplishments</a:t>
            </a:r>
            <a:endParaRPr b="1"/>
          </a:p>
        </p:txBody>
      </p:sp>
      <p:sp>
        <p:nvSpPr>
          <p:cNvPr id="70" name="Google Shape;70;p14"/>
          <p:cNvSpPr txBox="1"/>
          <p:nvPr>
            <p:ph idx="1" type="body"/>
          </p:nvPr>
        </p:nvSpPr>
        <p:spPr>
          <a:xfrm>
            <a:off x="196975" y="572700"/>
            <a:ext cx="8520600" cy="43536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chemeClr val="dk1"/>
              </a:buClr>
              <a:buSzPts val="2070"/>
              <a:buFont typeface="Arial"/>
              <a:buChar char="•"/>
            </a:pPr>
            <a:r>
              <a:rPr lang="en-US">
                <a:solidFill>
                  <a:srgbClr val="FFFFFF"/>
                </a:solidFill>
                <a:latin typeface="Oswald"/>
                <a:ea typeface="Oswald"/>
                <a:cs typeface="Oswald"/>
                <a:sym typeface="Oswald"/>
              </a:rPr>
              <a:t>Algorithms tested</a:t>
            </a:r>
            <a:endParaRPr>
              <a:solidFill>
                <a:srgbClr val="FFFFFF"/>
              </a:solidFill>
              <a:latin typeface="Oswald"/>
              <a:ea typeface="Oswald"/>
              <a:cs typeface="Oswald"/>
              <a:sym typeface="Oswald"/>
            </a:endParaRPr>
          </a:p>
          <a:p>
            <a:pPr indent="-317500" lvl="1" marL="91440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Neural networks</a:t>
            </a:r>
            <a:endParaRPr>
              <a:solidFill>
                <a:srgbClr val="FFFFFF"/>
              </a:solidFill>
              <a:latin typeface="Oswald"/>
              <a:ea typeface="Oswald"/>
              <a:cs typeface="Oswald"/>
              <a:sym typeface="Oswald"/>
            </a:endParaRPr>
          </a:p>
          <a:p>
            <a:pPr indent="-317500" lvl="1" marL="91440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Support vector machines</a:t>
            </a:r>
            <a:endParaRPr>
              <a:solidFill>
                <a:srgbClr val="FFFFFF"/>
              </a:solidFill>
              <a:latin typeface="Oswald"/>
              <a:ea typeface="Oswald"/>
              <a:cs typeface="Oswald"/>
              <a:sym typeface="Oswald"/>
            </a:endParaRPr>
          </a:p>
          <a:p>
            <a:pPr indent="-342900" lvl="0" marL="342900" rtl="0" algn="l">
              <a:lnSpc>
                <a:spcPct val="115000"/>
              </a:lnSpc>
              <a:spcBef>
                <a:spcPts val="0"/>
              </a:spcBef>
              <a:spcAft>
                <a:spcPts val="0"/>
              </a:spcAft>
              <a:buClr>
                <a:schemeClr val="dk1"/>
              </a:buClr>
              <a:buSzPts val="2070"/>
              <a:buFont typeface="Arial"/>
              <a:buChar char="•"/>
            </a:pPr>
            <a:r>
              <a:rPr lang="en-US">
                <a:solidFill>
                  <a:srgbClr val="FFFFFF"/>
                </a:solidFill>
                <a:latin typeface="Oswald"/>
                <a:ea typeface="Oswald"/>
                <a:cs typeface="Oswald"/>
                <a:sym typeface="Oswald"/>
              </a:rPr>
              <a:t>More feature engineering</a:t>
            </a:r>
            <a:endParaRPr>
              <a:solidFill>
                <a:srgbClr val="FFFFFF"/>
              </a:solidFill>
              <a:latin typeface="Oswald"/>
              <a:ea typeface="Oswald"/>
              <a:cs typeface="Oswald"/>
              <a:sym typeface="Oswald"/>
            </a:endParaRPr>
          </a:p>
          <a:p>
            <a:pPr indent="-317500" lvl="1" marL="91440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Inspired by Team 1 features</a:t>
            </a:r>
            <a:endParaRPr>
              <a:solidFill>
                <a:srgbClr val="FFFFFF"/>
              </a:solidFill>
              <a:latin typeface="Oswald"/>
              <a:ea typeface="Oswald"/>
              <a:cs typeface="Oswald"/>
              <a:sym typeface="Oswald"/>
            </a:endParaRPr>
          </a:p>
          <a:p>
            <a:pPr indent="-342900" lvl="0" marL="342900" marR="0" rtl="0" algn="l">
              <a:lnSpc>
                <a:spcPct val="115000"/>
              </a:lnSpc>
              <a:spcBef>
                <a:spcPts val="0"/>
              </a:spcBef>
              <a:spcAft>
                <a:spcPts val="0"/>
              </a:spcAft>
              <a:buClr>
                <a:schemeClr val="dk1"/>
              </a:buClr>
              <a:buSzPts val="2070"/>
              <a:buFont typeface="Arial"/>
              <a:buChar char="•"/>
            </a:pPr>
            <a:r>
              <a:rPr lang="en-US">
                <a:solidFill>
                  <a:srgbClr val="FFFFFF"/>
                </a:solidFill>
                <a:latin typeface="Oswald"/>
                <a:ea typeface="Oswald"/>
                <a:cs typeface="Oswald"/>
                <a:sym typeface="Oswald"/>
              </a:rPr>
              <a:t>Posted competitive Kaggle score</a:t>
            </a:r>
            <a:endParaRPr>
              <a:solidFill>
                <a:srgbClr val="FFFFFF"/>
              </a:solidFill>
              <a:latin typeface="Oswald"/>
              <a:ea typeface="Oswald"/>
              <a:cs typeface="Oswald"/>
              <a:sym typeface="Oswald"/>
            </a:endParaRPr>
          </a:p>
          <a:p>
            <a:pPr indent="-317500" lvl="1" marL="91440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Used lightweight gradient boosting model (LGBM)</a:t>
            </a:r>
            <a:endParaRPr>
              <a:solidFill>
                <a:srgbClr val="FFFFFF"/>
              </a:solidFill>
              <a:latin typeface="Oswald"/>
              <a:ea typeface="Oswald"/>
              <a:cs typeface="Oswald"/>
              <a:sym typeface="Oswald"/>
            </a:endParaRPr>
          </a:p>
          <a:p>
            <a:pPr indent="0" lvl="0" marL="0" rtl="0" algn="l">
              <a:lnSpc>
                <a:spcPct val="115000"/>
              </a:lnSpc>
              <a:spcBef>
                <a:spcPts val="0"/>
              </a:spcBef>
              <a:spcAft>
                <a:spcPts val="0"/>
              </a:spcAft>
              <a:buNone/>
            </a:pPr>
            <a:r>
              <a:t/>
            </a:r>
            <a:endParaRPr b="1">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251000" y="130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Completed: Neural Network</a:t>
            </a:r>
            <a:endParaRPr b="1"/>
          </a:p>
        </p:txBody>
      </p:sp>
      <p:sp>
        <p:nvSpPr>
          <p:cNvPr id="76" name="Google Shape;76;p15"/>
          <p:cNvSpPr txBox="1"/>
          <p:nvPr/>
        </p:nvSpPr>
        <p:spPr>
          <a:xfrm>
            <a:off x="576425" y="857250"/>
            <a:ext cx="8134500" cy="43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Oswald"/>
              <a:ea typeface="Oswald"/>
              <a:cs typeface="Oswald"/>
              <a:sym typeface="Oswald"/>
            </a:endParaRPr>
          </a:p>
          <a:p>
            <a:pPr indent="-342900" lvl="0" marL="457200" marR="0" rtl="0" algn="l">
              <a:lnSpc>
                <a:spcPct val="115000"/>
              </a:lnSpc>
              <a:spcBef>
                <a:spcPts val="0"/>
              </a:spcBef>
              <a:spcAft>
                <a:spcPts val="0"/>
              </a:spcAft>
              <a:buClr>
                <a:schemeClr val="dk1"/>
              </a:buClr>
              <a:buSzPts val="1800"/>
              <a:buFont typeface="Arial"/>
              <a:buChar char="●"/>
            </a:pPr>
            <a:r>
              <a:rPr lang="en-US" sz="1800">
                <a:solidFill>
                  <a:schemeClr val="dk1"/>
                </a:solidFill>
                <a:latin typeface="Oswald"/>
                <a:ea typeface="Oswald"/>
                <a:cs typeface="Oswald"/>
                <a:sym typeface="Oswald"/>
              </a:rPr>
              <a:t>Best model</a:t>
            </a:r>
            <a:endParaRPr sz="1800">
              <a:solidFill>
                <a:schemeClr val="dk1"/>
              </a:solidFill>
              <a:latin typeface="Oswald"/>
              <a:ea typeface="Oswald"/>
              <a:cs typeface="Oswald"/>
              <a:sym typeface="Oswald"/>
            </a:endParaRPr>
          </a:p>
          <a:p>
            <a:pPr indent="-342900" lvl="1" marL="9144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Hidden layer architecture = 320-320-16</a:t>
            </a:r>
            <a:endParaRPr sz="1800">
              <a:solidFill>
                <a:schemeClr val="dk1"/>
              </a:solidFill>
              <a:latin typeface="Oswald"/>
              <a:ea typeface="Oswald"/>
              <a:cs typeface="Oswald"/>
              <a:sym typeface="Oswald"/>
            </a:endParaRPr>
          </a:p>
          <a:p>
            <a:pPr indent="-342900" lvl="1" marL="9144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Batch size = 48</a:t>
            </a:r>
            <a:endParaRPr sz="1800">
              <a:solidFill>
                <a:schemeClr val="dk1"/>
              </a:solidFill>
              <a:latin typeface="Oswald"/>
              <a:ea typeface="Oswald"/>
              <a:cs typeface="Oswald"/>
              <a:sym typeface="Oswald"/>
            </a:endParaRPr>
          </a:p>
          <a:p>
            <a:pPr indent="-342900" lvl="1" marL="9144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Hidden layer activation = SELU</a:t>
            </a:r>
            <a:endParaRPr sz="1800">
              <a:solidFill>
                <a:schemeClr val="dk1"/>
              </a:solidFill>
              <a:latin typeface="Oswald"/>
              <a:ea typeface="Oswald"/>
              <a:cs typeface="Oswald"/>
              <a:sym typeface="Oswald"/>
            </a:endParaRPr>
          </a:p>
          <a:p>
            <a:pPr indent="-342900" lvl="1" marL="9144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Dropout regularization = not helpful</a:t>
            </a:r>
            <a:endParaRPr sz="1800">
              <a:solidFill>
                <a:schemeClr val="dk1"/>
              </a:solidFill>
              <a:latin typeface="Oswald"/>
              <a:ea typeface="Oswald"/>
              <a:cs typeface="Oswald"/>
              <a:sym typeface="Oswald"/>
            </a:endParaRPr>
          </a:p>
          <a:p>
            <a:pPr indent="-342900" lvl="0" marL="4572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Kaggle score - basically the same as LGBM with similar features</a:t>
            </a:r>
            <a:endParaRPr sz="1800">
              <a:solidFill>
                <a:schemeClr val="dk1"/>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77" name="Google Shape;77;p15"/>
          <p:cNvPicPr preferRelativeResize="0"/>
          <p:nvPr/>
        </p:nvPicPr>
        <p:blipFill>
          <a:blip r:embed="rId4">
            <a:alphaModFix/>
          </a:blip>
          <a:stretch>
            <a:fillRect/>
          </a:stretch>
        </p:blipFill>
        <p:spPr>
          <a:xfrm>
            <a:off x="1050075" y="3271250"/>
            <a:ext cx="6138299" cy="163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251000" y="130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Completed: Support Vector Machine</a:t>
            </a:r>
            <a:endParaRPr b="1"/>
          </a:p>
        </p:txBody>
      </p:sp>
      <p:sp>
        <p:nvSpPr>
          <p:cNvPr id="83" name="Google Shape;83;p16"/>
          <p:cNvSpPr txBox="1"/>
          <p:nvPr/>
        </p:nvSpPr>
        <p:spPr>
          <a:xfrm>
            <a:off x="576425" y="1007750"/>
            <a:ext cx="8134500" cy="34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Oswald"/>
              <a:ea typeface="Oswald"/>
              <a:cs typeface="Oswald"/>
              <a:sym typeface="Oswald"/>
            </a:endParaRPr>
          </a:p>
          <a:p>
            <a:pPr indent="-342900" lvl="0" marL="45720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Slow </a:t>
            </a:r>
            <a:endParaRPr sz="1800">
              <a:solidFill>
                <a:schemeClr val="dk1"/>
              </a:solidFill>
              <a:latin typeface="Oswald"/>
              <a:ea typeface="Oswald"/>
              <a:cs typeface="Oswald"/>
              <a:sym typeface="Oswald"/>
            </a:endParaRPr>
          </a:p>
          <a:p>
            <a:pPr indent="-317500" lvl="1" marL="914400" rtl="0" algn="l">
              <a:lnSpc>
                <a:spcPct val="115000"/>
              </a:lnSpc>
              <a:spcBef>
                <a:spcPts val="0"/>
              </a:spcBef>
              <a:spcAft>
                <a:spcPts val="0"/>
              </a:spcAft>
              <a:buClr>
                <a:schemeClr val="dk1"/>
              </a:buClr>
              <a:buSzPts val="1400"/>
              <a:buFont typeface="Oswald"/>
              <a:buChar char="○"/>
            </a:pPr>
            <a:r>
              <a:rPr lang="en-US" sz="1800">
                <a:solidFill>
                  <a:schemeClr val="dk1"/>
                </a:solidFill>
                <a:latin typeface="Oswald"/>
                <a:ea typeface="Oswald"/>
                <a:cs typeface="Oswald"/>
                <a:sym typeface="Oswald"/>
              </a:rPr>
              <a:t>&gt; 60 hours for hyperparameter optimization</a:t>
            </a:r>
            <a:endParaRPr sz="1800">
              <a:solidFill>
                <a:schemeClr val="dk1"/>
              </a:solidFill>
              <a:latin typeface="Oswald"/>
              <a:ea typeface="Oswald"/>
              <a:cs typeface="Oswald"/>
              <a:sym typeface="Oswald"/>
            </a:endParaRPr>
          </a:p>
          <a:p>
            <a:pPr indent="0" lvl="0" marL="0" marR="0" rtl="0" algn="l">
              <a:lnSpc>
                <a:spcPct val="115000"/>
              </a:lnSpc>
              <a:spcBef>
                <a:spcPts val="0"/>
              </a:spcBef>
              <a:spcAft>
                <a:spcPts val="0"/>
              </a:spcAft>
              <a:buNone/>
            </a:pPr>
            <a:r>
              <a:t/>
            </a:r>
            <a:endParaRPr sz="1800">
              <a:solidFill>
                <a:schemeClr val="dk1"/>
              </a:solidFill>
              <a:latin typeface="Oswald"/>
              <a:ea typeface="Oswald"/>
              <a:cs typeface="Oswald"/>
              <a:sym typeface="Oswald"/>
            </a:endParaRPr>
          </a:p>
          <a:p>
            <a:pPr indent="-342900" lvl="0" marL="45720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Poor r</a:t>
            </a:r>
            <a:r>
              <a:rPr lang="en-US" sz="1800">
                <a:solidFill>
                  <a:schemeClr val="dk1"/>
                </a:solidFill>
                <a:latin typeface="Oswald"/>
                <a:ea typeface="Oswald"/>
                <a:cs typeface="Oswald"/>
                <a:sym typeface="Oswald"/>
              </a:rPr>
              <a:t>esults</a:t>
            </a:r>
            <a:endParaRPr sz="1800">
              <a:solidFill>
                <a:schemeClr val="dk1"/>
              </a:solidFill>
              <a:latin typeface="Oswald"/>
              <a:ea typeface="Oswald"/>
              <a:cs typeface="Oswald"/>
              <a:sym typeface="Oswald"/>
            </a:endParaRPr>
          </a:p>
          <a:p>
            <a:pPr indent="-317500" lvl="1" marL="914400" rtl="0" algn="l">
              <a:lnSpc>
                <a:spcPct val="115000"/>
              </a:lnSpc>
              <a:spcBef>
                <a:spcPts val="0"/>
              </a:spcBef>
              <a:spcAft>
                <a:spcPts val="0"/>
              </a:spcAft>
              <a:buClr>
                <a:schemeClr val="dk1"/>
              </a:buClr>
              <a:buSzPts val="1400"/>
              <a:buFont typeface="Oswald"/>
              <a:buChar char="○"/>
            </a:pPr>
            <a:r>
              <a:rPr lang="en-US" sz="1800">
                <a:solidFill>
                  <a:schemeClr val="dk1"/>
                </a:solidFill>
                <a:latin typeface="Oswald"/>
                <a:ea typeface="Oswald"/>
                <a:cs typeface="Oswald"/>
                <a:sym typeface="Oswald"/>
              </a:rPr>
              <a:t>Best Validation AUC = 0.637</a:t>
            </a:r>
            <a:endParaRPr sz="1800">
              <a:solidFill>
                <a:schemeClr val="dk1"/>
              </a:solidFill>
              <a:latin typeface="Oswald"/>
              <a:ea typeface="Oswald"/>
              <a:cs typeface="Oswald"/>
              <a:sym typeface="Oswald"/>
            </a:endParaRPr>
          </a:p>
          <a:p>
            <a:pPr indent="0" lvl="0" marL="457200" marR="0" rtl="0" algn="l">
              <a:lnSpc>
                <a:spcPct val="115000"/>
              </a:lnSpc>
              <a:spcBef>
                <a:spcPts val="0"/>
              </a:spcBef>
              <a:spcAft>
                <a:spcPts val="0"/>
              </a:spcAft>
              <a:buNone/>
            </a:pPr>
            <a:r>
              <a:t/>
            </a:r>
            <a:endParaRPr sz="1800">
              <a:solidFill>
                <a:schemeClr val="dk1"/>
              </a:solidFill>
              <a:latin typeface="Oswald"/>
              <a:ea typeface="Oswald"/>
              <a:cs typeface="Oswald"/>
              <a:sym typeface="Oswald"/>
            </a:endParaRPr>
          </a:p>
          <a:p>
            <a:pPr indent="-342900" lvl="0" marL="4572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Not scalable </a:t>
            </a:r>
            <a:endParaRPr sz="1800">
              <a:solidFill>
                <a:schemeClr val="dk1"/>
              </a:solidFill>
              <a:latin typeface="Oswald"/>
              <a:ea typeface="Oswald"/>
              <a:cs typeface="Oswald"/>
              <a:sym typeface="Oswald"/>
            </a:endParaRPr>
          </a:p>
          <a:p>
            <a:pPr indent="-342900" lvl="1" marL="914400" marR="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Non-linear support vector classifier is not scalable to large datasets</a:t>
            </a:r>
            <a:endParaRPr sz="1800">
              <a:solidFill>
                <a:schemeClr val="dk1"/>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77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Completed: Classification Model Testing</a:t>
            </a:r>
            <a:endParaRPr b="1"/>
          </a:p>
        </p:txBody>
      </p:sp>
      <p:sp>
        <p:nvSpPr>
          <p:cNvPr id="89" name="Google Shape;89;p17"/>
          <p:cNvSpPr txBox="1"/>
          <p:nvPr/>
        </p:nvSpPr>
        <p:spPr>
          <a:xfrm>
            <a:off x="667725" y="1053750"/>
            <a:ext cx="5602500" cy="159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Oswald"/>
                <a:ea typeface="Oswald"/>
                <a:cs typeface="Oswald"/>
                <a:sym typeface="Oswald"/>
              </a:rPr>
              <a:t>LightGBM has best scores</a:t>
            </a:r>
            <a:endParaRPr sz="1800">
              <a:solidFill>
                <a:schemeClr val="dk1"/>
              </a:solidFill>
              <a:latin typeface="Oswald"/>
              <a:ea typeface="Oswald"/>
              <a:cs typeface="Oswald"/>
              <a:sym typeface="Oswald"/>
            </a:endParaRPr>
          </a:p>
          <a:p>
            <a:pPr indent="-342900" lvl="1" marL="914400" rtl="0" algn="l">
              <a:lnSpc>
                <a:spcPct val="115000"/>
              </a:lnSpc>
              <a:spcBef>
                <a:spcPts val="0"/>
              </a:spcBef>
              <a:spcAft>
                <a:spcPts val="0"/>
              </a:spcAft>
              <a:buClr>
                <a:schemeClr val="dk1"/>
              </a:buClr>
              <a:buSzPts val="1800"/>
              <a:buFont typeface="Oswald"/>
              <a:buChar char="○"/>
            </a:pPr>
            <a:r>
              <a:rPr lang="en-US" sz="1800">
                <a:solidFill>
                  <a:schemeClr val="dk1"/>
                </a:solidFill>
                <a:latin typeface="Oswald"/>
                <a:ea typeface="Oswald"/>
                <a:cs typeface="Oswald"/>
                <a:sym typeface="Oswald"/>
              </a:rPr>
              <a:t>Uses phase 3 additional features + all previous</a:t>
            </a:r>
            <a:endParaRPr>
              <a:latin typeface="Average"/>
              <a:ea typeface="Average"/>
              <a:cs typeface="Average"/>
              <a:sym typeface="Average"/>
            </a:endParaRPr>
          </a:p>
        </p:txBody>
      </p:sp>
      <p:pic>
        <p:nvPicPr>
          <p:cNvPr id="90" name="Google Shape;90;p17"/>
          <p:cNvPicPr preferRelativeResize="0"/>
          <p:nvPr/>
        </p:nvPicPr>
        <p:blipFill>
          <a:blip r:embed="rId4">
            <a:alphaModFix/>
          </a:blip>
          <a:stretch>
            <a:fillRect/>
          </a:stretch>
        </p:blipFill>
        <p:spPr>
          <a:xfrm>
            <a:off x="998025" y="1914325"/>
            <a:ext cx="6638799" cy="293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255100" y="82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Feature Importance</a:t>
            </a:r>
            <a:endParaRPr b="1"/>
          </a:p>
        </p:txBody>
      </p:sp>
      <p:pic>
        <p:nvPicPr>
          <p:cNvPr id="96" name="Google Shape;96;p18"/>
          <p:cNvPicPr preferRelativeResize="0"/>
          <p:nvPr/>
        </p:nvPicPr>
        <p:blipFill>
          <a:blip r:embed="rId4">
            <a:alphaModFix/>
          </a:blip>
          <a:stretch>
            <a:fillRect/>
          </a:stretch>
        </p:blipFill>
        <p:spPr>
          <a:xfrm>
            <a:off x="1316450" y="1102226"/>
            <a:ext cx="6038851" cy="3155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Best Result Posted to Kaggle</a:t>
            </a:r>
            <a:endParaRPr/>
          </a:p>
        </p:txBody>
      </p:sp>
      <p:pic>
        <p:nvPicPr>
          <p:cNvPr id="102" name="Google Shape;102;p19"/>
          <p:cNvPicPr preferRelativeResize="0"/>
          <p:nvPr/>
        </p:nvPicPr>
        <p:blipFill>
          <a:blip r:embed="rId4">
            <a:alphaModFix/>
          </a:blip>
          <a:stretch>
            <a:fillRect/>
          </a:stretch>
        </p:blipFill>
        <p:spPr>
          <a:xfrm>
            <a:off x="152400" y="1170125"/>
            <a:ext cx="8839200" cy="32318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Recommendations for Future Work</a:t>
            </a:r>
            <a:endParaRPr/>
          </a:p>
        </p:txBody>
      </p:sp>
      <p:sp>
        <p:nvSpPr>
          <p:cNvPr id="108" name="Google Shape;108;p20"/>
          <p:cNvSpPr txBox="1"/>
          <p:nvPr>
            <p:ph idx="1" type="body"/>
          </p:nvPr>
        </p:nvSpPr>
        <p:spPr>
          <a:xfrm>
            <a:off x="187650" y="1101850"/>
            <a:ext cx="8520600" cy="3707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Oswald"/>
              <a:buChar char="●"/>
            </a:pPr>
            <a:r>
              <a:rPr lang="en-US">
                <a:solidFill>
                  <a:srgbClr val="FFFFFF"/>
                </a:solidFill>
                <a:latin typeface="Oswald"/>
                <a:ea typeface="Oswald"/>
                <a:cs typeface="Oswald"/>
                <a:sym typeface="Oswald"/>
              </a:rPr>
              <a:t>New feature types</a:t>
            </a:r>
            <a:endParaRPr>
              <a:solidFill>
                <a:srgbClr val="FFFFFF"/>
              </a:solidFill>
              <a:latin typeface="Oswald"/>
              <a:ea typeface="Oswald"/>
              <a:cs typeface="Oswald"/>
              <a:sym typeface="Oswald"/>
            </a:endParaRPr>
          </a:p>
          <a:p>
            <a:pPr indent="-317500" lvl="1" marL="9144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Trend features, e.g.</a:t>
            </a:r>
            <a:endParaRPr>
              <a:solidFill>
                <a:srgbClr val="FFFFFF"/>
              </a:solidFill>
              <a:latin typeface="Oswald"/>
              <a:ea typeface="Oswald"/>
              <a:cs typeface="Oswald"/>
              <a:sym typeface="Oswald"/>
            </a:endParaRPr>
          </a:p>
          <a:p>
            <a:pPr indent="-317500" lvl="2" marL="13716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Payment history improving vs. declining</a:t>
            </a:r>
            <a:endParaRPr>
              <a:solidFill>
                <a:srgbClr val="FFFFFF"/>
              </a:solidFill>
              <a:latin typeface="Oswald"/>
              <a:ea typeface="Oswald"/>
              <a:cs typeface="Oswald"/>
              <a:sym typeface="Oswald"/>
            </a:endParaRPr>
          </a:p>
          <a:p>
            <a:pPr indent="-317500" lvl="2" marL="13716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Credit score improving vs. declining</a:t>
            </a:r>
            <a:endParaRPr>
              <a:solidFill>
                <a:srgbClr val="FFFFFF"/>
              </a:solidFill>
              <a:latin typeface="Oswald"/>
              <a:ea typeface="Oswald"/>
              <a:cs typeface="Oswald"/>
              <a:sym typeface="Oswald"/>
            </a:endParaRPr>
          </a:p>
          <a:p>
            <a:pPr indent="-317500" lvl="1" marL="9144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Clustered features, e.g.</a:t>
            </a:r>
            <a:endParaRPr>
              <a:solidFill>
                <a:srgbClr val="FFFFFF"/>
              </a:solidFill>
              <a:latin typeface="Oswald"/>
              <a:ea typeface="Oswald"/>
              <a:cs typeface="Oswald"/>
              <a:sym typeface="Oswald"/>
            </a:endParaRPr>
          </a:p>
          <a:p>
            <a:pPr indent="-317500" lvl="2" marL="13716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Patterns of submitted document types</a:t>
            </a:r>
            <a:endParaRPr>
              <a:solidFill>
                <a:srgbClr val="FFFFFF"/>
              </a:solidFill>
              <a:latin typeface="Oswald"/>
              <a:ea typeface="Oswald"/>
              <a:cs typeface="Oswald"/>
              <a:sym typeface="Oswald"/>
            </a:endParaRPr>
          </a:p>
          <a:p>
            <a:pPr indent="-317500" lvl="2" marL="13716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Patterns of payment history</a:t>
            </a:r>
            <a:endParaRPr>
              <a:solidFill>
                <a:srgbClr val="FFFFFF"/>
              </a:solidFill>
              <a:latin typeface="Oswald"/>
              <a:ea typeface="Oswald"/>
              <a:cs typeface="Oswald"/>
              <a:sym typeface="Oswald"/>
            </a:endParaRPr>
          </a:p>
          <a:p>
            <a:pPr indent="-342900" lvl="0" marL="457200" marR="0" rtl="0" algn="l">
              <a:lnSpc>
                <a:spcPct val="115000"/>
              </a:lnSpc>
              <a:spcBef>
                <a:spcPts val="0"/>
              </a:spcBef>
              <a:spcAft>
                <a:spcPts val="0"/>
              </a:spcAft>
              <a:buClr>
                <a:srgbClr val="FFFFFF"/>
              </a:buClr>
              <a:buSzPts val="1800"/>
              <a:buFont typeface="Oswald"/>
              <a:buChar char="●"/>
            </a:pPr>
            <a:r>
              <a:rPr lang="en-US">
                <a:solidFill>
                  <a:srgbClr val="FFFFFF"/>
                </a:solidFill>
                <a:latin typeface="Oswald"/>
                <a:ea typeface="Oswald"/>
                <a:cs typeface="Oswald"/>
                <a:sym typeface="Oswald"/>
              </a:rPr>
              <a:t>Cloud collaboration environment</a:t>
            </a:r>
            <a:endParaRPr>
              <a:solidFill>
                <a:srgbClr val="FFFFFF"/>
              </a:solidFill>
              <a:latin typeface="Oswald"/>
              <a:ea typeface="Oswald"/>
              <a:cs typeface="Oswald"/>
              <a:sym typeface="Oswald"/>
            </a:endParaRPr>
          </a:p>
          <a:p>
            <a:pPr indent="-317500" lvl="1" marL="9144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Resources</a:t>
            </a:r>
            <a:endParaRPr>
              <a:solidFill>
                <a:srgbClr val="FFFFFF"/>
              </a:solidFill>
              <a:latin typeface="Oswald"/>
              <a:ea typeface="Oswald"/>
              <a:cs typeface="Oswald"/>
              <a:sym typeface="Oswald"/>
            </a:endParaRPr>
          </a:p>
          <a:p>
            <a:pPr indent="-317500" lvl="2" marL="13716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Isolated individuals limited to laptops vs. multi-GPU rigs on-demand in cloud</a:t>
            </a:r>
            <a:endParaRPr>
              <a:solidFill>
                <a:srgbClr val="FFFFFF"/>
              </a:solidFill>
              <a:latin typeface="Oswald"/>
              <a:ea typeface="Oswald"/>
              <a:cs typeface="Oswald"/>
              <a:sym typeface="Oswald"/>
            </a:endParaRPr>
          </a:p>
          <a:p>
            <a:pPr indent="-317500" lvl="1" marL="9144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Organization/Information flow</a:t>
            </a:r>
            <a:endParaRPr>
              <a:solidFill>
                <a:srgbClr val="FFFFFF"/>
              </a:solidFill>
              <a:latin typeface="Oswald"/>
              <a:ea typeface="Oswald"/>
              <a:cs typeface="Oswald"/>
              <a:sym typeface="Oswald"/>
            </a:endParaRPr>
          </a:p>
          <a:p>
            <a:pPr indent="-317500" lvl="2" marL="1371600" marR="0" rtl="0" algn="l">
              <a:lnSpc>
                <a:spcPct val="115000"/>
              </a:lnSpc>
              <a:spcBef>
                <a:spcPts val="0"/>
              </a:spcBef>
              <a:spcAft>
                <a:spcPts val="0"/>
              </a:spcAft>
              <a:buClr>
                <a:srgbClr val="FFFFFF"/>
              </a:buClr>
              <a:buSzPts val="1400"/>
              <a:buFont typeface="Oswald"/>
              <a:buChar char="■"/>
            </a:pPr>
            <a:r>
              <a:rPr lang="en-US">
                <a:solidFill>
                  <a:srgbClr val="FFFFFF"/>
                </a:solidFill>
                <a:latin typeface="Oswald"/>
                <a:ea typeface="Oswald"/>
                <a:cs typeface="Oswald"/>
                <a:sym typeface="Oswald"/>
              </a:rPr>
              <a:t>Collating info from laptops vs. MLFlow for structuring experiments and logging results</a:t>
            </a:r>
            <a:endParaRPr>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