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8899B2"/>
    <a:srgbClr val="C5A4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65" autoAdjust="0"/>
    <p:restoredTop sz="94660"/>
  </p:normalViewPr>
  <p:slideViewPr>
    <p:cSldViewPr snapToGrid="0">
      <p:cViewPr>
        <p:scale>
          <a:sx n="109" d="100"/>
          <a:sy n="109" d="100"/>
        </p:scale>
        <p:origin x="138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4975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426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407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448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55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094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106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162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145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3730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9089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rgbClr val="617695"/>
            </a:gs>
            <a:gs pos="21000">
              <a:srgbClr val="536580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953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A19975-759C-41E4-BE94-5BF7C5E983EF}"/>
              </a:ext>
            </a:extLst>
          </p:cNvPr>
          <p:cNvCxnSpPr>
            <a:cxnSpLocks/>
          </p:cNvCxnSpPr>
          <p:nvPr/>
        </p:nvCxnSpPr>
        <p:spPr>
          <a:xfrm>
            <a:off x="4868259" y="2369402"/>
            <a:ext cx="4433177" cy="22244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7EB52D8-023D-4E81-9586-9D518643AACE}"/>
              </a:ext>
            </a:extLst>
          </p:cNvPr>
          <p:cNvSpPr txBox="1"/>
          <p:nvPr/>
        </p:nvSpPr>
        <p:spPr>
          <a:xfrm>
            <a:off x="359960" y="3981754"/>
            <a:ext cx="2739293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u="sng"/>
              <a:t>게임공학과</a:t>
            </a:r>
            <a:endParaRPr lang="en-US" altLang="ko-KR" sz="1600" b="1" u="sng"/>
          </a:p>
          <a:p>
            <a:pPr algn="ctr">
              <a:lnSpc>
                <a:spcPct val="150000"/>
              </a:lnSpc>
            </a:pPr>
            <a:r>
              <a:rPr lang="en-US" altLang="ko-KR" sz="1600" b="1" u="sng"/>
              <a:t>2016182007 / </a:t>
            </a:r>
            <a:r>
              <a:rPr lang="ko-KR" altLang="en-US" sz="1600" b="1" u="sng"/>
              <a:t>김동년</a:t>
            </a:r>
            <a:endParaRPr lang="en-US" altLang="ko-KR" sz="1600" b="1" u="sng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F20A7C-65C8-4325-83F7-99B54500B6C6}"/>
              </a:ext>
            </a:extLst>
          </p:cNvPr>
          <p:cNvSpPr/>
          <p:nvPr/>
        </p:nvSpPr>
        <p:spPr>
          <a:xfrm>
            <a:off x="4868259" y="2904536"/>
            <a:ext cx="6418866" cy="2215991"/>
          </a:xfrm>
          <a:prstGeom prst="rect">
            <a:avLst/>
          </a:prstGeom>
          <a:solidFill>
            <a:srgbClr val="536580"/>
          </a:solidFill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5400" b="1" kern="0">
                <a:solidFill>
                  <a:prstClr val="white"/>
                </a:solidFill>
              </a:rPr>
              <a:t>게임 서버 프로그래밍</a:t>
            </a:r>
            <a:r>
              <a:rPr lang="ko-KR" altLang="en-US" sz="1000" kern="0">
                <a:solidFill>
                  <a:srgbClr val="8899B2"/>
                </a:solidFill>
              </a:rPr>
              <a:t>   </a:t>
            </a:r>
            <a:endParaRPr lang="en-US" altLang="ko-KR" sz="1000" kern="0">
              <a:solidFill>
                <a:srgbClr val="8899B2"/>
              </a:solidFill>
            </a:endParaRPr>
          </a:p>
          <a:p>
            <a:pPr latinLnBrk="0">
              <a:defRPr/>
            </a:pPr>
            <a:r>
              <a:rPr lang="en-US" altLang="ko-KR" sz="2000" kern="0">
                <a:solidFill>
                  <a:schemeClr val="bg1">
                    <a:lumMod val="75000"/>
                  </a:schemeClr>
                </a:solidFill>
              </a:rPr>
              <a:t>TermProject</a:t>
            </a:r>
          </a:p>
          <a:p>
            <a:pPr latinLnBrk="0">
              <a:defRPr/>
            </a:pPr>
            <a:r>
              <a:rPr lang="ko-KR" altLang="en-US" sz="1000" kern="0">
                <a:solidFill>
                  <a:srgbClr val="8899B2"/>
                </a:solidFill>
              </a:rPr>
              <a:t>발표자료</a:t>
            </a:r>
            <a:endParaRPr lang="en-US" altLang="ko-KR" sz="1000" kern="0" dirty="0">
              <a:solidFill>
                <a:srgbClr val="8899B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FE3D55-255B-449F-A7B6-43247315ADDE}"/>
              </a:ext>
            </a:extLst>
          </p:cNvPr>
          <p:cNvSpPr txBox="1"/>
          <p:nvPr/>
        </p:nvSpPr>
        <p:spPr>
          <a:xfrm>
            <a:off x="460628" y="5120527"/>
            <a:ext cx="2739293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b="1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01 </a:t>
            </a:r>
            <a:r>
              <a:rPr lang="ko-KR" altLang="ko-KR" sz="1800" b="1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분반 </a:t>
            </a:r>
            <a:r>
              <a:rPr lang="en-US" altLang="ko-KR" sz="1800" b="1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sz="1800" b="1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월 </a:t>
            </a:r>
            <a:r>
              <a:rPr lang="en-US" altLang="ko-KR" sz="1800" b="1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23 </a:t>
            </a:r>
            <a:r>
              <a:rPr lang="ko-KR" altLang="ko-KR" sz="1800" b="1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화 </a:t>
            </a:r>
            <a:r>
              <a:rPr lang="en-US" altLang="ko-KR" sz="1800" b="1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23)</a:t>
            </a:r>
            <a:endParaRPr lang="ko-KR" altLang="ko-KR" sz="1800" kern="10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4595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A19975-759C-41E4-BE94-5BF7C5E983E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3765D62-5155-4C2F-A986-997CEB1DA1BC}"/>
              </a:ext>
            </a:extLst>
          </p:cNvPr>
          <p:cNvCxnSpPr>
            <a:cxnSpLocks/>
          </p:cNvCxnSpPr>
          <p:nvPr/>
        </p:nvCxnSpPr>
        <p:spPr>
          <a:xfrm>
            <a:off x="657382" y="2287259"/>
            <a:ext cx="360000" cy="0"/>
          </a:xfrm>
          <a:prstGeom prst="line">
            <a:avLst/>
          </a:prstGeom>
          <a:ln>
            <a:solidFill>
              <a:srgbClr val="8899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BF02EE5-EE07-4898-B650-888CBB8ECDDA}"/>
              </a:ext>
            </a:extLst>
          </p:cNvPr>
          <p:cNvSpPr txBox="1"/>
          <p:nvPr/>
        </p:nvSpPr>
        <p:spPr>
          <a:xfrm>
            <a:off x="290218" y="2389575"/>
            <a:ext cx="2739292" cy="3368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i="1">
                <a:solidFill>
                  <a:schemeClr val="bg2">
                    <a:lumMod val="75000"/>
                  </a:schemeClr>
                </a:solidFill>
                <a:cs typeface="Aharoni" panose="02010803020104030203" pitchFamily="2" charset="-79"/>
              </a:rPr>
              <a:t>구현내용</a:t>
            </a:r>
            <a:endParaRPr lang="en-US" altLang="ko-KR" sz="1600" b="1" i="1">
              <a:solidFill>
                <a:schemeClr val="bg2">
                  <a:lumMod val="75000"/>
                </a:schemeClr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i="1">
                <a:solidFill>
                  <a:schemeClr val="bg2">
                    <a:lumMod val="75000"/>
                  </a:schemeClr>
                </a:solidFill>
                <a:cs typeface="Aharoni" panose="02010803020104030203" pitchFamily="2" charset="-79"/>
              </a:rPr>
              <a:t>추가 구현 내용</a:t>
            </a:r>
            <a:endParaRPr lang="en-US" altLang="ko-KR" sz="1600" b="1" i="1">
              <a:solidFill>
                <a:schemeClr val="bg2">
                  <a:lumMod val="75000"/>
                </a:schemeClr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i="1">
                <a:solidFill>
                  <a:schemeClr val="bg2">
                    <a:lumMod val="75000"/>
                  </a:schemeClr>
                </a:solidFill>
                <a:cs typeface="Aharoni" panose="02010803020104030203" pitchFamily="2" charset="-79"/>
              </a:rPr>
              <a:t>조작법</a:t>
            </a:r>
            <a:endParaRPr lang="en-US" altLang="ko-KR" sz="1600" b="1" i="1">
              <a:solidFill>
                <a:schemeClr val="bg2">
                  <a:lumMod val="75000"/>
                </a:schemeClr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i="1">
                <a:solidFill>
                  <a:schemeClr val="bg2">
                    <a:lumMod val="75000"/>
                  </a:schemeClr>
                </a:solidFill>
                <a:cs typeface="Aharoni" panose="02010803020104030203" pitchFamily="2" charset="-79"/>
              </a:rPr>
              <a:t>게임 오브젝트 소개</a:t>
            </a:r>
            <a:endParaRPr lang="en-US" altLang="ko-KR" sz="1600" b="1" i="1">
              <a:solidFill>
                <a:schemeClr val="bg2">
                  <a:lumMod val="75000"/>
                </a:schemeClr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i="1">
                <a:solidFill>
                  <a:schemeClr val="bg2">
                    <a:lumMod val="75000"/>
                  </a:schemeClr>
                </a:solidFill>
                <a:cs typeface="Aharoni" panose="02010803020104030203" pitchFamily="2" charset="-79"/>
              </a:rPr>
              <a:t>플레이 화면 소개</a:t>
            </a:r>
            <a:endParaRPr lang="en-US" altLang="ko-KR" sz="1600" b="1" i="1">
              <a:solidFill>
                <a:schemeClr val="bg2">
                  <a:lumMod val="75000"/>
                </a:schemeClr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i="1">
                <a:solidFill>
                  <a:schemeClr val="bg2">
                    <a:lumMod val="75000"/>
                  </a:schemeClr>
                </a:solidFill>
                <a:cs typeface="Aharoni" panose="02010803020104030203" pitchFamily="2" charset="-79"/>
              </a:rPr>
              <a:t>Stress</a:t>
            </a:r>
            <a:r>
              <a:rPr lang="ko-KR" altLang="en-US" sz="1600" b="1" i="1">
                <a:solidFill>
                  <a:schemeClr val="bg2">
                    <a:lumMod val="75000"/>
                  </a:schemeClr>
                </a:solidFill>
                <a:cs typeface="Aharoni" panose="02010803020104030203" pitchFamily="2" charset="-79"/>
              </a:rPr>
              <a:t> 테스트</a:t>
            </a:r>
            <a:endParaRPr lang="en-US" altLang="ko-KR" sz="1600" b="1" i="1">
              <a:solidFill>
                <a:schemeClr val="bg2">
                  <a:lumMod val="75000"/>
                </a:schemeClr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i="1">
                <a:solidFill>
                  <a:schemeClr val="bg2">
                    <a:lumMod val="75000"/>
                  </a:schemeClr>
                </a:solidFill>
                <a:cs typeface="Aharoni" panose="02010803020104030203" pitchFamily="2" charset="-79"/>
              </a:rPr>
              <a:t>최적화 기법</a:t>
            </a:r>
            <a:endParaRPr lang="en-US" altLang="ko-KR" sz="1600" b="1" i="1">
              <a:solidFill>
                <a:schemeClr val="bg2">
                  <a:lumMod val="75000"/>
                </a:schemeClr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i="1">
                <a:solidFill>
                  <a:srgbClr val="FFFFFF"/>
                </a:solidFill>
                <a:cs typeface="Aharoni" panose="02010803020104030203" pitchFamily="2" charset="-79"/>
              </a:rPr>
              <a:t>코드 설명</a:t>
            </a:r>
            <a:endParaRPr lang="en-US" altLang="ko-KR" sz="1600" b="1" i="1">
              <a:solidFill>
                <a:srgbClr val="FFFFFF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i="1">
                <a:solidFill>
                  <a:schemeClr val="bg2">
                    <a:lumMod val="75000"/>
                  </a:schemeClr>
                </a:solidFill>
                <a:cs typeface="Aharoni" panose="02010803020104030203" pitchFamily="2" charset="-79"/>
              </a:rPr>
              <a:t>시연 영상</a:t>
            </a:r>
            <a:endParaRPr lang="en-US" altLang="ko-KR" sz="1600" b="1" i="1">
              <a:solidFill>
                <a:schemeClr val="bg2">
                  <a:lumMod val="75000"/>
                </a:schemeClr>
              </a:solidFill>
              <a:cs typeface="Aharoni" panose="02010803020104030203" pitchFamily="2" charset="-79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B679AE-18EE-446C-8EBE-35888D799079}"/>
              </a:ext>
            </a:extLst>
          </p:cNvPr>
          <p:cNvSpPr txBox="1"/>
          <p:nvPr/>
        </p:nvSpPr>
        <p:spPr>
          <a:xfrm>
            <a:off x="521147" y="1787950"/>
            <a:ext cx="2739292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i="1">
                <a:solidFill>
                  <a:prstClr val="white"/>
                </a:solidFill>
                <a:cs typeface="Aharoni" panose="02010803020104030203" pitchFamily="2" charset="-79"/>
              </a:rPr>
              <a:t>목차</a:t>
            </a:r>
            <a:endParaRPr lang="en-US" altLang="ko-KR" sz="2000" i="1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D5E9689-A9B2-41DA-AB54-8AAD4B372C28}"/>
              </a:ext>
            </a:extLst>
          </p:cNvPr>
          <p:cNvSpPr/>
          <p:nvPr/>
        </p:nvSpPr>
        <p:spPr>
          <a:xfrm>
            <a:off x="483046" y="403804"/>
            <a:ext cx="2336353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500" b="1" kern="0">
                <a:solidFill>
                  <a:prstClr val="white"/>
                </a:solidFill>
              </a:rPr>
              <a:t>GSP</a:t>
            </a:r>
            <a:r>
              <a:rPr lang="ko-KR" altLang="en-US" sz="2500" b="1" kern="0">
                <a:solidFill>
                  <a:prstClr val="white"/>
                </a:solidFill>
              </a:rPr>
              <a:t> </a:t>
            </a:r>
            <a:r>
              <a:rPr lang="en-US" altLang="ko-KR" sz="2500" b="1" kern="0">
                <a:solidFill>
                  <a:prstClr val="white"/>
                </a:solidFill>
              </a:rPr>
              <a:t>TermProject</a:t>
            </a:r>
            <a:endParaRPr lang="en-US" altLang="ko-KR" sz="2500" b="1" kern="0" dirty="0">
              <a:solidFill>
                <a:prstClr val="white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195A2C6-7EA1-4E1C-8305-1167EB823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7545" y="988402"/>
            <a:ext cx="4676775" cy="56197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E610EB1-FB18-465D-8E51-BA16EC604BC8}"/>
              </a:ext>
            </a:extLst>
          </p:cNvPr>
          <p:cNvSpPr txBox="1"/>
          <p:nvPr/>
        </p:nvSpPr>
        <p:spPr>
          <a:xfrm>
            <a:off x="6096000" y="465359"/>
            <a:ext cx="2587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FFFFFF"/>
                </a:solidFill>
              </a:rPr>
              <a:t>플레이어 공격 및 부활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DA6BE94-E49C-4C30-89C3-26D51D736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1865" y="988402"/>
            <a:ext cx="6657975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553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A19975-759C-41E4-BE94-5BF7C5E983E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3765D62-5155-4C2F-A986-997CEB1DA1BC}"/>
              </a:ext>
            </a:extLst>
          </p:cNvPr>
          <p:cNvCxnSpPr>
            <a:cxnSpLocks/>
          </p:cNvCxnSpPr>
          <p:nvPr/>
        </p:nvCxnSpPr>
        <p:spPr>
          <a:xfrm>
            <a:off x="657382" y="2287259"/>
            <a:ext cx="360000" cy="0"/>
          </a:xfrm>
          <a:prstGeom prst="line">
            <a:avLst/>
          </a:prstGeom>
          <a:ln>
            <a:solidFill>
              <a:srgbClr val="8899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BF02EE5-EE07-4898-B650-888CBB8ECDDA}"/>
              </a:ext>
            </a:extLst>
          </p:cNvPr>
          <p:cNvSpPr txBox="1"/>
          <p:nvPr/>
        </p:nvSpPr>
        <p:spPr>
          <a:xfrm>
            <a:off x="290218" y="2389575"/>
            <a:ext cx="2739292" cy="3368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i="1">
                <a:solidFill>
                  <a:schemeClr val="bg2">
                    <a:lumMod val="75000"/>
                  </a:schemeClr>
                </a:solidFill>
                <a:cs typeface="Aharoni" panose="02010803020104030203" pitchFamily="2" charset="-79"/>
              </a:rPr>
              <a:t>구현내용</a:t>
            </a:r>
            <a:endParaRPr lang="en-US" altLang="ko-KR" sz="1600" b="1" i="1">
              <a:solidFill>
                <a:schemeClr val="bg2">
                  <a:lumMod val="75000"/>
                </a:schemeClr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i="1">
                <a:solidFill>
                  <a:schemeClr val="bg2">
                    <a:lumMod val="75000"/>
                  </a:schemeClr>
                </a:solidFill>
                <a:cs typeface="Aharoni" panose="02010803020104030203" pitchFamily="2" charset="-79"/>
              </a:rPr>
              <a:t>추가 구현 내용</a:t>
            </a:r>
            <a:endParaRPr lang="en-US" altLang="ko-KR" sz="1600" b="1" i="1">
              <a:solidFill>
                <a:schemeClr val="bg2">
                  <a:lumMod val="75000"/>
                </a:schemeClr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i="1">
                <a:solidFill>
                  <a:schemeClr val="bg2">
                    <a:lumMod val="75000"/>
                  </a:schemeClr>
                </a:solidFill>
                <a:cs typeface="Aharoni" panose="02010803020104030203" pitchFamily="2" charset="-79"/>
              </a:rPr>
              <a:t>조작법</a:t>
            </a:r>
            <a:endParaRPr lang="en-US" altLang="ko-KR" sz="1600" b="1" i="1">
              <a:solidFill>
                <a:schemeClr val="bg2">
                  <a:lumMod val="75000"/>
                </a:schemeClr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i="1">
                <a:solidFill>
                  <a:schemeClr val="bg2">
                    <a:lumMod val="75000"/>
                  </a:schemeClr>
                </a:solidFill>
                <a:cs typeface="Aharoni" panose="02010803020104030203" pitchFamily="2" charset="-79"/>
              </a:rPr>
              <a:t>게임 오브젝트 소개</a:t>
            </a:r>
            <a:endParaRPr lang="en-US" altLang="ko-KR" sz="1600" b="1" i="1">
              <a:solidFill>
                <a:schemeClr val="bg2">
                  <a:lumMod val="75000"/>
                </a:schemeClr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i="1">
                <a:solidFill>
                  <a:schemeClr val="bg2">
                    <a:lumMod val="75000"/>
                  </a:schemeClr>
                </a:solidFill>
                <a:cs typeface="Aharoni" panose="02010803020104030203" pitchFamily="2" charset="-79"/>
              </a:rPr>
              <a:t>플레이 화면 소개</a:t>
            </a:r>
            <a:endParaRPr lang="en-US" altLang="ko-KR" sz="1600" b="1" i="1">
              <a:solidFill>
                <a:schemeClr val="bg2">
                  <a:lumMod val="75000"/>
                </a:schemeClr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i="1">
                <a:solidFill>
                  <a:schemeClr val="bg2">
                    <a:lumMod val="75000"/>
                  </a:schemeClr>
                </a:solidFill>
                <a:cs typeface="Aharoni" panose="02010803020104030203" pitchFamily="2" charset="-79"/>
              </a:rPr>
              <a:t>Stress</a:t>
            </a:r>
            <a:r>
              <a:rPr lang="ko-KR" altLang="en-US" sz="1600" b="1" i="1">
                <a:solidFill>
                  <a:schemeClr val="bg2">
                    <a:lumMod val="75000"/>
                  </a:schemeClr>
                </a:solidFill>
                <a:cs typeface="Aharoni" panose="02010803020104030203" pitchFamily="2" charset="-79"/>
              </a:rPr>
              <a:t> 테스트</a:t>
            </a:r>
            <a:endParaRPr lang="en-US" altLang="ko-KR" sz="1600" b="1" i="1">
              <a:solidFill>
                <a:schemeClr val="bg2">
                  <a:lumMod val="75000"/>
                </a:schemeClr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i="1">
                <a:solidFill>
                  <a:schemeClr val="bg2">
                    <a:lumMod val="75000"/>
                  </a:schemeClr>
                </a:solidFill>
                <a:cs typeface="Aharoni" panose="02010803020104030203" pitchFamily="2" charset="-79"/>
              </a:rPr>
              <a:t>최적화 기법</a:t>
            </a:r>
            <a:endParaRPr lang="en-US" altLang="ko-KR" sz="1600" b="1" i="1">
              <a:solidFill>
                <a:schemeClr val="bg2">
                  <a:lumMod val="75000"/>
                </a:schemeClr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i="1">
                <a:solidFill>
                  <a:srgbClr val="FFFFFF"/>
                </a:solidFill>
                <a:cs typeface="Aharoni" panose="02010803020104030203" pitchFamily="2" charset="-79"/>
              </a:rPr>
              <a:t>코드 설명</a:t>
            </a:r>
            <a:endParaRPr lang="en-US" altLang="ko-KR" sz="1600" b="1" i="1">
              <a:solidFill>
                <a:srgbClr val="FFFFFF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i="1">
                <a:solidFill>
                  <a:schemeClr val="bg2">
                    <a:lumMod val="75000"/>
                  </a:schemeClr>
                </a:solidFill>
                <a:cs typeface="Aharoni" panose="02010803020104030203" pitchFamily="2" charset="-79"/>
              </a:rPr>
              <a:t>시연 영상</a:t>
            </a:r>
            <a:endParaRPr lang="en-US" altLang="ko-KR" sz="1600" b="1" i="1">
              <a:solidFill>
                <a:schemeClr val="bg2">
                  <a:lumMod val="75000"/>
                </a:schemeClr>
              </a:solidFill>
              <a:cs typeface="Aharoni" panose="02010803020104030203" pitchFamily="2" charset="-79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B679AE-18EE-446C-8EBE-35888D799079}"/>
              </a:ext>
            </a:extLst>
          </p:cNvPr>
          <p:cNvSpPr txBox="1"/>
          <p:nvPr/>
        </p:nvSpPr>
        <p:spPr>
          <a:xfrm>
            <a:off x="521147" y="1787950"/>
            <a:ext cx="2739292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i="1">
                <a:solidFill>
                  <a:prstClr val="white"/>
                </a:solidFill>
                <a:cs typeface="Aharoni" panose="02010803020104030203" pitchFamily="2" charset="-79"/>
              </a:rPr>
              <a:t>목차</a:t>
            </a:r>
            <a:endParaRPr lang="en-US" altLang="ko-KR" sz="2000" i="1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D5E9689-A9B2-41DA-AB54-8AAD4B372C28}"/>
              </a:ext>
            </a:extLst>
          </p:cNvPr>
          <p:cNvSpPr/>
          <p:nvPr/>
        </p:nvSpPr>
        <p:spPr>
          <a:xfrm>
            <a:off x="483046" y="403804"/>
            <a:ext cx="2336353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500" b="1" kern="0">
                <a:solidFill>
                  <a:prstClr val="white"/>
                </a:solidFill>
              </a:rPr>
              <a:t>GSP</a:t>
            </a:r>
            <a:r>
              <a:rPr lang="ko-KR" altLang="en-US" sz="2500" b="1" kern="0">
                <a:solidFill>
                  <a:prstClr val="white"/>
                </a:solidFill>
              </a:rPr>
              <a:t> </a:t>
            </a:r>
            <a:r>
              <a:rPr lang="en-US" altLang="ko-KR" sz="2500" b="1" kern="0">
                <a:solidFill>
                  <a:prstClr val="white"/>
                </a:solidFill>
              </a:rPr>
              <a:t>TermProject</a:t>
            </a:r>
            <a:endParaRPr lang="en-US" altLang="ko-KR" sz="2500" b="1" kern="0" dirty="0">
              <a:solidFill>
                <a:prstClr val="white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610EB1-FB18-465D-8E51-BA16EC604BC8}"/>
              </a:ext>
            </a:extLst>
          </p:cNvPr>
          <p:cNvSpPr txBox="1"/>
          <p:nvPr/>
        </p:nvSpPr>
        <p:spPr>
          <a:xfrm>
            <a:off x="6096000" y="465359"/>
            <a:ext cx="2587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FFFFFF"/>
                </a:solidFill>
              </a:rPr>
              <a:t>NPC </a:t>
            </a:r>
            <a:r>
              <a:rPr lang="ko-KR" altLang="en-US">
                <a:solidFill>
                  <a:srgbClr val="FFFFFF"/>
                </a:solidFill>
              </a:rPr>
              <a:t>이동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6BB93F6-69C0-4062-8E7D-5FABF67C59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1260" y="1045919"/>
            <a:ext cx="6547812" cy="5452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230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A19975-759C-41E4-BE94-5BF7C5E983E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3765D62-5155-4C2F-A986-997CEB1DA1BC}"/>
              </a:ext>
            </a:extLst>
          </p:cNvPr>
          <p:cNvCxnSpPr>
            <a:cxnSpLocks/>
          </p:cNvCxnSpPr>
          <p:nvPr/>
        </p:nvCxnSpPr>
        <p:spPr>
          <a:xfrm>
            <a:off x="657382" y="2287259"/>
            <a:ext cx="360000" cy="0"/>
          </a:xfrm>
          <a:prstGeom prst="line">
            <a:avLst/>
          </a:prstGeom>
          <a:ln>
            <a:solidFill>
              <a:srgbClr val="8899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BF02EE5-EE07-4898-B650-888CBB8ECDDA}"/>
              </a:ext>
            </a:extLst>
          </p:cNvPr>
          <p:cNvSpPr txBox="1"/>
          <p:nvPr/>
        </p:nvSpPr>
        <p:spPr>
          <a:xfrm>
            <a:off x="290218" y="2389575"/>
            <a:ext cx="2739292" cy="3368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i="1">
                <a:solidFill>
                  <a:schemeClr val="bg2">
                    <a:lumMod val="75000"/>
                  </a:schemeClr>
                </a:solidFill>
                <a:cs typeface="Aharoni" panose="02010803020104030203" pitchFamily="2" charset="-79"/>
              </a:rPr>
              <a:t>구현내용</a:t>
            </a:r>
            <a:endParaRPr lang="en-US" altLang="ko-KR" sz="1600" b="1" i="1">
              <a:solidFill>
                <a:schemeClr val="bg2">
                  <a:lumMod val="75000"/>
                </a:schemeClr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i="1">
                <a:solidFill>
                  <a:schemeClr val="bg2">
                    <a:lumMod val="75000"/>
                  </a:schemeClr>
                </a:solidFill>
                <a:cs typeface="Aharoni" panose="02010803020104030203" pitchFamily="2" charset="-79"/>
              </a:rPr>
              <a:t>추가 구현 내용</a:t>
            </a:r>
            <a:endParaRPr lang="en-US" altLang="ko-KR" sz="1600" b="1" i="1">
              <a:solidFill>
                <a:schemeClr val="bg2">
                  <a:lumMod val="75000"/>
                </a:schemeClr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i="1">
                <a:solidFill>
                  <a:schemeClr val="bg2">
                    <a:lumMod val="75000"/>
                  </a:schemeClr>
                </a:solidFill>
                <a:cs typeface="Aharoni" panose="02010803020104030203" pitchFamily="2" charset="-79"/>
              </a:rPr>
              <a:t>조작법</a:t>
            </a:r>
            <a:endParaRPr lang="en-US" altLang="ko-KR" sz="1600" b="1" i="1">
              <a:solidFill>
                <a:schemeClr val="bg2">
                  <a:lumMod val="75000"/>
                </a:schemeClr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i="1">
                <a:solidFill>
                  <a:schemeClr val="bg2">
                    <a:lumMod val="75000"/>
                  </a:schemeClr>
                </a:solidFill>
                <a:cs typeface="Aharoni" panose="02010803020104030203" pitchFamily="2" charset="-79"/>
              </a:rPr>
              <a:t>게임 오브젝트 소개</a:t>
            </a:r>
            <a:endParaRPr lang="en-US" altLang="ko-KR" sz="1600" b="1" i="1">
              <a:solidFill>
                <a:schemeClr val="bg2">
                  <a:lumMod val="75000"/>
                </a:schemeClr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i="1">
                <a:solidFill>
                  <a:schemeClr val="bg2">
                    <a:lumMod val="75000"/>
                  </a:schemeClr>
                </a:solidFill>
                <a:cs typeface="Aharoni" panose="02010803020104030203" pitchFamily="2" charset="-79"/>
              </a:rPr>
              <a:t>플레이 화면 소개</a:t>
            </a:r>
            <a:endParaRPr lang="en-US" altLang="ko-KR" sz="1600" b="1" i="1">
              <a:solidFill>
                <a:schemeClr val="bg2">
                  <a:lumMod val="75000"/>
                </a:schemeClr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i="1">
                <a:solidFill>
                  <a:schemeClr val="bg2">
                    <a:lumMod val="75000"/>
                  </a:schemeClr>
                </a:solidFill>
                <a:cs typeface="Aharoni" panose="02010803020104030203" pitchFamily="2" charset="-79"/>
              </a:rPr>
              <a:t>Stress</a:t>
            </a:r>
            <a:r>
              <a:rPr lang="ko-KR" altLang="en-US" sz="1600" b="1" i="1">
                <a:solidFill>
                  <a:schemeClr val="bg2">
                    <a:lumMod val="75000"/>
                  </a:schemeClr>
                </a:solidFill>
                <a:cs typeface="Aharoni" panose="02010803020104030203" pitchFamily="2" charset="-79"/>
              </a:rPr>
              <a:t> 테스트</a:t>
            </a:r>
            <a:endParaRPr lang="en-US" altLang="ko-KR" sz="1600" b="1" i="1">
              <a:solidFill>
                <a:schemeClr val="bg2">
                  <a:lumMod val="75000"/>
                </a:schemeClr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i="1">
                <a:solidFill>
                  <a:schemeClr val="bg2">
                    <a:lumMod val="75000"/>
                  </a:schemeClr>
                </a:solidFill>
                <a:cs typeface="Aharoni" panose="02010803020104030203" pitchFamily="2" charset="-79"/>
              </a:rPr>
              <a:t>최적화 기법</a:t>
            </a:r>
            <a:endParaRPr lang="en-US" altLang="ko-KR" sz="1600" b="1" i="1">
              <a:solidFill>
                <a:schemeClr val="bg2">
                  <a:lumMod val="75000"/>
                </a:schemeClr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i="1">
                <a:solidFill>
                  <a:srgbClr val="FFFFFF"/>
                </a:solidFill>
                <a:cs typeface="Aharoni" panose="02010803020104030203" pitchFamily="2" charset="-79"/>
              </a:rPr>
              <a:t>코드 설명</a:t>
            </a:r>
            <a:endParaRPr lang="en-US" altLang="ko-KR" sz="1600" b="1" i="1">
              <a:solidFill>
                <a:srgbClr val="FFFFFF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i="1">
                <a:solidFill>
                  <a:schemeClr val="bg2">
                    <a:lumMod val="75000"/>
                  </a:schemeClr>
                </a:solidFill>
                <a:cs typeface="Aharoni" panose="02010803020104030203" pitchFamily="2" charset="-79"/>
              </a:rPr>
              <a:t>시연 영상</a:t>
            </a:r>
            <a:endParaRPr lang="en-US" altLang="ko-KR" sz="1600" b="1" i="1">
              <a:solidFill>
                <a:schemeClr val="bg2">
                  <a:lumMod val="75000"/>
                </a:schemeClr>
              </a:solidFill>
              <a:cs typeface="Aharoni" panose="02010803020104030203" pitchFamily="2" charset="-79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B679AE-18EE-446C-8EBE-35888D799079}"/>
              </a:ext>
            </a:extLst>
          </p:cNvPr>
          <p:cNvSpPr txBox="1"/>
          <p:nvPr/>
        </p:nvSpPr>
        <p:spPr>
          <a:xfrm>
            <a:off x="521147" y="1787950"/>
            <a:ext cx="2739292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i="1">
                <a:solidFill>
                  <a:prstClr val="white"/>
                </a:solidFill>
                <a:cs typeface="Aharoni" panose="02010803020104030203" pitchFamily="2" charset="-79"/>
              </a:rPr>
              <a:t>목차</a:t>
            </a:r>
            <a:endParaRPr lang="en-US" altLang="ko-KR" sz="2000" i="1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D5E9689-A9B2-41DA-AB54-8AAD4B372C28}"/>
              </a:ext>
            </a:extLst>
          </p:cNvPr>
          <p:cNvSpPr/>
          <p:nvPr/>
        </p:nvSpPr>
        <p:spPr>
          <a:xfrm>
            <a:off x="483046" y="403804"/>
            <a:ext cx="2336353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500" b="1" kern="0">
                <a:solidFill>
                  <a:prstClr val="white"/>
                </a:solidFill>
              </a:rPr>
              <a:t>GSP</a:t>
            </a:r>
            <a:r>
              <a:rPr lang="ko-KR" altLang="en-US" sz="2500" b="1" kern="0">
                <a:solidFill>
                  <a:prstClr val="white"/>
                </a:solidFill>
              </a:rPr>
              <a:t> </a:t>
            </a:r>
            <a:r>
              <a:rPr lang="en-US" altLang="ko-KR" sz="2500" b="1" kern="0">
                <a:solidFill>
                  <a:prstClr val="white"/>
                </a:solidFill>
              </a:rPr>
              <a:t>TermProject</a:t>
            </a:r>
            <a:endParaRPr lang="en-US" altLang="ko-KR" sz="2500" b="1" kern="0" dirty="0">
              <a:solidFill>
                <a:prstClr val="white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610EB1-FB18-465D-8E51-BA16EC604BC8}"/>
              </a:ext>
            </a:extLst>
          </p:cNvPr>
          <p:cNvSpPr txBox="1"/>
          <p:nvPr/>
        </p:nvSpPr>
        <p:spPr>
          <a:xfrm>
            <a:off x="6096000" y="465359"/>
            <a:ext cx="2587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FFFFFF"/>
                </a:solidFill>
              </a:rPr>
              <a:t>NPC </a:t>
            </a:r>
            <a:r>
              <a:rPr lang="ko-KR" altLang="en-US">
                <a:solidFill>
                  <a:srgbClr val="FFFFFF"/>
                </a:solidFill>
              </a:rPr>
              <a:t>공격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F1321CB-3872-492B-98D3-94BA70BFC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245" y="931252"/>
            <a:ext cx="5276850" cy="561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8794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A19975-759C-41E4-BE94-5BF7C5E983E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3765D62-5155-4C2F-A986-997CEB1DA1BC}"/>
              </a:ext>
            </a:extLst>
          </p:cNvPr>
          <p:cNvCxnSpPr>
            <a:cxnSpLocks/>
          </p:cNvCxnSpPr>
          <p:nvPr/>
        </p:nvCxnSpPr>
        <p:spPr>
          <a:xfrm>
            <a:off x="657382" y="2287259"/>
            <a:ext cx="360000" cy="0"/>
          </a:xfrm>
          <a:prstGeom prst="line">
            <a:avLst/>
          </a:prstGeom>
          <a:ln>
            <a:solidFill>
              <a:srgbClr val="8899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BF02EE5-EE07-4898-B650-888CBB8ECDDA}"/>
              </a:ext>
            </a:extLst>
          </p:cNvPr>
          <p:cNvSpPr txBox="1"/>
          <p:nvPr/>
        </p:nvSpPr>
        <p:spPr>
          <a:xfrm>
            <a:off x="290218" y="2389575"/>
            <a:ext cx="2739292" cy="3368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i="1">
                <a:solidFill>
                  <a:schemeClr val="bg2">
                    <a:lumMod val="75000"/>
                  </a:schemeClr>
                </a:solidFill>
                <a:cs typeface="Aharoni" panose="02010803020104030203" pitchFamily="2" charset="-79"/>
              </a:rPr>
              <a:t>구현내용</a:t>
            </a:r>
            <a:endParaRPr lang="en-US" altLang="ko-KR" sz="1600" b="1" i="1">
              <a:solidFill>
                <a:schemeClr val="bg2">
                  <a:lumMod val="75000"/>
                </a:schemeClr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i="1">
                <a:solidFill>
                  <a:schemeClr val="bg2">
                    <a:lumMod val="75000"/>
                  </a:schemeClr>
                </a:solidFill>
                <a:cs typeface="Aharoni" panose="02010803020104030203" pitchFamily="2" charset="-79"/>
              </a:rPr>
              <a:t>추가 구현 내용</a:t>
            </a:r>
            <a:endParaRPr lang="en-US" altLang="ko-KR" sz="1600" b="1" i="1">
              <a:solidFill>
                <a:schemeClr val="bg2">
                  <a:lumMod val="75000"/>
                </a:schemeClr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i="1">
                <a:solidFill>
                  <a:schemeClr val="bg2">
                    <a:lumMod val="75000"/>
                  </a:schemeClr>
                </a:solidFill>
                <a:cs typeface="Aharoni" panose="02010803020104030203" pitchFamily="2" charset="-79"/>
              </a:rPr>
              <a:t>조작법</a:t>
            </a:r>
            <a:endParaRPr lang="en-US" altLang="ko-KR" sz="1600" b="1" i="1">
              <a:solidFill>
                <a:schemeClr val="bg2">
                  <a:lumMod val="75000"/>
                </a:schemeClr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i="1">
                <a:solidFill>
                  <a:schemeClr val="bg2">
                    <a:lumMod val="75000"/>
                  </a:schemeClr>
                </a:solidFill>
                <a:cs typeface="Aharoni" panose="02010803020104030203" pitchFamily="2" charset="-79"/>
              </a:rPr>
              <a:t>게임 오브젝트 소개</a:t>
            </a:r>
            <a:endParaRPr lang="en-US" altLang="ko-KR" sz="1600" b="1" i="1">
              <a:solidFill>
                <a:schemeClr val="bg2">
                  <a:lumMod val="75000"/>
                </a:schemeClr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i="1">
                <a:solidFill>
                  <a:schemeClr val="bg2">
                    <a:lumMod val="75000"/>
                  </a:schemeClr>
                </a:solidFill>
                <a:cs typeface="Aharoni" panose="02010803020104030203" pitchFamily="2" charset="-79"/>
              </a:rPr>
              <a:t>플레이 화면 소개</a:t>
            </a:r>
            <a:endParaRPr lang="en-US" altLang="ko-KR" sz="1600" b="1" i="1">
              <a:solidFill>
                <a:schemeClr val="bg2">
                  <a:lumMod val="75000"/>
                </a:schemeClr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i="1">
                <a:solidFill>
                  <a:schemeClr val="bg2">
                    <a:lumMod val="75000"/>
                  </a:schemeClr>
                </a:solidFill>
                <a:cs typeface="Aharoni" panose="02010803020104030203" pitchFamily="2" charset="-79"/>
              </a:rPr>
              <a:t>Stress</a:t>
            </a:r>
            <a:r>
              <a:rPr lang="ko-KR" altLang="en-US" sz="1600" b="1" i="1">
                <a:solidFill>
                  <a:schemeClr val="bg2">
                    <a:lumMod val="75000"/>
                  </a:schemeClr>
                </a:solidFill>
                <a:cs typeface="Aharoni" panose="02010803020104030203" pitchFamily="2" charset="-79"/>
              </a:rPr>
              <a:t> 테스트</a:t>
            </a:r>
            <a:endParaRPr lang="en-US" altLang="ko-KR" sz="1600" b="1" i="1">
              <a:solidFill>
                <a:schemeClr val="bg2">
                  <a:lumMod val="75000"/>
                </a:schemeClr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i="1">
                <a:solidFill>
                  <a:schemeClr val="bg2">
                    <a:lumMod val="75000"/>
                  </a:schemeClr>
                </a:solidFill>
                <a:cs typeface="Aharoni" panose="02010803020104030203" pitchFamily="2" charset="-79"/>
              </a:rPr>
              <a:t>최적화 기법</a:t>
            </a:r>
            <a:endParaRPr lang="en-US" altLang="ko-KR" sz="1600" b="1" i="1">
              <a:solidFill>
                <a:schemeClr val="bg2">
                  <a:lumMod val="75000"/>
                </a:schemeClr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i="1">
                <a:solidFill>
                  <a:srgbClr val="FFFFFF"/>
                </a:solidFill>
                <a:cs typeface="Aharoni" panose="02010803020104030203" pitchFamily="2" charset="-79"/>
              </a:rPr>
              <a:t>코드 설명</a:t>
            </a:r>
            <a:endParaRPr lang="en-US" altLang="ko-KR" sz="1600" b="1" i="1">
              <a:solidFill>
                <a:srgbClr val="FFFFFF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i="1">
                <a:solidFill>
                  <a:schemeClr val="bg2">
                    <a:lumMod val="75000"/>
                  </a:schemeClr>
                </a:solidFill>
                <a:cs typeface="Aharoni" panose="02010803020104030203" pitchFamily="2" charset="-79"/>
              </a:rPr>
              <a:t>시연 영상</a:t>
            </a:r>
            <a:endParaRPr lang="en-US" altLang="ko-KR" sz="1600" b="1" i="1">
              <a:solidFill>
                <a:schemeClr val="bg2">
                  <a:lumMod val="75000"/>
                </a:schemeClr>
              </a:solidFill>
              <a:cs typeface="Aharoni" panose="02010803020104030203" pitchFamily="2" charset="-79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B679AE-18EE-446C-8EBE-35888D799079}"/>
              </a:ext>
            </a:extLst>
          </p:cNvPr>
          <p:cNvSpPr txBox="1"/>
          <p:nvPr/>
        </p:nvSpPr>
        <p:spPr>
          <a:xfrm>
            <a:off x="521147" y="1787950"/>
            <a:ext cx="2739292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i="1">
                <a:solidFill>
                  <a:prstClr val="white"/>
                </a:solidFill>
                <a:cs typeface="Aharoni" panose="02010803020104030203" pitchFamily="2" charset="-79"/>
              </a:rPr>
              <a:t>목차</a:t>
            </a:r>
            <a:endParaRPr lang="en-US" altLang="ko-KR" sz="2000" i="1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D5E9689-A9B2-41DA-AB54-8AAD4B372C28}"/>
              </a:ext>
            </a:extLst>
          </p:cNvPr>
          <p:cNvSpPr/>
          <p:nvPr/>
        </p:nvSpPr>
        <p:spPr>
          <a:xfrm>
            <a:off x="483046" y="403804"/>
            <a:ext cx="2336353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500" b="1" kern="0">
                <a:solidFill>
                  <a:prstClr val="white"/>
                </a:solidFill>
              </a:rPr>
              <a:t>GSP</a:t>
            </a:r>
            <a:r>
              <a:rPr lang="ko-KR" altLang="en-US" sz="2500" b="1" kern="0">
                <a:solidFill>
                  <a:prstClr val="white"/>
                </a:solidFill>
              </a:rPr>
              <a:t> </a:t>
            </a:r>
            <a:r>
              <a:rPr lang="en-US" altLang="ko-KR" sz="2500" b="1" kern="0">
                <a:solidFill>
                  <a:prstClr val="white"/>
                </a:solidFill>
              </a:rPr>
              <a:t>TermProject</a:t>
            </a:r>
            <a:endParaRPr lang="en-US" altLang="ko-KR" sz="2500" b="1" kern="0" dirty="0">
              <a:solidFill>
                <a:prstClr val="white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610EB1-FB18-465D-8E51-BA16EC604BC8}"/>
              </a:ext>
            </a:extLst>
          </p:cNvPr>
          <p:cNvSpPr txBox="1"/>
          <p:nvPr/>
        </p:nvSpPr>
        <p:spPr>
          <a:xfrm>
            <a:off x="4958862" y="465359"/>
            <a:ext cx="4448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FFFFFF"/>
                </a:solidFill>
              </a:rPr>
              <a:t>Process Packet, </a:t>
            </a:r>
            <a:r>
              <a:rPr lang="ko-KR" altLang="en-US">
                <a:solidFill>
                  <a:srgbClr val="FFFFFF"/>
                </a:solidFill>
              </a:rPr>
              <a:t>클라이언트 로그인 처리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1A4F1D9-5C72-4CAD-A39B-EA0046A06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019" y="1085024"/>
            <a:ext cx="5813499" cy="530761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D2E7C73-F7F2-418C-9350-1EA0ED33D6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4376" y="1547812"/>
            <a:ext cx="5172075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8387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A19975-759C-41E4-BE94-5BF7C5E983E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3765D62-5155-4C2F-A986-997CEB1DA1BC}"/>
              </a:ext>
            </a:extLst>
          </p:cNvPr>
          <p:cNvCxnSpPr>
            <a:cxnSpLocks/>
          </p:cNvCxnSpPr>
          <p:nvPr/>
        </p:nvCxnSpPr>
        <p:spPr>
          <a:xfrm>
            <a:off x="657382" y="2287259"/>
            <a:ext cx="360000" cy="0"/>
          </a:xfrm>
          <a:prstGeom prst="line">
            <a:avLst/>
          </a:prstGeom>
          <a:ln>
            <a:solidFill>
              <a:srgbClr val="8899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BF02EE5-EE07-4898-B650-888CBB8ECDDA}"/>
              </a:ext>
            </a:extLst>
          </p:cNvPr>
          <p:cNvSpPr txBox="1"/>
          <p:nvPr/>
        </p:nvSpPr>
        <p:spPr>
          <a:xfrm>
            <a:off x="290218" y="2389575"/>
            <a:ext cx="2739292" cy="3368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i="1">
                <a:solidFill>
                  <a:schemeClr val="bg2">
                    <a:lumMod val="75000"/>
                  </a:schemeClr>
                </a:solidFill>
                <a:cs typeface="Aharoni" panose="02010803020104030203" pitchFamily="2" charset="-79"/>
              </a:rPr>
              <a:t>구현내용</a:t>
            </a:r>
            <a:endParaRPr lang="en-US" altLang="ko-KR" sz="1600" b="1" i="1">
              <a:solidFill>
                <a:schemeClr val="bg2">
                  <a:lumMod val="75000"/>
                </a:schemeClr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i="1">
                <a:solidFill>
                  <a:schemeClr val="bg2">
                    <a:lumMod val="75000"/>
                  </a:schemeClr>
                </a:solidFill>
                <a:cs typeface="Aharoni" panose="02010803020104030203" pitchFamily="2" charset="-79"/>
              </a:rPr>
              <a:t>추가 구현 내용</a:t>
            </a:r>
            <a:endParaRPr lang="en-US" altLang="ko-KR" sz="1600" b="1" i="1">
              <a:solidFill>
                <a:schemeClr val="bg2">
                  <a:lumMod val="75000"/>
                </a:schemeClr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i="1">
                <a:solidFill>
                  <a:schemeClr val="bg2">
                    <a:lumMod val="75000"/>
                  </a:schemeClr>
                </a:solidFill>
                <a:cs typeface="Aharoni" panose="02010803020104030203" pitchFamily="2" charset="-79"/>
              </a:rPr>
              <a:t>조작법</a:t>
            </a:r>
            <a:endParaRPr lang="en-US" altLang="ko-KR" sz="1600" b="1" i="1">
              <a:solidFill>
                <a:schemeClr val="bg2">
                  <a:lumMod val="75000"/>
                </a:schemeClr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i="1">
                <a:solidFill>
                  <a:schemeClr val="bg2">
                    <a:lumMod val="75000"/>
                  </a:schemeClr>
                </a:solidFill>
                <a:cs typeface="Aharoni" panose="02010803020104030203" pitchFamily="2" charset="-79"/>
              </a:rPr>
              <a:t>게임 오브젝트 소개</a:t>
            </a:r>
            <a:endParaRPr lang="en-US" altLang="ko-KR" sz="1600" b="1" i="1">
              <a:solidFill>
                <a:schemeClr val="bg2">
                  <a:lumMod val="75000"/>
                </a:schemeClr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i="1">
                <a:solidFill>
                  <a:schemeClr val="bg2">
                    <a:lumMod val="75000"/>
                  </a:schemeClr>
                </a:solidFill>
                <a:cs typeface="Aharoni" panose="02010803020104030203" pitchFamily="2" charset="-79"/>
              </a:rPr>
              <a:t>플레이 화면 소개</a:t>
            </a:r>
            <a:endParaRPr lang="en-US" altLang="ko-KR" sz="1600" b="1" i="1">
              <a:solidFill>
                <a:schemeClr val="bg2">
                  <a:lumMod val="75000"/>
                </a:schemeClr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i="1">
                <a:solidFill>
                  <a:schemeClr val="bg2">
                    <a:lumMod val="75000"/>
                  </a:schemeClr>
                </a:solidFill>
                <a:cs typeface="Aharoni" panose="02010803020104030203" pitchFamily="2" charset="-79"/>
              </a:rPr>
              <a:t>Stress</a:t>
            </a:r>
            <a:r>
              <a:rPr lang="ko-KR" altLang="en-US" sz="1600" b="1" i="1">
                <a:solidFill>
                  <a:schemeClr val="bg2">
                    <a:lumMod val="75000"/>
                  </a:schemeClr>
                </a:solidFill>
                <a:cs typeface="Aharoni" panose="02010803020104030203" pitchFamily="2" charset="-79"/>
              </a:rPr>
              <a:t> 테스트</a:t>
            </a:r>
            <a:endParaRPr lang="en-US" altLang="ko-KR" sz="1600" b="1" i="1">
              <a:solidFill>
                <a:schemeClr val="bg2">
                  <a:lumMod val="75000"/>
                </a:schemeClr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i="1">
                <a:solidFill>
                  <a:schemeClr val="bg2">
                    <a:lumMod val="75000"/>
                  </a:schemeClr>
                </a:solidFill>
                <a:cs typeface="Aharoni" panose="02010803020104030203" pitchFamily="2" charset="-79"/>
              </a:rPr>
              <a:t>최적화 기법</a:t>
            </a:r>
            <a:endParaRPr lang="en-US" altLang="ko-KR" sz="1600" b="1" i="1">
              <a:solidFill>
                <a:schemeClr val="bg2">
                  <a:lumMod val="75000"/>
                </a:schemeClr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i="1">
                <a:solidFill>
                  <a:srgbClr val="FFFFFF"/>
                </a:solidFill>
                <a:cs typeface="Aharoni" panose="02010803020104030203" pitchFamily="2" charset="-79"/>
              </a:rPr>
              <a:t>코드 설명</a:t>
            </a:r>
            <a:endParaRPr lang="en-US" altLang="ko-KR" sz="1600" b="1" i="1">
              <a:solidFill>
                <a:srgbClr val="FFFFFF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i="1">
                <a:solidFill>
                  <a:schemeClr val="bg2">
                    <a:lumMod val="75000"/>
                  </a:schemeClr>
                </a:solidFill>
                <a:cs typeface="Aharoni" panose="02010803020104030203" pitchFamily="2" charset="-79"/>
              </a:rPr>
              <a:t>시연 영상</a:t>
            </a:r>
            <a:endParaRPr lang="en-US" altLang="ko-KR" sz="1600" b="1" i="1">
              <a:solidFill>
                <a:schemeClr val="bg2">
                  <a:lumMod val="75000"/>
                </a:schemeClr>
              </a:solidFill>
              <a:cs typeface="Aharoni" panose="02010803020104030203" pitchFamily="2" charset="-79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B679AE-18EE-446C-8EBE-35888D799079}"/>
              </a:ext>
            </a:extLst>
          </p:cNvPr>
          <p:cNvSpPr txBox="1"/>
          <p:nvPr/>
        </p:nvSpPr>
        <p:spPr>
          <a:xfrm>
            <a:off x="521147" y="1787950"/>
            <a:ext cx="2739292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i="1">
                <a:solidFill>
                  <a:prstClr val="white"/>
                </a:solidFill>
                <a:cs typeface="Aharoni" panose="02010803020104030203" pitchFamily="2" charset="-79"/>
              </a:rPr>
              <a:t>목차</a:t>
            </a:r>
            <a:endParaRPr lang="en-US" altLang="ko-KR" sz="2000" i="1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D5E9689-A9B2-41DA-AB54-8AAD4B372C28}"/>
              </a:ext>
            </a:extLst>
          </p:cNvPr>
          <p:cNvSpPr/>
          <p:nvPr/>
        </p:nvSpPr>
        <p:spPr>
          <a:xfrm>
            <a:off x="483046" y="403804"/>
            <a:ext cx="2336353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500" b="1" kern="0">
                <a:solidFill>
                  <a:prstClr val="white"/>
                </a:solidFill>
              </a:rPr>
              <a:t>GSP</a:t>
            </a:r>
            <a:r>
              <a:rPr lang="ko-KR" altLang="en-US" sz="2500" b="1" kern="0">
                <a:solidFill>
                  <a:prstClr val="white"/>
                </a:solidFill>
              </a:rPr>
              <a:t> </a:t>
            </a:r>
            <a:r>
              <a:rPr lang="en-US" altLang="ko-KR" sz="2500" b="1" kern="0">
                <a:solidFill>
                  <a:prstClr val="white"/>
                </a:solidFill>
              </a:rPr>
              <a:t>TermProject</a:t>
            </a:r>
            <a:endParaRPr lang="en-US" altLang="ko-KR" sz="2500" b="1" kern="0" dirty="0">
              <a:solidFill>
                <a:prstClr val="white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610EB1-FB18-465D-8E51-BA16EC604BC8}"/>
              </a:ext>
            </a:extLst>
          </p:cNvPr>
          <p:cNvSpPr txBox="1"/>
          <p:nvPr/>
        </p:nvSpPr>
        <p:spPr>
          <a:xfrm>
            <a:off x="4892188" y="438306"/>
            <a:ext cx="4448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FFFFFF"/>
                </a:solidFill>
              </a:rPr>
              <a:t>DataBase Code &amp; Stored Procedure</a:t>
            </a:r>
            <a:endParaRPr lang="ko-KR" altLang="en-US">
              <a:solidFill>
                <a:srgbClr val="FFFFFF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F8A223E-9458-4F5A-8991-D3E7C5C13E5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133976" y="1128886"/>
            <a:ext cx="5731510" cy="138620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CA72BF9-98EC-42D1-B921-15373788ECE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151114" y="2740124"/>
            <a:ext cx="4709209" cy="68887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1EE5779-1A3E-4743-90D7-529227FBF7D8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151113" y="3613051"/>
            <a:ext cx="6189981" cy="36933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B6044417-9116-4AE5-9DC3-607B20DF85B0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3151113" y="4119486"/>
            <a:ext cx="6189981" cy="441514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ED77EBCA-C7E7-4CE6-A9A6-8A9299454ED2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3260439" y="4985971"/>
            <a:ext cx="1971675" cy="112395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B133FC86-C151-4F6C-85F3-B9943A5F1A6D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5744845" y="4698103"/>
            <a:ext cx="5731510" cy="200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3094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A19975-759C-41E4-BE94-5BF7C5E983E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3765D62-5155-4C2F-A986-997CEB1DA1BC}"/>
              </a:ext>
            </a:extLst>
          </p:cNvPr>
          <p:cNvCxnSpPr>
            <a:cxnSpLocks/>
          </p:cNvCxnSpPr>
          <p:nvPr/>
        </p:nvCxnSpPr>
        <p:spPr>
          <a:xfrm>
            <a:off x="657382" y="2287259"/>
            <a:ext cx="360000" cy="0"/>
          </a:xfrm>
          <a:prstGeom prst="line">
            <a:avLst/>
          </a:prstGeom>
          <a:ln>
            <a:solidFill>
              <a:srgbClr val="8899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BF02EE5-EE07-4898-B650-888CBB8ECDDA}"/>
              </a:ext>
            </a:extLst>
          </p:cNvPr>
          <p:cNvSpPr txBox="1"/>
          <p:nvPr/>
        </p:nvSpPr>
        <p:spPr>
          <a:xfrm>
            <a:off x="290218" y="2389575"/>
            <a:ext cx="2739292" cy="3368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i="1">
                <a:solidFill>
                  <a:schemeClr val="bg2">
                    <a:lumMod val="75000"/>
                  </a:schemeClr>
                </a:solidFill>
                <a:cs typeface="Aharoni" panose="02010803020104030203" pitchFamily="2" charset="-79"/>
              </a:rPr>
              <a:t>구현내용</a:t>
            </a:r>
            <a:endParaRPr lang="en-US" altLang="ko-KR" sz="1600" b="1" i="1">
              <a:solidFill>
                <a:schemeClr val="bg2">
                  <a:lumMod val="75000"/>
                </a:schemeClr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i="1">
                <a:solidFill>
                  <a:schemeClr val="bg2">
                    <a:lumMod val="75000"/>
                  </a:schemeClr>
                </a:solidFill>
                <a:cs typeface="Aharoni" panose="02010803020104030203" pitchFamily="2" charset="-79"/>
              </a:rPr>
              <a:t>추가 구현 내용</a:t>
            </a:r>
            <a:endParaRPr lang="en-US" altLang="ko-KR" sz="1600" b="1" i="1">
              <a:solidFill>
                <a:schemeClr val="bg2">
                  <a:lumMod val="75000"/>
                </a:schemeClr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i="1">
                <a:solidFill>
                  <a:schemeClr val="bg2">
                    <a:lumMod val="75000"/>
                  </a:schemeClr>
                </a:solidFill>
                <a:cs typeface="Aharoni" panose="02010803020104030203" pitchFamily="2" charset="-79"/>
              </a:rPr>
              <a:t>조작법</a:t>
            </a:r>
            <a:endParaRPr lang="en-US" altLang="ko-KR" sz="1600" b="1" i="1">
              <a:solidFill>
                <a:schemeClr val="bg2">
                  <a:lumMod val="75000"/>
                </a:schemeClr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i="1">
                <a:solidFill>
                  <a:schemeClr val="bg2">
                    <a:lumMod val="75000"/>
                  </a:schemeClr>
                </a:solidFill>
                <a:cs typeface="Aharoni" panose="02010803020104030203" pitchFamily="2" charset="-79"/>
              </a:rPr>
              <a:t>게임 오브젝트 소개</a:t>
            </a:r>
            <a:endParaRPr lang="en-US" altLang="ko-KR" sz="1600" b="1" i="1">
              <a:solidFill>
                <a:schemeClr val="bg2">
                  <a:lumMod val="75000"/>
                </a:schemeClr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i="1">
                <a:solidFill>
                  <a:schemeClr val="bg2">
                    <a:lumMod val="75000"/>
                  </a:schemeClr>
                </a:solidFill>
                <a:cs typeface="Aharoni" panose="02010803020104030203" pitchFamily="2" charset="-79"/>
              </a:rPr>
              <a:t>플레이 화면 소개</a:t>
            </a:r>
            <a:endParaRPr lang="en-US" altLang="ko-KR" sz="1600" b="1" i="1">
              <a:solidFill>
                <a:schemeClr val="bg2">
                  <a:lumMod val="75000"/>
                </a:schemeClr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i="1">
                <a:solidFill>
                  <a:schemeClr val="bg2">
                    <a:lumMod val="75000"/>
                  </a:schemeClr>
                </a:solidFill>
                <a:cs typeface="Aharoni" panose="02010803020104030203" pitchFamily="2" charset="-79"/>
              </a:rPr>
              <a:t>Stress</a:t>
            </a:r>
            <a:r>
              <a:rPr lang="ko-KR" altLang="en-US" sz="1600" b="1" i="1">
                <a:solidFill>
                  <a:schemeClr val="bg2">
                    <a:lumMod val="75000"/>
                  </a:schemeClr>
                </a:solidFill>
                <a:cs typeface="Aharoni" panose="02010803020104030203" pitchFamily="2" charset="-79"/>
              </a:rPr>
              <a:t> 테스트</a:t>
            </a:r>
            <a:endParaRPr lang="en-US" altLang="ko-KR" sz="1600" b="1" i="1">
              <a:solidFill>
                <a:schemeClr val="bg2">
                  <a:lumMod val="75000"/>
                </a:schemeClr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i="1">
                <a:solidFill>
                  <a:schemeClr val="bg2">
                    <a:lumMod val="75000"/>
                  </a:schemeClr>
                </a:solidFill>
                <a:cs typeface="Aharoni" panose="02010803020104030203" pitchFamily="2" charset="-79"/>
              </a:rPr>
              <a:t>최적화 기법</a:t>
            </a:r>
            <a:endParaRPr lang="en-US" altLang="ko-KR" sz="1600" b="1" i="1">
              <a:solidFill>
                <a:schemeClr val="bg2">
                  <a:lumMod val="75000"/>
                </a:schemeClr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i="1">
                <a:solidFill>
                  <a:schemeClr val="bg2">
                    <a:lumMod val="75000"/>
                  </a:schemeClr>
                </a:solidFill>
                <a:cs typeface="Aharoni" panose="02010803020104030203" pitchFamily="2" charset="-79"/>
              </a:rPr>
              <a:t>코드 설명</a:t>
            </a:r>
            <a:endParaRPr lang="en-US" altLang="ko-KR" sz="1600" b="1" i="1">
              <a:solidFill>
                <a:schemeClr val="bg2">
                  <a:lumMod val="75000"/>
                </a:schemeClr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i="1">
                <a:solidFill>
                  <a:schemeClr val="bg1"/>
                </a:solidFill>
                <a:cs typeface="Aharoni" panose="02010803020104030203" pitchFamily="2" charset="-79"/>
              </a:rPr>
              <a:t>시연 영상</a:t>
            </a:r>
            <a:endParaRPr lang="en-US" altLang="ko-KR" sz="1600" b="1" i="1">
              <a:solidFill>
                <a:schemeClr val="bg1"/>
              </a:solidFill>
              <a:cs typeface="Aharoni" panose="02010803020104030203" pitchFamily="2" charset="-79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B679AE-18EE-446C-8EBE-35888D799079}"/>
              </a:ext>
            </a:extLst>
          </p:cNvPr>
          <p:cNvSpPr txBox="1"/>
          <p:nvPr/>
        </p:nvSpPr>
        <p:spPr>
          <a:xfrm>
            <a:off x="521147" y="1787950"/>
            <a:ext cx="2739292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i="1">
                <a:solidFill>
                  <a:prstClr val="white"/>
                </a:solidFill>
                <a:cs typeface="Aharoni" panose="02010803020104030203" pitchFamily="2" charset="-79"/>
              </a:rPr>
              <a:t>목차</a:t>
            </a:r>
            <a:endParaRPr lang="en-US" altLang="ko-KR" sz="2000" i="1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D5E9689-A9B2-41DA-AB54-8AAD4B372C28}"/>
              </a:ext>
            </a:extLst>
          </p:cNvPr>
          <p:cNvSpPr/>
          <p:nvPr/>
        </p:nvSpPr>
        <p:spPr>
          <a:xfrm>
            <a:off x="483046" y="403804"/>
            <a:ext cx="2336353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500" b="1" kern="0">
                <a:solidFill>
                  <a:prstClr val="white"/>
                </a:solidFill>
              </a:rPr>
              <a:t>GSP</a:t>
            </a:r>
            <a:r>
              <a:rPr lang="ko-KR" altLang="en-US" sz="2500" b="1" kern="0">
                <a:solidFill>
                  <a:prstClr val="white"/>
                </a:solidFill>
              </a:rPr>
              <a:t> </a:t>
            </a:r>
            <a:r>
              <a:rPr lang="en-US" altLang="ko-KR" sz="2500" b="1" kern="0">
                <a:solidFill>
                  <a:prstClr val="white"/>
                </a:solidFill>
              </a:rPr>
              <a:t>TermProject</a:t>
            </a:r>
            <a:endParaRPr lang="en-US" altLang="ko-KR" sz="2500" b="1" kern="0" dirty="0">
              <a:solidFill>
                <a:prstClr val="white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610EB1-FB18-465D-8E51-BA16EC604BC8}"/>
              </a:ext>
            </a:extLst>
          </p:cNvPr>
          <p:cNvSpPr txBox="1"/>
          <p:nvPr/>
        </p:nvSpPr>
        <p:spPr>
          <a:xfrm>
            <a:off x="6993549" y="3059668"/>
            <a:ext cx="4448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FFFFFF"/>
                </a:solidFill>
              </a:rPr>
              <a:t>시연</a:t>
            </a:r>
          </a:p>
        </p:txBody>
      </p:sp>
    </p:spTree>
    <p:extLst>
      <p:ext uri="{BB962C8B-B14F-4D97-AF65-F5344CB8AC3E}">
        <p14:creationId xmlns:p14="http://schemas.microsoft.com/office/powerpoint/2010/main" val="3674887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3F20A7C-65C8-4325-83F7-99B54500B6C6}"/>
              </a:ext>
            </a:extLst>
          </p:cNvPr>
          <p:cNvSpPr/>
          <p:nvPr/>
        </p:nvSpPr>
        <p:spPr>
          <a:xfrm>
            <a:off x="483046" y="403804"/>
            <a:ext cx="2336353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500" b="1" kern="0">
                <a:solidFill>
                  <a:prstClr val="white"/>
                </a:solidFill>
              </a:rPr>
              <a:t>GSP</a:t>
            </a:r>
            <a:r>
              <a:rPr lang="ko-KR" altLang="en-US" sz="2500" b="1" kern="0">
                <a:solidFill>
                  <a:prstClr val="white"/>
                </a:solidFill>
              </a:rPr>
              <a:t> </a:t>
            </a:r>
            <a:r>
              <a:rPr lang="en-US" altLang="ko-KR" sz="2500" b="1" kern="0">
                <a:solidFill>
                  <a:prstClr val="white"/>
                </a:solidFill>
              </a:rPr>
              <a:t>TermProject</a:t>
            </a:r>
            <a:endParaRPr lang="en-US" altLang="ko-KR" sz="2500" b="1" kern="0" dirty="0">
              <a:solidFill>
                <a:prstClr val="white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A19975-759C-41E4-BE94-5BF7C5E983E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3765D62-5155-4C2F-A986-997CEB1DA1BC}"/>
              </a:ext>
            </a:extLst>
          </p:cNvPr>
          <p:cNvCxnSpPr>
            <a:cxnSpLocks/>
          </p:cNvCxnSpPr>
          <p:nvPr/>
        </p:nvCxnSpPr>
        <p:spPr>
          <a:xfrm>
            <a:off x="657382" y="2287259"/>
            <a:ext cx="360000" cy="0"/>
          </a:xfrm>
          <a:prstGeom prst="line">
            <a:avLst/>
          </a:prstGeom>
          <a:ln>
            <a:solidFill>
              <a:srgbClr val="8899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BF02EE5-EE07-4898-B650-888CBB8ECDDA}"/>
              </a:ext>
            </a:extLst>
          </p:cNvPr>
          <p:cNvSpPr txBox="1"/>
          <p:nvPr/>
        </p:nvSpPr>
        <p:spPr>
          <a:xfrm>
            <a:off x="290218" y="2389575"/>
            <a:ext cx="2739292" cy="3368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i="1">
                <a:solidFill>
                  <a:prstClr val="white"/>
                </a:solidFill>
                <a:cs typeface="Aharoni" panose="02010803020104030203" pitchFamily="2" charset="-79"/>
              </a:rPr>
              <a:t>구현내용</a:t>
            </a:r>
            <a:endParaRPr lang="en-US" altLang="ko-KR" sz="1600" b="1" i="1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i="1">
                <a:solidFill>
                  <a:schemeClr val="bg2">
                    <a:lumMod val="75000"/>
                  </a:schemeClr>
                </a:solidFill>
                <a:cs typeface="Aharoni" panose="02010803020104030203" pitchFamily="2" charset="-79"/>
              </a:rPr>
              <a:t>추가 구현 내용</a:t>
            </a:r>
            <a:endParaRPr lang="en-US" altLang="ko-KR" sz="1600" b="1" i="1">
              <a:solidFill>
                <a:schemeClr val="bg2">
                  <a:lumMod val="75000"/>
                </a:schemeClr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i="1">
                <a:solidFill>
                  <a:schemeClr val="bg2">
                    <a:lumMod val="75000"/>
                  </a:schemeClr>
                </a:solidFill>
                <a:cs typeface="Aharoni" panose="02010803020104030203" pitchFamily="2" charset="-79"/>
              </a:rPr>
              <a:t>조작법</a:t>
            </a:r>
            <a:endParaRPr lang="en-US" altLang="ko-KR" sz="1600" b="1" i="1">
              <a:solidFill>
                <a:schemeClr val="bg2">
                  <a:lumMod val="75000"/>
                </a:schemeClr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i="1">
                <a:solidFill>
                  <a:schemeClr val="bg2">
                    <a:lumMod val="75000"/>
                  </a:schemeClr>
                </a:solidFill>
                <a:cs typeface="Aharoni" panose="02010803020104030203" pitchFamily="2" charset="-79"/>
              </a:rPr>
              <a:t>게임 오브젝트 소개</a:t>
            </a:r>
            <a:endParaRPr lang="en-US" altLang="ko-KR" sz="1600" b="1" i="1">
              <a:solidFill>
                <a:schemeClr val="bg2">
                  <a:lumMod val="75000"/>
                </a:schemeClr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i="1">
                <a:solidFill>
                  <a:schemeClr val="bg2">
                    <a:lumMod val="75000"/>
                  </a:schemeClr>
                </a:solidFill>
                <a:cs typeface="Aharoni" panose="02010803020104030203" pitchFamily="2" charset="-79"/>
              </a:rPr>
              <a:t>플레이 화면 소개</a:t>
            </a:r>
            <a:endParaRPr lang="en-US" altLang="ko-KR" sz="1600" b="1" i="1">
              <a:solidFill>
                <a:schemeClr val="bg2">
                  <a:lumMod val="75000"/>
                </a:schemeClr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i="1">
                <a:solidFill>
                  <a:schemeClr val="bg2">
                    <a:lumMod val="75000"/>
                  </a:schemeClr>
                </a:solidFill>
                <a:cs typeface="Aharoni" panose="02010803020104030203" pitchFamily="2" charset="-79"/>
              </a:rPr>
              <a:t>Stress</a:t>
            </a:r>
            <a:r>
              <a:rPr lang="ko-KR" altLang="en-US" sz="1600" b="1" i="1">
                <a:solidFill>
                  <a:schemeClr val="bg2">
                    <a:lumMod val="75000"/>
                  </a:schemeClr>
                </a:solidFill>
                <a:cs typeface="Aharoni" panose="02010803020104030203" pitchFamily="2" charset="-79"/>
              </a:rPr>
              <a:t> 테스트</a:t>
            </a:r>
            <a:endParaRPr lang="en-US" altLang="ko-KR" sz="1600" b="1" i="1">
              <a:solidFill>
                <a:schemeClr val="bg2">
                  <a:lumMod val="75000"/>
                </a:schemeClr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i="1">
                <a:solidFill>
                  <a:schemeClr val="bg2">
                    <a:lumMod val="75000"/>
                  </a:schemeClr>
                </a:solidFill>
                <a:cs typeface="Aharoni" panose="02010803020104030203" pitchFamily="2" charset="-79"/>
              </a:rPr>
              <a:t>최적화 기법</a:t>
            </a:r>
            <a:endParaRPr lang="en-US" altLang="ko-KR" sz="1600" b="1" i="1">
              <a:solidFill>
                <a:schemeClr val="bg2">
                  <a:lumMod val="75000"/>
                </a:schemeClr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i="1">
                <a:solidFill>
                  <a:schemeClr val="bg2">
                    <a:lumMod val="75000"/>
                  </a:schemeClr>
                </a:solidFill>
                <a:cs typeface="Aharoni" panose="02010803020104030203" pitchFamily="2" charset="-79"/>
              </a:rPr>
              <a:t>코드 설명</a:t>
            </a:r>
            <a:endParaRPr lang="en-US" altLang="ko-KR" sz="1600" b="1" i="1">
              <a:solidFill>
                <a:schemeClr val="bg2">
                  <a:lumMod val="75000"/>
                </a:schemeClr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i="1">
                <a:solidFill>
                  <a:schemeClr val="bg2">
                    <a:lumMod val="75000"/>
                  </a:schemeClr>
                </a:solidFill>
                <a:cs typeface="Aharoni" panose="02010803020104030203" pitchFamily="2" charset="-79"/>
              </a:rPr>
              <a:t>시연 영상</a:t>
            </a:r>
            <a:endParaRPr lang="en-US" altLang="ko-KR" sz="1600" b="1" i="1">
              <a:solidFill>
                <a:schemeClr val="bg2">
                  <a:lumMod val="75000"/>
                </a:schemeClr>
              </a:solidFill>
              <a:cs typeface="Aharoni" panose="02010803020104030203" pitchFamily="2" charset="-79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B679AE-18EE-446C-8EBE-35888D799079}"/>
              </a:ext>
            </a:extLst>
          </p:cNvPr>
          <p:cNvSpPr txBox="1"/>
          <p:nvPr/>
        </p:nvSpPr>
        <p:spPr>
          <a:xfrm>
            <a:off x="521147" y="1787950"/>
            <a:ext cx="2739292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i="1">
                <a:solidFill>
                  <a:prstClr val="white"/>
                </a:solidFill>
                <a:cs typeface="Aharoni" panose="02010803020104030203" pitchFamily="2" charset="-79"/>
              </a:rPr>
              <a:t>목차</a:t>
            </a:r>
            <a:endParaRPr lang="en-US" altLang="ko-KR" sz="2000" i="1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30055AF-B63F-44BE-934C-8885CF8807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9098" y="1176759"/>
            <a:ext cx="2871875" cy="462760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E2FD84D-3315-4D43-BF99-F5D1A5DD4F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5534" y="1787950"/>
            <a:ext cx="3755319" cy="374404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6224F6B-EA40-4539-96CB-F064EE143A5C}"/>
              </a:ext>
            </a:extLst>
          </p:cNvPr>
          <p:cNvSpPr txBox="1"/>
          <p:nvPr/>
        </p:nvSpPr>
        <p:spPr>
          <a:xfrm>
            <a:off x="6165908" y="602213"/>
            <a:ext cx="34646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>
                <a:solidFill>
                  <a:schemeClr val="bg1"/>
                </a:solidFill>
              </a:rPr>
              <a:t>기본 구현 요구 사항 모두 구현 완료</a:t>
            </a:r>
          </a:p>
        </p:txBody>
      </p:sp>
    </p:spTree>
    <p:extLst>
      <p:ext uri="{BB962C8B-B14F-4D97-AF65-F5344CB8AC3E}">
        <p14:creationId xmlns:p14="http://schemas.microsoft.com/office/powerpoint/2010/main" val="532701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A19975-759C-41E4-BE94-5BF7C5E983E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3765D62-5155-4C2F-A986-997CEB1DA1BC}"/>
              </a:ext>
            </a:extLst>
          </p:cNvPr>
          <p:cNvCxnSpPr>
            <a:cxnSpLocks/>
          </p:cNvCxnSpPr>
          <p:nvPr/>
        </p:nvCxnSpPr>
        <p:spPr>
          <a:xfrm>
            <a:off x="657382" y="2287259"/>
            <a:ext cx="360000" cy="0"/>
          </a:xfrm>
          <a:prstGeom prst="line">
            <a:avLst/>
          </a:prstGeom>
          <a:ln>
            <a:solidFill>
              <a:srgbClr val="8899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BF02EE5-EE07-4898-B650-888CBB8ECDDA}"/>
              </a:ext>
            </a:extLst>
          </p:cNvPr>
          <p:cNvSpPr txBox="1"/>
          <p:nvPr/>
        </p:nvSpPr>
        <p:spPr>
          <a:xfrm>
            <a:off x="290218" y="2389575"/>
            <a:ext cx="2739292" cy="3368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i="1">
                <a:solidFill>
                  <a:schemeClr val="bg2">
                    <a:lumMod val="75000"/>
                  </a:schemeClr>
                </a:solidFill>
                <a:cs typeface="Aharoni" panose="02010803020104030203" pitchFamily="2" charset="-79"/>
              </a:rPr>
              <a:t>구현내용</a:t>
            </a:r>
            <a:endParaRPr lang="en-US" altLang="ko-KR" sz="1600" b="1" i="1">
              <a:solidFill>
                <a:schemeClr val="bg2">
                  <a:lumMod val="75000"/>
                </a:schemeClr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i="1">
                <a:solidFill>
                  <a:schemeClr val="bg1"/>
                </a:solidFill>
                <a:cs typeface="Aharoni" panose="02010803020104030203" pitchFamily="2" charset="-79"/>
              </a:rPr>
              <a:t>추가 구현 내용</a:t>
            </a:r>
            <a:endParaRPr lang="en-US" altLang="ko-KR" sz="1600" b="1" i="1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i="1">
                <a:solidFill>
                  <a:schemeClr val="bg2">
                    <a:lumMod val="75000"/>
                  </a:schemeClr>
                </a:solidFill>
                <a:cs typeface="Aharoni" panose="02010803020104030203" pitchFamily="2" charset="-79"/>
              </a:rPr>
              <a:t>조작법</a:t>
            </a:r>
            <a:endParaRPr lang="en-US" altLang="ko-KR" sz="1600" b="1" i="1">
              <a:solidFill>
                <a:schemeClr val="bg2">
                  <a:lumMod val="75000"/>
                </a:schemeClr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i="1">
                <a:solidFill>
                  <a:schemeClr val="bg2">
                    <a:lumMod val="75000"/>
                  </a:schemeClr>
                </a:solidFill>
                <a:cs typeface="Aharoni" panose="02010803020104030203" pitchFamily="2" charset="-79"/>
              </a:rPr>
              <a:t>게임 오브젝트 소개</a:t>
            </a:r>
            <a:endParaRPr lang="en-US" altLang="ko-KR" sz="1600" b="1" i="1">
              <a:solidFill>
                <a:schemeClr val="bg2">
                  <a:lumMod val="75000"/>
                </a:schemeClr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i="1">
                <a:solidFill>
                  <a:schemeClr val="bg2">
                    <a:lumMod val="75000"/>
                  </a:schemeClr>
                </a:solidFill>
                <a:cs typeface="Aharoni" panose="02010803020104030203" pitchFamily="2" charset="-79"/>
              </a:rPr>
              <a:t>플레이 화면 소개</a:t>
            </a:r>
            <a:endParaRPr lang="en-US" altLang="ko-KR" sz="1600" b="1" i="1">
              <a:solidFill>
                <a:schemeClr val="bg2">
                  <a:lumMod val="75000"/>
                </a:schemeClr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i="1">
                <a:solidFill>
                  <a:schemeClr val="bg2">
                    <a:lumMod val="75000"/>
                  </a:schemeClr>
                </a:solidFill>
                <a:cs typeface="Aharoni" panose="02010803020104030203" pitchFamily="2" charset="-79"/>
              </a:rPr>
              <a:t>Stress</a:t>
            </a:r>
            <a:r>
              <a:rPr lang="ko-KR" altLang="en-US" sz="1600" b="1" i="1">
                <a:solidFill>
                  <a:schemeClr val="bg2">
                    <a:lumMod val="75000"/>
                  </a:schemeClr>
                </a:solidFill>
                <a:cs typeface="Aharoni" panose="02010803020104030203" pitchFamily="2" charset="-79"/>
              </a:rPr>
              <a:t> 테스트</a:t>
            </a:r>
            <a:endParaRPr lang="en-US" altLang="ko-KR" sz="1600" b="1" i="1">
              <a:solidFill>
                <a:schemeClr val="bg2">
                  <a:lumMod val="75000"/>
                </a:schemeClr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i="1">
                <a:solidFill>
                  <a:schemeClr val="bg2">
                    <a:lumMod val="75000"/>
                  </a:schemeClr>
                </a:solidFill>
                <a:cs typeface="Aharoni" panose="02010803020104030203" pitchFamily="2" charset="-79"/>
              </a:rPr>
              <a:t>최적화 기법</a:t>
            </a:r>
            <a:endParaRPr lang="en-US" altLang="ko-KR" sz="1600" b="1" i="1">
              <a:solidFill>
                <a:schemeClr val="bg2">
                  <a:lumMod val="75000"/>
                </a:schemeClr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i="1">
                <a:solidFill>
                  <a:schemeClr val="bg2">
                    <a:lumMod val="75000"/>
                  </a:schemeClr>
                </a:solidFill>
                <a:cs typeface="Aharoni" panose="02010803020104030203" pitchFamily="2" charset="-79"/>
              </a:rPr>
              <a:t>코드 설명</a:t>
            </a:r>
            <a:endParaRPr lang="en-US" altLang="ko-KR" sz="1600" b="1" i="1">
              <a:solidFill>
                <a:schemeClr val="bg2">
                  <a:lumMod val="75000"/>
                </a:schemeClr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i="1">
                <a:solidFill>
                  <a:schemeClr val="bg2">
                    <a:lumMod val="75000"/>
                  </a:schemeClr>
                </a:solidFill>
                <a:cs typeface="Aharoni" panose="02010803020104030203" pitchFamily="2" charset="-79"/>
              </a:rPr>
              <a:t>시연 영상</a:t>
            </a:r>
            <a:endParaRPr lang="en-US" altLang="ko-KR" sz="1600" b="1" i="1">
              <a:solidFill>
                <a:schemeClr val="bg2">
                  <a:lumMod val="75000"/>
                </a:schemeClr>
              </a:solidFill>
              <a:cs typeface="Aharoni" panose="02010803020104030203" pitchFamily="2" charset="-79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B679AE-18EE-446C-8EBE-35888D799079}"/>
              </a:ext>
            </a:extLst>
          </p:cNvPr>
          <p:cNvSpPr txBox="1"/>
          <p:nvPr/>
        </p:nvSpPr>
        <p:spPr>
          <a:xfrm>
            <a:off x="521147" y="1787950"/>
            <a:ext cx="2739292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i="1">
                <a:solidFill>
                  <a:prstClr val="white"/>
                </a:solidFill>
                <a:cs typeface="Aharoni" panose="02010803020104030203" pitchFamily="2" charset="-79"/>
              </a:rPr>
              <a:t>목차</a:t>
            </a:r>
            <a:endParaRPr lang="en-US" altLang="ko-KR" sz="2000" i="1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9C97642-A7DC-4607-9336-83864A2A5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2518" y="683005"/>
            <a:ext cx="3806964" cy="170657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8748A35-FEC4-44CC-95BC-211E955728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2518" y="4350979"/>
            <a:ext cx="4600575" cy="19812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B623D4B-9331-4AC4-8E95-125E1BC756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1568" y="2998802"/>
            <a:ext cx="3486150" cy="74295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CD11A709-F842-4D0C-A9B5-832626FD92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08522" y="2917860"/>
            <a:ext cx="2571750" cy="3429000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9079A195-BAA0-4392-A8F9-76D083286372}"/>
              </a:ext>
            </a:extLst>
          </p:cNvPr>
          <p:cNvSpPr/>
          <p:nvPr/>
        </p:nvSpPr>
        <p:spPr>
          <a:xfrm>
            <a:off x="483046" y="403804"/>
            <a:ext cx="2336353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500" b="1" kern="0">
                <a:solidFill>
                  <a:prstClr val="white"/>
                </a:solidFill>
              </a:rPr>
              <a:t>GSP</a:t>
            </a:r>
            <a:r>
              <a:rPr lang="ko-KR" altLang="en-US" sz="2500" b="1" kern="0">
                <a:solidFill>
                  <a:prstClr val="white"/>
                </a:solidFill>
              </a:rPr>
              <a:t> </a:t>
            </a:r>
            <a:r>
              <a:rPr lang="en-US" altLang="ko-KR" sz="2500" b="1" kern="0">
                <a:solidFill>
                  <a:prstClr val="white"/>
                </a:solidFill>
              </a:rPr>
              <a:t>TermProject</a:t>
            </a:r>
            <a:endParaRPr lang="en-US" altLang="ko-KR" sz="2500" b="1" kern="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280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A19975-759C-41E4-BE94-5BF7C5E983E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3765D62-5155-4C2F-A986-997CEB1DA1BC}"/>
              </a:ext>
            </a:extLst>
          </p:cNvPr>
          <p:cNvCxnSpPr>
            <a:cxnSpLocks/>
          </p:cNvCxnSpPr>
          <p:nvPr/>
        </p:nvCxnSpPr>
        <p:spPr>
          <a:xfrm>
            <a:off x="657382" y="2287259"/>
            <a:ext cx="360000" cy="0"/>
          </a:xfrm>
          <a:prstGeom prst="line">
            <a:avLst/>
          </a:prstGeom>
          <a:ln>
            <a:solidFill>
              <a:srgbClr val="8899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BF02EE5-EE07-4898-B650-888CBB8ECDDA}"/>
              </a:ext>
            </a:extLst>
          </p:cNvPr>
          <p:cNvSpPr txBox="1"/>
          <p:nvPr/>
        </p:nvSpPr>
        <p:spPr>
          <a:xfrm>
            <a:off x="290218" y="2389575"/>
            <a:ext cx="2739292" cy="3368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i="1">
                <a:solidFill>
                  <a:schemeClr val="bg2">
                    <a:lumMod val="75000"/>
                  </a:schemeClr>
                </a:solidFill>
                <a:cs typeface="Aharoni" panose="02010803020104030203" pitchFamily="2" charset="-79"/>
              </a:rPr>
              <a:t>구현내용</a:t>
            </a:r>
            <a:endParaRPr lang="en-US" altLang="ko-KR" sz="1600" b="1" i="1">
              <a:solidFill>
                <a:schemeClr val="bg2">
                  <a:lumMod val="75000"/>
                </a:schemeClr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i="1">
                <a:solidFill>
                  <a:schemeClr val="bg2">
                    <a:lumMod val="75000"/>
                  </a:schemeClr>
                </a:solidFill>
                <a:cs typeface="Aharoni" panose="02010803020104030203" pitchFamily="2" charset="-79"/>
              </a:rPr>
              <a:t>추가 구현 내용</a:t>
            </a:r>
            <a:endParaRPr lang="en-US" altLang="ko-KR" sz="1600" b="1" i="1">
              <a:solidFill>
                <a:schemeClr val="bg2">
                  <a:lumMod val="75000"/>
                </a:schemeClr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i="1">
                <a:solidFill>
                  <a:schemeClr val="bg1"/>
                </a:solidFill>
                <a:cs typeface="Aharoni" panose="02010803020104030203" pitchFamily="2" charset="-79"/>
              </a:rPr>
              <a:t>조작법</a:t>
            </a:r>
            <a:endParaRPr lang="en-US" altLang="ko-KR" sz="1600" b="1" i="1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i="1">
                <a:solidFill>
                  <a:schemeClr val="bg2">
                    <a:lumMod val="75000"/>
                  </a:schemeClr>
                </a:solidFill>
                <a:cs typeface="Aharoni" panose="02010803020104030203" pitchFamily="2" charset="-79"/>
              </a:rPr>
              <a:t>게임 오브젝트 소개</a:t>
            </a:r>
            <a:endParaRPr lang="en-US" altLang="ko-KR" sz="1600" b="1" i="1">
              <a:solidFill>
                <a:schemeClr val="bg2">
                  <a:lumMod val="75000"/>
                </a:schemeClr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i="1">
                <a:solidFill>
                  <a:schemeClr val="bg2">
                    <a:lumMod val="75000"/>
                  </a:schemeClr>
                </a:solidFill>
                <a:cs typeface="Aharoni" panose="02010803020104030203" pitchFamily="2" charset="-79"/>
              </a:rPr>
              <a:t>플레이 화면 소개</a:t>
            </a:r>
            <a:endParaRPr lang="en-US" altLang="ko-KR" sz="1600" b="1" i="1">
              <a:solidFill>
                <a:schemeClr val="bg2">
                  <a:lumMod val="75000"/>
                </a:schemeClr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i="1">
                <a:solidFill>
                  <a:schemeClr val="bg2">
                    <a:lumMod val="75000"/>
                  </a:schemeClr>
                </a:solidFill>
                <a:cs typeface="Aharoni" panose="02010803020104030203" pitchFamily="2" charset="-79"/>
              </a:rPr>
              <a:t>Stress</a:t>
            </a:r>
            <a:r>
              <a:rPr lang="ko-KR" altLang="en-US" sz="1600" b="1" i="1">
                <a:solidFill>
                  <a:schemeClr val="bg2">
                    <a:lumMod val="75000"/>
                  </a:schemeClr>
                </a:solidFill>
                <a:cs typeface="Aharoni" panose="02010803020104030203" pitchFamily="2" charset="-79"/>
              </a:rPr>
              <a:t> 테스트</a:t>
            </a:r>
            <a:endParaRPr lang="en-US" altLang="ko-KR" sz="1600" b="1" i="1">
              <a:solidFill>
                <a:schemeClr val="bg2">
                  <a:lumMod val="75000"/>
                </a:schemeClr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i="1">
                <a:solidFill>
                  <a:schemeClr val="bg2">
                    <a:lumMod val="75000"/>
                  </a:schemeClr>
                </a:solidFill>
                <a:cs typeface="Aharoni" panose="02010803020104030203" pitchFamily="2" charset="-79"/>
              </a:rPr>
              <a:t>최적화 기법</a:t>
            </a:r>
            <a:endParaRPr lang="en-US" altLang="ko-KR" sz="1600" b="1" i="1">
              <a:solidFill>
                <a:schemeClr val="bg2">
                  <a:lumMod val="75000"/>
                </a:schemeClr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i="1">
                <a:solidFill>
                  <a:schemeClr val="bg2">
                    <a:lumMod val="75000"/>
                  </a:schemeClr>
                </a:solidFill>
                <a:cs typeface="Aharoni" panose="02010803020104030203" pitchFamily="2" charset="-79"/>
              </a:rPr>
              <a:t>코드 설명</a:t>
            </a:r>
            <a:endParaRPr lang="en-US" altLang="ko-KR" sz="1600" b="1" i="1">
              <a:solidFill>
                <a:schemeClr val="bg2">
                  <a:lumMod val="75000"/>
                </a:schemeClr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i="1">
                <a:solidFill>
                  <a:schemeClr val="bg2">
                    <a:lumMod val="75000"/>
                  </a:schemeClr>
                </a:solidFill>
                <a:cs typeface="Aharoni" panose="02010803020104030203" pitchFamily="2" charset="-79"/>
              </a:rPr>
              <a:t>시연 영상</a:t>
            </a:r>
            <a:endParaRPr lang="en-US" altLang="ko-KR" sz="1600" b="1" i="1">
              <a:solidFill>
                <a:schemeClr val="bg2">
                  <a:lumMod val="75000"/>
                </a:schemeClr>
              </a:solidFill>
              <a:cs typeface="Aharoni" panose="02010803020104030203" pitchFamily="2" charset="-79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B679AE-18EE-446C-8EBE-35888D799079}"/>
              </a:ext>
            </a:extLst>
          </p:cNvPr>
          <p:cNvSpPr txBox="1"/>
          <p:nvPr/>
        </p:nvSpPr>
        <p:spPr>
          <a:xfrm>
            <a:off x="521147" y="1787950"/>
            <a:ext cx="2739292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i="1">
                <a:solidFill>
                  <a:prstClr val="white"/>
                </a:solidFill>
                <a:cs typeface="Aharoni" panose="02010803020104030203" pitchFamily="2" charset="-79"/>
              </a:rPr>
              <a:t>목차</a:t>
            </a:r>
            <a:endParaRPr lang="en-US" altLang="ko-KR" sz="2000" i="1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DE917BB-9E12-4B40-97D6-B712D4854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2778" y="1941657"/>
            <a:ext cx="7458075" cy="362902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9D5E9689-A9B2-41DA-AB54-8AAD4B372C28}"/>
              </a:ext>
            </a:extLst>
          </p:cNvPr>
          <p:cNvSpPr/>
          <p:nvPr/>
        </p:nvSpPr>
        <p:spPr>
          <a:xfrm>
            <a:off x="483046" y="403804"/>
            <a:ext cx="2336353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500" b="1" kern="0">
                <a:solidFill>
                  <a:prstClr val="white"/>
                </a:solidFill>
              </a:rPr>
              <a:t>GSP</a:t>
            </a:r>
            <a:r>
              <a:rPr lang="ko-KR" altLang="en-US" sz="2500" b="1" kern="0">
                <a:solidFill>
                  <a:prstClr val="white"/>
                </a:solidFill>
              </a:rPr>
              <a:t> </a:t>
            </a:r>
            <a:r>
              <a:rPr lang="en-US" altLang="ko-KR" sz="2500" b="1" kern="0">
                <a:solidFill>
                  <a:prstClr val="white"/>
                </a:solidFill>
              </a:rPr>
              <a:t>TermProject</a:t>
            </a:r>
            <a:endParaRPr lang="en-US" altLang="ko-KR" sz="2500" b="1" kern="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0852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A19975-759C-41E4-BE94-5BF7C5E983E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3765D62-5155-4C2F-A986-997CEB1DA1BC}"/>
              </a:ext>
            </a:extLst>
          </p:cNvPr>
          <p:cNvCxnSpPr>
            <a:cxnSpLocks/>
          </p:cNvCxnSpPr>
          <p:nvPr/>
        </p:nvCxnSpPr>
        <p:spPr>
          <a:xfrm>
            <a:off x="657382" y="2287259"/>
            <a:ext cx="360000" cy="0"/>
          </a:xfrm>
          <a:prstGeom prst="line">
            <a:avLst/>
          </a:prstGeom>
          <a:ln>
            <a:solidFill>
              <a:srgbClr val="8899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BF02EE5-EE07-4898-B650-888CBB8ECDDA}"/>
              </a:ext>
            </a:extLst>
          </p:cNvPr>
          <p:cNvSpPr txBox="1"/>
          <p:nvPr/>
        </p:nvSpPr>
        <p:spPr>
          <a:xfrm>
            <a:off x="290218" y="2389575"/>
            <a:ext cx="2739292" cy="3368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i="1">
                <a:solidFill>
                  <a:schemeClr val="bg2">
                    <a:lumMod val="75000"/>
                  </a:schemeClr>
                </a:solidFill>
                <a:cs typeface="Aharoni" panose="02010803020104030203" pitchFamily="2" charset="-79"/>
              </a:rPr>
              <a:t>구현내용</a:t>
            </a:r>
            <a:endParaRPr lang="en-US" altLang="ko-KR" sz="1600" b="1" i="1">
              <a:solidFill>
                <a:schemeClr val="bg2">
                  <a:lumMod val="75000"/>
                </a:schemeClr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i="1">
                <a:solidFill>
                  <a:schemeClr val="bg2">
                    <a:lumMod val="75000"/>
                  </a:schemeClr>
                </a:solidFill>
                <a:cs typeface="Aharoni" panose="02010803020104030203" pitchFamily="2" charset="-79"/>
              </a:rPr>
              <a:t>추가 구현 내용</a:t>
            </a:r>
            <a:endParaRPr lang="en-US" altLang="ko-KR" sz="1600" b="1" i="1">
              <a:solidFill>
                <a:schemeClr val="bg2">
                  <a:lumMod val="75000"/>
                </a:schemeClr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i="1">
                <a:solidFill>
                  <a:schemeClr val="bg2">
                    <a:lumMod val="75000"/>
                  </a:schemeClr>
                </a:solidFill>
                <a:cs typeface="Aharoni" panose="02010803020104030203" pitchFamily="2" charset="-79"/>
              </a:rPr>
              <a:t>조작법</a:t>
            </a:r>
            <a:endParaRPr lang="en-US" altLang="ko-KR" sz="1600" b="1" i="1">
              <a:solidFill>
                <a:schemeClr val="bg2">
                  <a:lumMod val="75000"/>
                </a:schemeClr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i="1">
                <a:solidFill>
                  <a:schemeClr val="bg1"/>
                </a:solidFill>
                <a:cs typeface="Aharoni" panose="02010803020104030203" pitchFamily="2" charset="-79"/>
              </a:rPr>
              <a:t>게임 오브젝트 소개</a:t>
            </a:r>
            <a:endParaRPr lang="en-US" altLang="ko-KR" sz="1600" b="1" i="1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i="1">
                <a:solidFill>
                  <a:schemeClr val="bg2">
                    <a:lumMod val="75000"/>
                  </a:schemeClr>
                </a:solidFill>
                <a:cs typeface="Aharoni" panose="02010803020104030203" pitchFamily="2" charset="-79"/>
              </a:rPr>
              <a:t>플레이 화면 소개</a:t>
            </a:r>
            <a:endParaRPr lang="en-US" altLang="ko-KR" sz="1600" b="1" i="1">
              <a:solidFill>
                <a:schemeClr val="bg2">
                  <a:lumMod val="75000"/>
                </a:schemeClr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i="1">
                <a:solidFill>
                  <a:schemeClr val="bg2">
                    <a:lumMod val="75000"/>
                  </a:schemeClr>
                </a:solidFill>
                <a:cs typeface="Aharoni" panose="02010803020104030203" pitchFamily="2" charset="-79"/>
              </a:rPr>
              <a:t>Stress</a:t>
            </a:r>
            <a:r>
              <a:rPr lang="ko-KR" altLang="en-US" sz="1600" b="1" i="1">
                <a:solidFill>
                  <a:schemeClr val="bg2">
                    <a:lumMod val="75000"/>
                  </a:schemeClr>
                </a:solidFill>
                <a:cs typeface="Aharoni" panose="02010803020104030203" pitchFamily="2" charset="-79"/>
              </a:rPr>
              <a:t> 테스트</a:t>
            </a:r>
            <a:endParaRPr lang="en-US" altLang="ko-KR" sz="1600" b="1" i="1">
              <a:solidFill>
                <a:schemeClr val="bg2">
                  <a:lumMod val="75000"/>
                </a:schemeClr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i="1">
                <a:solidFill>
                  <a:schemeClr val="bg2">
                    <a:lumMod val="75000"/>
                  </a:schemeClr>
                </a:solidFill>
                <a:cs typeface="Aharoni" panose="02010803020104030203" pitchFamily="2" charset="-79"/>
              </a:rPr>
              <a:t>최적화 기법</a:t>
            </a:r>
            <a:endParaRPr lang="en-US" altLang="ko-KR" sz="1600" b="1" i="1">
              <a:solidFill>
                <a:schemeClr val="bg2">
                  <a:lumMod val="75000"/>
                </a:schemeClr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i="1">
                <a:solidFill>
                  <a:schemeClr val="bg2">
                    <a:lumMod val="75000"/>
                  </a:schemeClr>
                </a:solidFill>
                <a:cs typeface="Aharoni" panose="02010803020104030203" pitchFamily="2" charset="-79"/>
              </a:rPr>
              <a:t>코드 설명</a:t>
            </a:r>
            <a:endParaRPr lang="en-US" altLang="ko-KR" sz="1600" b="1" i="1">
              <a:solidFill>
                <a:schemeClr val="bg2">
                  <a:lumMod val="75000"/>
                </a:schemeClr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i="1">
                <a:solidFill>
                  <a:schemeClr val="bg2">
                    <a:lumMod val="75000"/>
                  </a:schemeClr>
                </a:solidFill>
                <a:cs typeface="Aharoni" panose="02010803020104030203" pitchFamily="2" charset="-79"/>
              </a:rPr>
              <a:t>시연 영상</a:t>
            </a:r>
            <a:endParaRPr lang="en-US" altLang="ko-KR" sz="1600" b="1" i="1">
              <a:solidFill>
                <a:schemeClr val="bg2">
                  <a:lumMod val="75000"/>
                </a:schemeClr>
              </a:solidFill>
              <a:cs typeface="Aharoni" panose="02010803020104030203" pitchFamily="2" charset="-79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B679AE-18EE-446C-8EBE-35888D799079}"/>
              </a:ext>
            </a:extLst>
          </p:cNvPr>
          <p:cNvSpPr txBox="1"/>
          <p:nvPr/>
        </p:nvSpPr>
        <p:spPr>
          <a:xfrm>
            <a:off x="521147" y="1787950"/>
            <a:ext cx="2739292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i="1">
                <a:solidFill>
                  <a:prstClr val="white"/>
                </a:solidFill>
                <a:cs typeface="Aharoni" panose="02010803020104030203" pitchFamily="2" charset="-79"/>
              </a:rPr>
              <a:t>목차</a:t>
            </a:r>
            <a:endParaRPr lang="en-US" altLang="ko-KR" sz="2000" i="1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D5E9689-A9B2-41DA-AB54-8AAD4B372C28}"/>
              </a:ext>
            </a:extLst>
          </p:cNvPr>
          <p:cNvSpPr/>
          <p:nvPr/>
        </p:nvSpPr>
        <p:spPr>
          <a:xfrm>
            <a:off x="483046" y="403804"/>
            <a:ext cx="2336353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500" b="1" kern="0">
                <a:solidFill>
                  <a:prstClr val="white"/>
                </a:solidFill>
              </a:rPr>
              <a:t>GSP</a:t>
            </a:r>
            <a:r>
              <a:rPr lang="ko-KR" altLang="en-US" sz="2500" b="1" kern="0">
                <a:solidFill>
                  <a:prstClr val="white"/>
                </a:solidFill>
              </a:rPr>
              <a:t> </a:t>
            </a:r>
            <a:r>
              <a:rPr lang="en-US" altLang="ko-KR" sz="2500" b="1" kern="0">
                <a:solidFill>
                  <a:prstClr val="white"/>
                </a:solidFill>
              </a:rPr>
              <a:t>TermProject</a:t>
            </a:r>
            <a:endParaRPr lang="en-US" altLang="ko-KR" sz="2500" b="1" kern="0" dirty="0">
              <a:solidFill>
                <a:prstClr val="white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CCAAA96-FA0E-4816-B005-10D0B7B96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7054" y="479309"/>
            <a:ext cx="3299926" cy="240649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8A3B609-3D01-40E4-8E20-237928AADE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2253" y="573879"/>
            <a:ext cx="3758600" cy="221735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4DE0F25-795E-4BC3-BE53-573FFA0814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1973" y="3307374"/>
            <a:ext cx="5587855" cy="3154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503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A19975-759C-41E4-BE94-5BF7C5E983E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3765D62-5155-4C2F-A986-997CEB1DA1BC}"/>
              </a:ext>
            </a:extLst>
          </p:cNvPr>
          <p:cNvCxnSpPr>
            <a:cxnSpLocks/>
          </p:cNvCxnSpPr>
          <p:nvPr/>
        </p:nvCxnSpPr>
        <p:spPr>
          <a:xfrm>
            <a:off x="657382" y="2287259"/>
            <a:ext cx="360000" cy="0"/>
          </a:xfrm>
          <a:prstGeom prst="line">
            <a:avLst/>
          </a:prstGeom>
          <a:ln>
            <a:solidFill>
              <a:srgbClr val="8899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BF02EE5-EE07-4898-B650-888CBB8ECDDA}"/>
              </a:ext>
            </a:extLst>
          </p:cNvPr>
          <p:cNvSpPr txBox="1"/>
          <p:nvPr/>
        </p:nvSpPr>
        <p:spPr>
          <a:xfrm>
            <a:off x="290218" y="2389575"/>
            <a:ext cx="2739292" cy="3368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i="1">
                <a:solidFill>
                  <a:schemeClr val="bg2">
                    <a:lumMod val="75000"/>
                  </a:schemeClr>
                </a:solidFill>
                <a:cs typeface="Aharoni" panose="02010803020104030203" pitchFamily="2" charset="-79"/>
              </a:rPr>
              <a:t>구현내용</a:t>
            </a:r>
            <a:endParaRPr lang="en-US" altLang="ko-KR" sz="1600" b="1" i="1">
              <a:solidFill>
                <a:schemeClr val="bg2">
                  <a:lumMod val="75000"/>
                </a:schemeClr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i="1">
                <a:solidFill>
                  <a:schemeClr val="bg2">
                    <a:lumMod val="75000"/>
                  </a:schemeClr>
                </a:solidFill>
                <a:cs typeface="Aharoni" panose="02010803020104030203" pitchFamily="2" charset="-79"/>
              </a:rPr>
              <a:t>추가 구현 내용</a:t>
            </a:r>
            <a:endParaRPr lang="en-US" altLang="ko-KR" sz="1600" b="1" i="1">
              <a:solidFill>
                <a:schemeClr val="bg2">
                  <a:lumMod val="75000"/>
                </a:schemeClr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i="1">
                <a:solidFill>
                  <a:schemeClr val="bg2">
                    <a:lumMod val="75000"/>
                  </a:schemeClr>
                </a:solidFill>
                <a:cs typeface="Aharoni" panose="02010803020104030203" pitchFamily="2" charset="-79"/>
              </a:rPr>
              <a:t>조작법</a:t>
            </a:r>
            <a:endParaRPr lang="en-US" altLang="ko-KR" sz="1600" b="1" i="1">
              <a:solidFill>
                <a:schemeClr val="bg2">
                  <a:lumMod val="75000"/>
                </a:schemeClr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i="1">
                <a:solidFill>
                  <a:schemeClr val="bg2">
                    <a:lumMod val="75000"/>
                  </a:schemeClr>
                </a:solidFill>
                <a:cs typeface="Aharoni" panose="02010803020104030203" pitchFamily="2" charset="-79"/>
              </a:rPr>
              <a:t>게임 오브젝트 소개</a:t>
            </a:r>
            <a:endParaRPr lang="en-US" altLang="ko-KR" sz="1600" b="1" i="1">
              <a:solidFill>
                <a:schemeClr val="bg2">
                  <a:lumMod val="75000"/>
                </a:schemeClr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i="1">
                <a:solidFill>
                  <a:schemeClr val="bg1"/>
                </a:solidFill>
                <a:cs typeface="Aharoni" panose="02010803020104030203" pitchFamily="2" charset="-79"/>
              </a:rPr>
              <a:t>플레이 화면 소개</a:t>
            </a:r>
            <a:endParaRPr lang="en-US" altLang="ko-KR" sz="1600" b="1" i="1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i="1">
                <a:solidFill>
                  <a:schemeClr val="bg2">
                    <a:lumMod val="75000"/>
                  </a:schemeClr>
                </a:solidFill>
                <a:cs typeface="Aharoni" panose="02010803020104030203" pitchFamily="2" charset="-79"/>
              </a:rPr>
              <a:t>Stress</a:t>
            </a:r>
            <a:r>
              <a:rPr lang="ko-KR" altLang="en-US" sz="1600" b="1" i="1">
                <a:solidFill>
                  <a:schemeClr val="bg2">
                    <a:lumMod val="75000"/>
                  </a:schemeClr>
                </a:solidFill>
                <a:cs typeface="Aharoni" panose="02010803020104030203" pitchFamily="2" charset="-79"/>
              </a:rPr>
              <a:t> 테스트</a:t>
            </a:r>
            <a:endParaRPr lang="en-US" altLang="ko-KR" sz="1600" b="1" i="1">
              <a:solidFill>
                <a:schemeClr val="bg2">
                  <a:lumMod val="75000"/>
                </a:schemeClr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i="1">
                <a:solidFill>
                  <a:schemeClr val="bg2">
                    <a:lumMod val="75000"/>
                  </a:schemeClr>
                </a:solidFill>
                <a:cs typeface="Aharoni" panose="02010803020104030203" pitchFamily="2" charset="-79"/>
              </a:rPr>
              <a:t>최적화 기법</a:t>
            </a:r>
            <a:endParaRPr lang="en-US" altLang="ko-KR" sz="1600" b="1" i="1">
              <a:solidFill>
                <a:schemeClr val="bg2">
                  <a:lumMod val="75000"/>
                </a:schemeClr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i="1">
                <a:solidFill>
                  <a:schemeClr val="bg2">
                    <a:lumMod val="75000"/>
                  </a:schemeClr>
                </a:solidFill>
                <a:cs typeface="Aharoni" panose="02010803020104030203" pitchFamily="2" charset="-79"/>
              </a:rPr>
              <a:t>코드 설명</a:t>
            </a:r>
            <a:endParaRPr lang="en-US" altLang="ko-KR" sz="1600" b="1" i="1">
              <a:solidFill>
                <a:schemeClr val="bg2">
                  <a:lumMod val="75000"/>
                </a:schemeClr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i="1">
                <a:solidFill>
                  <a:schemeClr val="bg2">
                    <a:lumMod val="75000"/>
                  </a:schemeClr>
                </a:solidFill>
                <a:cs typeface="Aharoni" panose="02010803020104030203" pitchFamily="2" charset="-79"/>
              </a:rPr>
              <a:t>시연 영상</a:t>
            </a:r>
            <a:endParaRPr lang="en-US" altLang="ko-KR" sz="1600" b="1" i="1">
              <a:solidFill>
                <a:schemeClr val="bg2">
                  <a:lumMod val="75000"/>
                </a:schemeClr>
              </a:solidFill>
              <a:cs typeface="Aharoni" panose="02010803020104030203" pitchFamily="2" charset="-79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B679AE-18EE-446C-8EBE-35888D799079}"/>
              </a:ext>
            </a:extLst>
          </p:cNvPr>
          <p:cNvSpPr txBox="1"/>
          <p:nvPr/>
        </p:nvSpPr>
        <p:spPr>
          <a:xfrm>
            <a:off x="521147" y="1787950"/>
            <a:ext cx="2739292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i="1">
                <a:solidFill>
                  <a:prstClr val="white"/>
                </a:solidFill>
                <a:cs typeface="Aharoni" panose="02010803020104030203" pitchFamily="2" charset="-79"/>
              </a:rPr>
              <a:t>목차</a:t>
            </a:r>
            <a:endParaRPr lang="en-US" altLang="ko-KR" sz="2000" i="1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D5E9689-A9B2-41DA-AB54-8AAD4B372C28}"/>
              </a:ext>
            </a:extLst>
          </p:cNvPr>
          <p:cNvSpPr/>
          <p:nvPr/>
        </p:nvSpPr>
        <p:spPr>
          <a:xfrm>
            <a:off x="483046" y="403804"/>
            <a:ext cx="2336353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500" b="1" kern="0">
                <a:solidFill>
                  <a:prstClr val="white"/>
                </a:solidFill>
              </a:rPr>
              <a:t>GSP</a:t>
            </a:r>
            <a:r>
              <a:rPr lang="ko-KR" altLang="en-US" sz="2500" b="1" kern="0">
                <a:solidFill>
                  <a:prstClr val="white"/>
                </a:solidFill>
              </a:rPr>
              <a:t> </a:t>
            </a:r>
            <a:r>
              <a:rPr lang="en-US" altLang="ko-KR" sz="2500" b="1" kern="0">
                <a:solidFill>
                  <a:prstClr val="white"/>
                </a:solidFill>
              </a:rPr>
              <a:t>TermProject</a:t>
            </a:r>
            <a:endParaRPr lang="en-US" altLang="ko-KR" sz="2500" b="1" kern="0" dirty="0">
              <a:solidFill>
                <a:prstClr val="white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250CA13-8100-4ABE-8289-779A2239992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835859" y="403804"/>
            <a:ext cx="5860104" cy="611591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4BFE8DD-B5B6-41ED-833A-E6EED69E1702}"/>
              </a:ext>
            </a:extLst>
          </p:cNvPr>
          <p:cNvSpPr txBox="1"/>
          <p:nvPr/>
        </p:nvSpPr>
        <p:spPr>
          <a:xfrm>
            <a:off x="2782619" y="764287"/>
            <a:ext cx="14922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chemeClr val="bg1"/>
                </a:solidFill>
              </a:rPr>
              <a:t>플레이어</a:t>
            </a:r>
            <a:endParaRPr lang="en-US" altLang="ko-KR">
              <a:solidFill>
                <a:schemeClr val="bg1"/>
              </a:solidFill>
            </a:endParaRPr>
          </a:p>
          <a:p>
            <a:pPr algn="ctr"/>
            <a:r>
              <a:rPr lang="ko-KR" altLang="en-US">
                <a:solidFill>
                  <a:schemeClr val="bg1"/>
                </a:solidFill>
              </a:rPr>
              <a:t>현재 좌표 및 </a:t>
            </a:r>
            <a:endParaRPr lang="en-US" altLang="ko-KR">
              <a:solidFill>
                <a:schemeClr val="bg1"/>
              </a:solidFill>
            </a:endParaRPr>
          </a:p>
          <a:p>
            <a:pPr algn="ctr"/>
            <a:r>
              <a:rPr lang="ko-KR" altLang="en-US">
                <a:solidFill>
                  <a:schemeClr val="bg1"/>
                </a:solidFill>
              </a:rPr>
              <a:t>기본 정보</a:t>
            </a: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7D06BD17-440D-4FBD-9154-FE2A21E127D0}"/>
              </a:ext>
            </a:extLst>
          </p:cNvPr>
          <p:cNvSpPr/>
          <p:nvPr/>
        </p:nvSpPr>
        <p:spPr>
          <a:xfrm>
            <a:off x="4274847" y="1067572"/>
            <a:ext cx="540696" cy="3031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62F59A-793F-44FE-854E-5C51E2283B60}"/>
              </a:ext>
            </a:extLst>
          </p:cNvPr>
          <p:cNvSpPr txBox="1"/>
          <p:nvPr/>
        </p:nvSpPr>
        <p:spPr>
          <a:xfrm>
            <a:off x="2708517" y="5310944"/>
            <a:ext cx="1492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chemeClr val="bg1"/>
                </a:solidFill>
              </a:rPr>
              <a:t>전투 메시지 및 채팅 창</a:t>
            </a: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C7D395F9-F64C-4845-ABF3-F8427C7E4118}"/>
              </a:ext>
            </a:extLst>
          </p:cNvPr>
          <p:cNvSpPr/>
          <p:nvPr/>
        </p:nvSpPr>
        <p:spPr>
          <a:xfrm>
            <a:off x="4200745" y="5463227"/>
            <a:ext cx="540696" cy="3031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980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A19975-759C-41E4-BE94-5BF7C5E983E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3765D62-5155-4C2F-A986-997CEB1DA1BC}"/>
              </a:ext>
            </a:extLst>
          </p:cNvPr>
          <p:cNvCxnSpPr>
            <a:cxnSpLocks/>
          </p:cNvCxnSpPr>
          <p:nvPr/>
        </p:nvCxnSpPr>
        <p:spPr>
          <a:xfrm>
            <a:off x="657382" y="2287259"/>
            <a:ext cx="360000" cy="0"/>
          </a:xfrm>
          <a:prstGeom prst="line">
            <a:avLst/>
          </a:prstGeom>
          <a:ln>
            <a:solidFill>
              <a:srgbClr val="8899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BF02EE5-EE07-4898-B650-888CBB8ECDDA}"/>
              </a:ext>
            </a:extLst>
          </p:cNvPr>
          <p:cNvSpPr txBox="1"/>
          <p:nvPr/>
        </p:nvSpPr>
        <p:spPr>
          <a:xfrm>
            <a:off x="290218" y="2389575"/>
            <a:ext cx="2739292" cy="3368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i="1">
                <a:solidFill>
                  <a:schemeClr val="bg2">
                    <a:lumMod val="75000"/>
                  </a:schemeClr>
                </a:solidFill>
                <a:cs typeface="Aharoni" panose="02010803020104030203" pitchFamily="2" charset="-79"/>
              </a:rPr>
              <a:t>구현내용</a:t>
            </a:r>
            <a:endParaRPr lang="en-US" altLang="ko-KR" sz="1600" b="1" i="1">
              <a:solidFill>
                <a:schemeClr val="bg2">
                  <a:lumMod val="75000"/>
                </a:schemeClr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i="1">
                <a:solidFill>
                  <a:schemeClr val="bg2">
                    <a:lumMod val="75000"/>
                  </a:schemeClr>
                </a:solidFill>
                <a:cs typeface="Aharoni" panose="02010803020104030203" pitchFamily="2" charset="-79"/>
              </a:rPr>
              <a:t>추가 구현 내용</a:t>
            </a:r>
            <a:endParaRPr lang="en-US" altLang="ko-KR" sz="1600" b="1" i="1">
              <a:solidFill>
                <a:schemeClr val="bg2">
                  <a:lumMod val="75000"/>
                </a:schemeClr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i="1">
                <a:solidFill>
                  <a:schemeClr val="bg2">
                    <a:lumMod val="75000"/>
                  </a:schemeClr>
                </a:solidFill>
                <a:cs typeface="Aharoni" panose="02010803020104030203" pitchFamily="2" charset="-79"/>
              </a:rPr>
              <a:t>조작법</a:t>
            </a:r>
            <a:endParaRPr lang="en-US" altLang="ko-KR" sz="1600" b="1" i="1">
              <a:solidFill>
                <a:schemeClr val="bg2">
                  <a:lumMod val="75000"/>
                </a:schemeClr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i="1">
                <a:solidFill>
                  <a:schemeClr val="bg2">
                    <a:lumMod val="75000"/>
                  </a:schemeClr>
                </a:solidFill>
                <a:cs typeface="Aharoni" panose="02010803020104030203" pitchFamily="2" charset="-79"/>
              </a:rPr>
              <a:t>게임 오브젝트 소개</a:t>
            </a:r>
            <a:endParaRPr lang="en-US" altLang="ko-KR" sz="1600" b="1" i="1">
              <a:solidFill>
                <a:schemeClr val="bg2">
                  <a:lumMod val="75000"/>
                </a:schemeClr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i="1">
                <a:solidFill>
                  <a:schemeClr val="bg2">
                    <a:lumMod val="75000"/>
                  </a:schemeClr>
                </a:solidFill>
                <a:cs typeface="Aharoni" panose="02010803020104030203" pitchFamily="2" charset="-79"/>
              </a:rPr>
              <a:t>플레이 화면 소개</a:t>
            </a:r>
            <a:endParaRPr lang="en-US" altLang="ko-KR" sz="1600" b="1" i="1">
              <a:solidFill>
                <a:schemeClr val="bg2">
                  <a:lumMod val="75000"/>
                </a:schemeClr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i="1">
                <a:solidFill>
                  <a:schemeClr val="bg1"/>
                </a:solidFill>
                <a:cs typeface="Aharoni" panose="02010803020104030203" pitchFamily="2" charset="-79"/>
              </a:rPr>
              <a:t>Stress</a:t>
            </a:r>
            <a:r>
              <a:rPr lang="ko-KR" altLang="en-US" sz="1600" b="1" i="1">
                <a:solidFill>
                  <a:schemeClr val="bg1"/>
                </a:solidFill>
                <a:cs typeface="Aharoni" panose="02010803020104030203" pitchFamily="2" charset="-79"/>
              </a:rPr>
              <a:t> 테스트</a:t>
            </a:r>
            <a:endParaRPr lang="en-US" altLang="ko-KR" sz="1600" b="1" i="1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i="1">
                <a:solidFill>
                  <a:schemeClr val="bg2">
                    <a:lumMod val="75000"/>
                  </a:schemeClr>
                </a:solidFill>
                <a:cs typeface="Aharoni" panose="02010803020104030203" pitchFamily="2" charset="-79"/>
              </a:rPr>
              <a:t>최적화 기법</a:t>
            </a:r>
            <a:endParaRPr lang="en-US" altLang="ko-KR" sz="1600" b="1" i="1">
              <a:solidFill>
                <a:schemeClr val="bg2">
                  <a:lumMod val="75000"/>
                </a:schemeClr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i="1">
                <a:solidFill>
                  <a:schemeClr val="bg2">
                    <a:lumMod val="75000"/>
                  </a:schemeClr>
                </a:solidFill>
                <a:cs typeface="Aharoni" panose="02010803020104030203" pitchFamily="2" charset="-79"/>
              </a:rPr>
              <a:t>코드 설명</a:t>
            </a:r>
            <a:endParaRPr lang="en-US" altLang="ko-KR" sz="1600" b="1" i="1">
              <a:solidFill>
                <a:schemeClr val="bg2">
                  <a:lumMod val="75000"/>
                </a:schemeClr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i="1">
                <a:solidFill>
                  <a:schemeClr val="bg2">
                    <a:lumMod val="75000"/>
                  </a:schemeClr>
                </a:solidFill>
                <a:cs typeface="Aharoni" panose="02010803020104030203" pitchFamily="2" charset="-79"/>
              </a:rPr>
              <a:t>시연 영상</a:t>
            </a:r>
            <a:endParaRPr lang="en-US" altLang="ko-KR" sz="1600" b="1" i="1">
              <a:solidFill>
                <a:schemeClr val="bg2">
                  <a:lumMod val="75000"/>
                </a:schemeClr>
              </a:solidFill>
              <a:cs typeface="Aharoni" panose="02010803020104030203" pitchFamily="2" charset="-79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B679AE-18EE-446C-8EBE-35888D799079}"/>
              </a:ext>
            </a:extLst>
          </p:cNvPr>
          <p:cNvSpPr txBox="1"/>
          <p:nvPr/>
        </p:nvSpPr>
        <p:spPr>
          <a:xfrm>
            <a:off x="521147" y="1787950"/>
            <a:ext cx="2739292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i="1">
                <a:solidFill>
                  <a:prstClr val="white"/>
                </a:solidFill>
                <a:cs typeface="Aharoni" panose="02010803020104030203" pitchFamily="2" charset="-79"/>
              </a:rPr>
              <a:t>목차</a:t>
            </a:r>
            <a:endParaRPr lang="en-US" altLang="ko-KR" sz="2000" i="1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D5E9689-A9B2-41DA-AB54-8AAD4B372C28}"/>
              </a:ext>
            </a:extLst>
          </p:cNvPr>
          <p:cNvSpPr/>
          <p:nvPr/>
        </p:nvSpPr>
        <p:spPr>
          <a:xfrm>
            <a:off x="483046" y="403804"/>
            <a:ext cx="2336353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500" b="1" kern="0">
                <a:solidFill>
                  <a:prstClr val="white"/>
                </a:solidFill>
              </a:rPr>
              <a:t>GSP</a:t>
            </a:r>
            <a:r>
              <a:rPr lang="ko-KR" altLang="en-US" sz="2500" b="1" kern="0">
                <a:solidFill>
                  <a:prstClr val="white"/>
                </a:solidFill>
              </a:rPr>
              <a:t> </a:t>
            </a:r>
            <a:r>
              <a:rPr lang="en-US" altLang="ko-KR" sz="2500" b="1" kern="0">
                <a:solidFill>
                  <a:prstClr val="white"/>
                </a:solidFill>
              </a:rPr>
              <a:t>TermProject</a:t>
            </a:r>
            <a:endParaRPr lang="en-US" altLang="ko-KR" sz="2500" b="1" kern="0" dirty="0">
              <a:solidFill>
                <a:prstClr val="white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92AFE2D-8246-4AE6-BF1F-AAE846F1676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626931" y="653241"/>
            <a:ext cx="5731510" cy="45656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FFE658C-48BD-4E25-8405-3232EE7E36FA}"/>
              </a:ext>
            </a:extLst>
          </p:cNvPr>
          <p:cNvSpPr txBox="1"/>
          <p:nvPr/>
        </p:nvSpPr>
        <p:spPr>
          <a:xfrm>
            <a:off x="4229969" y="5479050"/>
            <a:ext cx="7029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NPC: 100’000</a:t>
            </a:r>
            <a:r>
              <a:rPr lang="ko-KR" altLang="en-US" b="1">
                <a:solidFill>
                  <a:schemeClr val="bg1"/>
                </a:solidFill>
              </a:rPr>
              <a:t>개</a:t>
            </a:r>
            <a:r>
              <a:rPr lang="en-US" altLang="ko-KR" b="1">
                <a:solidFill>
                  <a:schemeClr val="bg1"/>
                </a:solidFill>
              </a:rPr>
              <a:t>, DB </a:t>
            </a:r>
            <a:r>
              <a:rPr lang="ko-KR" altLang="en-US" b="1">
                <a:solidFill>
                  <a:schemeClr val="bg1"/>
                </a:solidFill>
              </a:rPr>
              <a:t>플레이어 정보 관리</a:t>
            </a:r>
            <a:r>
              <a:rPr lang="en-US" altLang="ko-KR" b="1">
                <a:solidFill>
                  <a:schemeClr val="bg1"/>
                </a:solidFill>
              </a:rPr>
              <a:t>, </a:t>
            </a:r>
            <a:r>
              <a:rPr lang="ko-KR" altLang="en-US" b="1">
                <a:solidFill>
                  <a:schemeClr val="bg1"/>
                </a:solidFill>
              </a:rPr>
              <a:t>스크립트 및 모든 기능 구현 완료 후 </a:t>
            </a:r>
            <a:r>
              <a:rPr lang="en-US" altLang="ko-KR" b="1">
                <a:solidFill>
                  <a:schemeClr val="bg1"/>
                </a:solidFill>
              </a:rPr>
              <a:t>Stress </a:t>
            </a:r>
            <a:r>
              <a:rPr lang="ko-KR" altLang="en-US" b="1">
                <a:solidFill>
                  <a:schemeClr val="bg1"/>
                </a:solidFill>
              </a:rPr>
              <a:t>테스트 진행</a:t>
            </a:r>
            <a:r>
              <a:rPr lang="en-US" altLang="ko-KR" b="1">
                <a:solidFill>
                  <a:schemeClr val="bg1"/>
                </a:solidFill>
              </a:rPr>
              <a:t>. </a:t>
            </a:r>
            <a:r>
              <a:rPr lang="ko-KR" altLang="en-US" b="1">
                <a:solidFill>
                  <a:schemeClr val="bg1"/>
                </a:solidFill>
              </a:rPr>
              <a:t>노트북에서 진행하였음</a:t>
            </a:r>
            <a:endParaRPr lang="en-US" altLang="ko-KR" b="1">
              <a:solidFill>
                <a:schemeClr val="bg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A5A4C84-AF5A-4AA5-8FE7-424D64E01E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0241" y="2856691"/>
            <a:ext cx="46482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304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A19975-759C-41E4-BE94-5BF7C5E983E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3765D62-5155-4C2F-A986-997CEB1DA1BC}"/>
              </a:ext>
            </a:extLst>
          </p:cNvPr>
          <p:cNvCxnSpPr>
            <a:cxnSpLocks/>
          </p:cNvCxnSpPr>
          <p:nvPr/>
        </p:nvCxnSpPr>
        <p:spPr>
          <a:xfrm>
            <a:off x="657382" y="2287259"/>
            <a:ext cx="360000" cy="0"/>
          </a:xfrm>
          <a:prstGeom prst="line">
            <a:avLst/>
          </a:prstGeom>
          <a:ln>
            <a:solidFill>
              <a:srgbClr val="8899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BF02EE5-EE07-4898-B650-888CBB8ECDDA}"/>
              </a:ext>
            </a:extLst>
          </p:cNvPr>
          <p:cNvSpPr txBox="1"/>
          <p:nvPr/>
        </p:nvSpPr>
        <p:spPr>
          <a:xfrm>
            <a:off x="290218" y="2389575"/>
            <a:ext cx="2739292" cy="3368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i="1">
                <a:solidFill>
                  <a:schemeClr val="bg2">
                    <a:lumMod val="75000"/>
                  </a:schemeClr>
                </a:solidFill>
                <a:cs typeface="Aharoni" panose="02010803020104030203" pitchFamily="2" charset="-79"/>
              </a:rPr>
              <a:t>구현내용</a:t>
            </a:r>
            <a:endParaRPr lang="en-US" altLang="ko-KR" sz="1600" b="1" i="1">
              <a:solidFill>
                <a:schemeClr val="bg2">
                  <a:lumMod val="75000"/>
                </a:schemeClr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i="1">
                <a:solidFill>
                  <a:schemeClr val="bg2">
                    <a:lumMod val="75000"/>
                  </a:schemeClr>
                </a:solidFill>
                <a:cs typeface="Aharoni" panose="02010803020104030203" pitchFamily="2" charset="-79"/>
              </a:rPr>
              <a:t>추가 구현 내용</a:t>
            </a:r>
            <a:endParaRPr lang="en-US" altLang="ko-KR" sz="1600" b="1" i="1">
              <a:solidFill>
                <a:schemeClr val="bg2">
                  <a:lumMod val="75000"/>
                </a:schemeClr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i="1">
                <a:solidFill>
                  <a:schemeClr val="bg2">
                    <a:lumMod val="75000"/>
                  </a:schemeClr>
                </a:solidFill>
                <a:cs typeface="Aharoni" panose="02010803020104030203" pitchFamily="2" charset="-79"/>
              </a:rPr>
              <a:t>조작법</a:t>
            </a:r>
            <a:endParaRPr lang="en-US" altLang="ko-KR" sz="1600" b="1" i="1">
              <a:solidFill>
                <a:schemeClr val="bg2">
                  <a:lumMod val="75000"/>
                </a:schemeClr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i="1">
                <a:solidFill>
                  <a:schemeClr val="bg2">
                    <a:lumMod val="75000"/>
                  </a:schemeClr>
                </a:solidFill>
                <a:cs typeface="Aharoni" panose="02010803020104030203" pitchFamily="2" charset="-79"/>
              </a:rPr>
              <a:t>게임 오브젝트 소개</a:t>
            </a:r>
            <a:endParaRPr lang="en-US" altLang="ko-KR" sz="1600" b="1" i="1">
              <a:solidFill>
                <a:schemeClr val="bg2">
                  <a:lumMod val="75000"/>
                </a:schemeClr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i="1">
                <a:solidFill>
                  <a:schemeClr val="bg2">
                    <a:lumMod val="75000"/>
                  </a:schemeClr>
                </a:solidFill>
                <a:cs typeface="Aharoni" panose="02010803020104030203" pitchFamily="2" charset="-79"/>
              </a:rPr>
              <a:t>플레이 화면 소개</a:t>
            </a:r>
            <a:endParaRPr lang="en-US" altLang="ko-KR" sz="1600" b="1" i="1">
              <a:solidFill>
                <a:schemeClr val="bg2">
                  <a:lumMod val="75000"/>
                </a:schemeClr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i="1">
                <a:solidFill>
                  <a:schemeClr val="bg2">
                    <a:lumMod val="75000"/>
                  </a:schemeClr>
                </a:solidFill>
                <a:cs typeface="Aharoni" panose="02010803020104030203" pitchFamily="2" charset="-79"/>
              </a:rPr>
              <a:t>Stress</a:t>
            </a:r>
            <a:r>
              <a:rPr lang="ko-KR" altLang="en-US" sz="1600" b="1" i="1">
                <a:solidFill>
                  <a:schemeClr val="bg2">
                    <a:lumMod val="75000"/>
                  </a:schemeClr>
                </a:solidFill>
                <a:cs typeface="Aharoni" panose="02010803020104030203" pitchFamily="2" charset="-79"/>
              </a:rPr>
              <a:t> 테스트</a:t>
            </a:r>
            <a:endParaRPr lang="en-US" altLang="ko-KR" sz="1600" b="1" i="1">
              <a:solidFill>
                <a:schemeClr val="bg2">
                  <a:lumMod val="75000"/>
                </a:schemeClr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i="1">
                <a:solidFill>
                  <a:srgbClr val="FFFFFF"/>
                </a:solidFill>
                <a:cs typeface="Aharoni" panose="02010803020104030203" pitchFamily="2" charset="-79"/>
              </a:rPr>
              <a:t>최적화 기법</a:t>
            </a:r>
            <a:endParaRPr lang="en-US" altLang="ko-KR" sz="1600" b="1" i="1">
              <a:solidFill>
                <a:srgbClr val="FFFFFF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i="1">
                <a:solidFill>
                  <a:schemeClr val="bg2">
                    <a:lumMod val="75000"/>
                  </a:schemeClr>
                </a:solidFill>
                <a:cs typeface="Aharoni" panose="02010803020104030203" pitchFamily="2" charset="-79"/>
              </a:rPr>
              <a:t>코드 설명</a:t>
            </a:r>
            <a:endParaRPr lang="en-US" altLang="ko-KR" sz="1600" b="1" i="1">
              <a:solidFill>
                <a:schemeClr val="bg2">
                  <a:lumMod val="75000"/>
                </a:schemeClr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i="1">
                <a:solidFill>
                  <a:schemeClr val="bg2">
                    <a:lumMod val="75000"/>
                  </a:schemeClr>
                </a:solidFill>
                <a:cs typeface="Aharoni" panose="02010803020104030203" pitchFamily="2" charset="-79"/>
              </a:rPr>
              <a:t>시연 영상</a:t>
            </a:r>
            <a:endParaRPr lang="en-US" altLang="ko-KR" sz="1600" b="1" i="1">
              <a:solidFill>
                <a:schemeClr val="bg2">
                  <a:lumMod val="75000"/>
                </a:schemeClr>
              </a:solidFill>
              <a:cs typeface="Aharoni" panose="02010803020104030203" pitchFamily="2" charset="-79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B679AE-18EE-446C-8EBE-35888D799079}"/>
              </a:ext>
            </a:extLst>
          </p:cNvPr>
          <p:cNvSpPr txBox="1"/>
          <p:nvPr/>
        </p:nvSpPr>
        <p:spPr>
          <a:xfrm>
            <a:off x="521147" y="1787950"/>
            <a:ext cx="2739292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i="1">
                <a:solidFill>
                  <a:prstClr val="white"/>
                </a:solidFill>
                <a:cs typeface="Aharoni" panose="02010803020104030203" pitchFamily="2" charset="-79"/>
              </a:rPr>
              <a:t>목차</a:t>
            </a:r>
            <a:endParaRPr lang="en-US" altLang="ko-KR" sz="2000" i="1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D5E9689-A9B2-41DA-AB54-8AAD4B372C28}"/>
              </a:ext>
            </a:extLst>
          </p:cNvPr>
          <p:cNvSpPr/>
          <p:nvPr/>
        </p:nvSpPr>
        <p:spPr>
          <a:xfrm>
            <a:off x="483046" y="403804"/>
            <a:ext cx="2336353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500" b="1" kern="0">
                <a:solidFill>
                  <a:prstClr val="white"/>
                </a:solidFill>
              </a:rPr>
              <a:t>GSP</a:t>
            </a:r>
            <a:r>
              <a:rPr lang="ko-KR" altLang="en-US" sz="2500" b="1" kern="0">
                <a:solidFill>
                  <a:prstClr val="white"/>
                </a:solidFill>
              </a:rPr>
              <a:t> </a:t>
            </a:r>
            <a:r>
              <a:rPr lang="en-US" altLang="ko-KR" sz="2500" b="1" kern="0">
                <a:solidFill>
                  <a:prstClr val="white"/>
                </a:solidFill>
              </a:rPr>
              <a:t>TermProject</a:t>
            </a:r>
            <a:endParaRPr lang="en-US" altLang="ko-KR" sz="2500" b="1" kern="0" dirty="0">
              <a:solidFill>
                <a:prstClr val="white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78C45E-149E-45CB-967F-BFD09AAC0D43}"/>
              </a:ext>
            </a:extLst>
          </p:cNvPr>
          <p:cNvSpPr txBox="1"/>
          <p:nvPr/>
        </p:nvSpPr>
        <p:spPr>
          <a:xfrm>
            <a:off x="3802606" y="677008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FFFFFF"/>
                </a:solidFill>
              </a:rPr>
              <a:t>섹터 분할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2C532EB5-8DC7-4E0A-917F-3483E7561A3C}"/>
              </a:ext>
            </a:extLst>
          </p:cNvPr>
          <p:cNvGrpSpPr/>
          <p:nvPr/>
        </p:nvGrpSpPr>
        <p:grpSpPr>
          <a:xfrm>
            <a:off x="3316587" y="1223230"/>
            <a:ext cx="3480308" cy="3635132"/>
            <a:chOff x="4274507" y="1209429"/>
            <a:chExt cx="4486118" cy="4292051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178E784B-8890-4FA4-B6C9-CFFF079C37CE}"/>
                </a:ext>
              </a:extLst>
            </p:cNvPr>
            <p:cNvSpPr/>
            <p:nvPr/>
          </p:nvSpPr>
          <p:spPr>
            <a:xfrm>
              <a:off x="4274508" y="1209432"/>
              <a:ext cx="2243058" cy="2146024"/>
            </a:xfrm>
            <a:prstGeom prst="rect">
              <a:avLst/>
            </a:prstGeom>
            <a:solidFill>
              <a:schemeClr val="accent6">
                <a:alpha val="4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Sector1</a:t>
              </a:r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F705DF05-5209-4D8C-A4E6-EFB22603D017}"/>
                </a:ext>
              </a:extLst>
            </p:cNvPr>
            <p:cNvSpPr/>
            <p:nvPr/>
          </p:nvSpPr>
          <p:spPr>
            <a:xfrm>
              <a:off x="6517565" y="1209432"/>
              <a:ext cx="2243058" cy="2146024"/>
            </a:xfrm>
            <a:prstGeom prst="rect">
              <a:avLst/>
            </a:prstGeom>
            <a:solidFill>
              <a:schemeClr val="accent6">
                <a:alpha val="4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Sector2</a:t>
              </a:r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48744E2-19B8-4DCF-9972-2D69FA1839B8}"/>
                </a:ext>
              </a:extLst>
            </p:cNvPr>
            <p:cNvSpPr/>
            <p:nvPr/>
          </p:nvSpPr>
          <p:spPr>
            <a:xfrm>
              <a:off x="4274507" y="3355456"/>
              <a:ext cx="2243058" cy="2146024"/>
            </a:xfrm>
            <a:prstGeom prst="rect">
              <a:avLst/>
            </a:prstGeom>
            <a:solidFill>
              <a:schemeClr val="accent6">
                <a:alpha val="4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Sector3</a:t>
              </a:r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AF2DAE41-60DF-478F-ACE2-BD43D59F01B0}"/>
                </a:ext>
              </a:extLst>
            </p:cNvPr>
            <p:cNvSpPr/>
            <p:nvPr/>
          </p:nvSpPr>
          <p:spPr>
            <a:xfrm>
              <a:off x="6517565" y="3355456"/>
              <a:ext cx="2243058" cy="2146024"/>
            </a:xfrm>
            <a:prstGeom prst="rect">
              <a:avLst/>
            </a:prstGeom>
            <a:solidFill>
              <a:schemeClr val="accent6">
                <a:alpha val="4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Sector4</a:t>
              </a:r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9BF6F91-CDBA-460E-A79E-DB6369BF63B8}"/>
                </a:ext>
              </a:extLst>
            </p:cNvPr>
            <p:cNvSpPr/>
            <p:nvPr/>
          </p:nvSpPr>
          <p:spPr>
            <a:xfrm>
              <a:off x="6154616" y="1209429"/>
              <a:ext cx="756138" cy="2146027"/>
            </a:xfrm>
            <a:prstGeom prst="rect">
              <a:avLst/>
            </a:prstGeom>
            <a:solidFill>
              <a:schemeClr val="accent1">
                <a:alpha val="4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5ACAED2-3D52-42BA-B110-AB116BC475F8}"/>
                </a:ext>
              </a:extLst>
            </p:cNvPr>
            <p:cNvSpPr/>
            <p:nvPr/>
          </p:nvSpPr>
          <p:spPr>
            <a:xfrm>
              <a:off x="6157080" y="3355456"/>
              <a:ext cx="756138" cy="2146021"/>
            </a:xfrm>
            <a:prstGeom prst="rect">
              <a:avLst/>
            </a:prstGeom>
            <a:solidFill>
              <a:schemeClr val="accent1">
                <a:alpha val="4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A990B34B-D306-4684-A506-9722467C7D6E}"/>
                </a:ext>
              </a:extLst>
            </p:cNvPr>
            <p:cNvSpPr/>
            <p:nvPr/>
          </p:nvSpPr>
          <p:spPr>
            <a:xfrm rot="16200000">
              <a:off x="7261026" y="2233925"/>
              <a:ext cx="756138" cy="2243061"/>
            </a:xfrm>
            <a:prstGeom prst="rect">
              <a:avLst/>
            </a:prstGeom>
            <a:solidFill>
              <a:schemeClr val="accent1">
                <a:alpha val="4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E38C803-6D5D-4347-B305-5464DDD1563A}"/>
                </a:ext>
              </a:extLst>
            </p:cNvPr>
            <p:cNvSpPr/>
            <p:nvPr/>
          </p:nvSpPr>
          <p:spPr>
            <a:xfrm rot="16200000">
              <a:off x="5033086" y="2233924"/>
              <a:ext cx="756138" cy="2243061"/>
            </a:xfrm>
            <a:prstGeom prst="rect">
              <a:avLst/>
            </a:prstGeom>
            <a:solidFill>
              <a:schemeClr val="accent1">
                <a:alpha val="4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EBAD382A-E5FF-4C9B-80C9-8A714ECE873F}"/>
              </a:ext>
            </a:extLst>
          </p:cNvPr>
          <p:cNvSpPr txBox="1"/>
          <p:nvPr/>
        </p:nvSpPr>
        <p:spPr>
          <a:xfrm>
            <a:off x="3260439" y="5067962"/>
            <a:ext cx="3443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FFFFFF"/>
                </a:solidFill>
              </a:rPr>
              <a:t>플레이어가 있는 위치에 따라 검색하는 </a:t>
            </a:r>
            <a:r>
              <a:rPr lang="en-US" altLang="ko-KR">
                <a:solidFill>
                  <a:srgbClr val="FFFFFF"/>
                </a:solidFill>
              </a:rPr>
              <a:t>NPC</a:t>
            </a:r>
            <a:r>
              <a:rPr lang="ko-KR" altLang="en-US">
                <a:solidFill>
                  <a:srgbClr val="FFFFFF"/>
                </a:solidFill>
              </a:rPr>
              <a:t>의 범위가 달라짐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F29134FE-42F4-4F60-81AF-645F91C1B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0055" y="1223230"/>
            <a:ext cx="4648200" cy="189547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DDD4830-130B-4556-80B0-864005057428}"/>
              </a:ext>
            </a:extLst>
          </p:cNvPr>
          <p:cNvSpPr txBox="1"/>
          <p:nvPr/>
        </p:nvSpPr>
        <p:spPr>
          <a:xfrm>
            <a:off x="6920055" y="3237853"/>
            <a:ext cx="5143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FFFFFF"/>
                </a:solidFill>
              </a:rPr>
              <a:t>플레이어 위치 변화에 따라 섹터를 수정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65E7D9CE-22EC-4C35-9F03-ABC64856AF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0055" y="3949578"/>
            <a:ext cx="3914775" cy="11811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48E32EC4-BE9E-4E6D-816E-6CB57291BCFF}"/>
              </a:ext>
            </a:extLst>
          </p:cNvPr>
          <p:cNvSpPr txBox="1"/>
          <p:nvPr/>
        </p:nvSpPr>
        <p:spPr>
          <a:xfrm>
            <a:off x="6920055" y="5338507"/>
            <a:ext cx="5143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FFFFFF"/>
                </a:solidFill>
              </a:rPr>
              <a:t>시야처리 및 충돌처리에서 섹터를 활용하여 </a:t>
            </a:r>
            <a:endParaRPr lang="en-US" altLang="ko-KR">
              <a:solidFill>
                <a:srgbClr val="FFFFFF"/>
              </a:solidFill>
            </a:endParaRPr>
          </a:p>
          <a:p>
            <a:r>
              <a:rPr lang="ko-KR" altLang="en-US">
                <a:solidFill>
                  <a:srgbClr val="FFFFFF"/>
                </a:solidFill>
              </a:rPr>
              <a:t>부하를 줄임</a:t>
            </a:r>
          </a:p>
        </p:txBody>
      </p:sp>
    </p:spTree>
    <p:extLst>
      <p:ext uri="{BB962C8B-B14F-4D97-AF65-F5344CB8AC3E}">
        <p14:creationId xmlns:p14="http://schemas.microsoft.com/office/powerpoint/2010/main" val="158634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A19975-759C-41E4-BE94-5BF7C5E983E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3765D62-5155-4C2F-A986-997CEB1DA1BC}"/>
              </a:ext>
            </a:extLst>
          </p:cNvPr>
          <p:cNvCxnSpPr>
            <a:cxnSpLocks/>
          </p:cNvCxnSpPr>
          <p:nvPr/>
        </p:nvCxnSpPr>
        <p:spPr>
          <a:xfrm>
            <a:off x="657382" y="2287259"/>
            <a:ext cx="360000" cy="0"/>
          </a:xfrm>
          <a:prstGeom prst="line">
            <a:avLst/>
          </a:prstGeom>
          <a:ln>
            <a:solidFill>
              <a:srgbClr val="8899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BF02EE5-EE07-4898-B650-888CBB8ECDDA}"/>
              </a:ext>
            </a:extLst>
          </p:cNvPr>
          <p:cNvSpPr txBox="1"/>
          <p:nvPr/>
        </p:nvSpPr>
        <p:spPr>
          <a:xfrm>
            <a:off x="290218" y="2389575"/>
            <a:ext cx="2739292" cy="3368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i="1">
                <a:solidFill>
                  <a:schemeClr val="bg2">
                    <a:lumMod val="75000"/>
                  </a:schemeClr>
                </a:solidFill>
                <a:cs typeface="Aharoni" panose="02010803020104030203" pitchFamily="2" charset="-79"/>
              </a:rPr>
              <a:t>구현내용</a:t>
            </a:r>
            <a:endParaRPr lang="en-US" altLang="ko-KR" sz="1600" b="1" i="1">
              <a:solidFill>
                <a:schemeClr val="bg2">
                  <a:lumMod val="75000"/>
                </a:schemeClr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i="1">
                <a:solidFill>
                  <a:schemeClr val="bg2">
                    <a:lumMod val="75000"/>
                  </a:schemeClr>
                </a:solidFill>
                <a:cs typeface="Aharoni" panose="02010803020104030203" pitchFamily="2" charset="-79"/>
              </a:rPr>
              <a:t>추가 구현 내용</a:t>
            </a:r>
            <a:endParaRPr lang="en-US" altLang="ko-KR" sz="1600" b="1" i="1">
              <a:solidFill>
                <a:schemeClr val="bg2">
                  <a:lumMod val="75000"/>
                </a:schemeClr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i="1">
                <a:solidFill>
                  <a:schemeClr val="bg2">
                    <a:lumMod val="75000"/>
                  </a:schemeClr>
                </a:solidFill>
                <a:cs typeface="Aharoni" panose="02010803020104030203" pitchFamily="2" charset="-79"/>
              </a:rPr>
              <a:t>조작법</a:t>
            </a:r>
            <a:endParaRPr lang="en-US" altLang="ko-KR" sz="1600" b="1" i="1">
              <a:solidFill>
                <a:schemeClr val="bg2">
                  <a:lumMod val="75000"/>
                </a:schemeClr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i="1">
                <a:solidFill>
                  <a:schemeClr val="bg2">
                    <a:lumMod val="75000"/>
                  </a:schemeClr>
                </a:solidFill>
                <a:cs typeface="Aharoni" panose="02010803020104030203" pitchFamily="2" charset="-79"/>
              </a:rPr>
              <a:t>게임 오브젝트 소개</a:t>
            </a:r>
            <a:endParaRPr lang="en-US" altLang="ko-KR" sz="1600" b="1" i="1">
              <a:solidFill>
                <a:schemeClr val="bg2">
                  <a:lumMod val="75000"/>
                </a:schemeClr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i="1">
                <a:solidFill>
                  <a:schemeClr val="bg2">
                    <a:lumMod val="75000"/>
                  </a:schemeClr>
                </a:solidFill>
                <a:cs typeface="Aharoni" panose="02010803020104030203" pitchFamily="2" charset="-79"/>
              </a:rPr>
              <a:t>플레이 화면 소개</a:t>
            </a:r>
            <a:endParaRPr lang="en-US" altLang="ko-KR" sz="1600" b="1" i="1">
              <a:solidFill>
                <a:schemeClr val="bg2">
                  <a:lumMod val="75000"/>
                </a:schemeClr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i="1">
                <a:solidFill>
                  <a:schemeClr val="bg2">
                    <a:lumMod val="75000"/>
                  </a:schemeClr>
                </a:solidFill>
                <a:cs typeface="Aharoni" panose="02010803020104030203" pitchFamily="2" charset="-79"/>
              </a:rPr>
              <a:t>Stress</a:t>
            </a:r>
            <a:r>
              <a:rPr lang="ko-KR" altLang="en-US" sz="1600" b="1" i="1">
                <a:solidFill>
                  <a:schemeClr val="bg2">
                    <a:lumMod val="75000"/>
                  </a:schemeClr>
                </a:solidFill>
                <a:cs typeface="Aharoni" panose="02010803020104030203" pitchFamily="2" charset="-79"/>
              </a:rPr>
              <a:t> 테스트</a:t>
            </a:r>
            <a:endParaRPr lang="en-US" altLang="ko-KR" sz="1600" b="1" i="1">
              <a:solidFill>
                <a:schemeClr val="bg2">
                  <a:lumMod val="75000"/>
                </a:schemeClr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i="1">
                <a:solidFill>
                  <a:schemeClr val="bg2">
                    <a:lumMod val="75000"/>
                  </a:schemeClr>
                </a:solidFill>
                <a:cs typeface="Aharoni" panose="02010803020104030203" pitchFamily="2" charset="-79"/>
              </a:rPr>
              <a:t>최적화 기법</a:t>
            </a:r>
            <a:endParaRPr lang="en-US" altLang="ko-KR" sz="1600" b="1" i="1">
              <a:solidFill>
                <a:schemeClr val="bg2">
                  <a:lumMod val="75000"/>
                </a:schemeClr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i="1">
                <a:solidFill>
                  <a:srgbClr val="FFFFFF"/>
                </a:solidFill>
                <a:cs typeface="Aharoni" panose="02010803020104030203" pitchFamily="2" charset="-79"/>
              </a:rPr>
              <a:t>코드 설명</a:t>
            </a:r>
            <a:endParaRPr lang="en-US" altLang="ko-KR" sz="1600" b="1" i="1">
              <a:solidFill>
                <a:srgbClr val="FFFFFF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i="1">
                <a:solidFill>
                  <a:schemeClr val="bg2">
                    <a:lumMod val="75000"/>
                  </a:schemeClr>
                </a:solidFill>
                <a:cs typeface="Aharoni" panose="02010803020104030203" pitchFamily="2" charset="-79"/>
              </a:rPr>
              <a:t>시연 영상</a:t>
            </a:r>
            <a:endParaRPr lang="en-US" altLang="ko-KR" sz="1600" b="1" i="1">
              <a:solidFill>
                <a:schemeClr val="bg2">
                  <a:lumMod val="75000"/>
                </a:schemeClr>
              </a:solidFill>
              <a:cs typeface="Aharoni" panose="02010803020104030203" pitchFamily="2" charset="-79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B679AE-18EE-446C-8EBE-35888D799079}"/>
              </a:ext>
            </a:extLst>
          </p:cNvPr>
          <p:cNvSpPr txBox="1"/>
          <p:nvPr/>
        </p:nvSpPr>
        <p:spPr>
          <a:xfrm>
            <a:off x="521147" y="1787950"/>
            <a:ext cx="2739292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i="1">
                <a:solidFill>
                  <a:prstClr val="white"/>
                </a:solidFill>
                <a:cs typeface="Aharoni" panose="02010803020104030203" pitchFamily="2" charset="-79"/>
              </a:rPr>
              <a:t>목차</a:t>
            </a:r>
            <a:endParaRPr lang="en-US" altLang="ko-KR" sz="2000" i="1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D5E9689-A9B2-41DA-AB54-8AAD4B372C28}"/>
              </a:ext>
            </a:extLst>
          </p:cNvPr>
          <p:cNvSpPr/>
          <p:nvPr/>
        </p:nvSpPr>
        <p:spPr>
          <a:xfrm>
            <a:off x="483046" y="403804"/>
            <a:ext cx="2336353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500" b="1" kern="0">
                <a:solidFill>
                  <a:prstClr val="white"/>
                </a:solidFill>
              </a:rPr>
              <a:t>GSP</a:t>
            </a:r>
            <a:r>
              <a:rPr lang="ko-KR" altLang="en-US" sz="2500" b="1" kern="0">
                <a:solidFill>
                  <a:prstClr val="white"/>
                </a:solidFill>
              </a:rPr>
              <a:t> </a:t>
            </a:r>
            <a:r>
              <a:rPr lang="en-US" altLang="ko-KR" sz="2500" b="1" kern="0">
                <a:solidFill>
                  <a:prstClr val="white"/>
                </a:solidFill>
              </a:rPr>
              <a:t>TermProject</a:t>
            </a:r>
            <a:endParaRPr lang="en-US" altLang="ko-KR" sz="2500" b="1" kern="0" dirty="0">
              <a:solidFill>
                <a:prstClr val="white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B4F4DBD-1F47-4867-8BAC-8EA6D0E35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6674" y="566737"/>
            <a:ext cx="6010275" cy="5724525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D66DF828-7E46-444D-911C-F21E358002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6161" y="5758254"/>
            <a:ext cx="5863393" cy="839732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7A3A5446-00B7-4F7C-AED8-95F85FFC42FE}"/>
              </a:ext>
            </a:extLst>
          </p:cNvPr>
          <p:cNvSpPr txBox="1"/>
          <p:nvPr/>
        </p:nvSpPr>
        <p:spPr>
          <a:xfrm>
            <a:off x="9774113" y="403804"/>
            <a:ext cx="174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FFFFFF"/>
                </a:solidFill>
              </a:rPr>
              <a:t>플레이어 이동</a:t>
            </a:r>
          </a:p>
        </p:txBody>
      </p:sp>
    </p:spTree>
    <p:extLst>
      <p:ext uri="{BB962C8B-B14F-4D97-AF65-F5344CB8AC3E}">
        <p14:creationId xmlns:p14="http://schemas.microsoft.com/office/powerpoint/2010/main" val="276837510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459</TotalTime>
  <Words>416</Words>
  <Application>Microsoft Office PowerPoint</Application>
  <PresentationFormat>와이드스크린</PresentationFormat>
  <Paragraphs>182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김동년(2016182007)</cp:lastModifiedBy>
  <cp:revision>51</cp:revision>
  <dcterms:created xsi:type="dcterms:W3CDTF">2020-09-22T02:49:34Z</dcterms:created>
  <dcterms:modified xsi:type="dcterms:W3CDTF">2020-12-11T14:06:09Z</dcterms:modified>
</cp:coreProperties>
</file>