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28"/>
  </p:notesMasterIdLst>
  <p:sldIdLst>
    <p:sldId id="256" r:id="rId2"/>
    <p:sldId id="285" r:id="rId3"/>
    <p:sldId id="257" r:id="rId4"/>
    <p:sldId id="267" r:id="rId5"/>
    <p:sldId id="268" r:id="rId6"/>
    <p:sldId id="269" r:id="rId7"/>
    <p:sldId id="284" r:id="rId8"/>
    <p:sldId id="271" r:id="rId9"/>
    <p:sldId id="272" r:id="rId10"/>
    <p:sldId id="273" r:id="rId11"/>
    <p:sldId id="274" r:id="rId12"/>
    <p:sldId id="278" r:id="rId13"/>
    <p:sldId id="283" r:id="rId14"/>
    <p:sldId id="275" r:id="rId15"/>
    <p:sldId id="260" r:id="rId16"/>
    <p:sldId id="265" r:id="rId17"/>
    <p:sldId id="266" r:id="rId18"/>
    <p:sldId id="276" r:id="rId19"/>
    <p:sldId id="277" r:id="rId20"/>
    <p:sldId id="261" r:id="rId21"/>
    <p:sldId id="280" r:id="rId22"/>
    <p:sldId id="281" r:id="rId23"/>
    <p:sldId id="282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9999"/>
  </p:normalViewPr>
  <p:slideViewPr>
    <p:cSldViewPr snapToGrid="0" snapToObjects="1">
      <p:cViewPr varScale="1">
        <p:scale>
          <a:sx n="61" d="100"/>
          <a:sy n="61" d="100"/>
        </p:scale>
        <p:origin x="42" y="936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7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3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2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28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12" Type="http://schemas.openxmlformats.org/officeDocument/2006/relationships/image" Target="../media/image4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jpeg"/><Relationship Id="rId11" Type="http://schemas.openxmlformats.org/officeDocument/2006/relationships/image" Target="../media/image48.jpeg"/><Relationship Id="rId5" Type="http://schemas.openxmlformats.org/officeDocument/2006/relationships/image" Target="../media/image42.jpe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51.jpeg"/><Relationship Id="rId7" Type="http://schemas.openxmlformats.org/officeDocument/2006/relationships/image" Target="../media/image55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jpeg"/><Relationship Id="rId9" Type="http://schemas.openxmlformats.org/officeDocument/2006/relationships/image" Target="../media/image57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image" Target="../media/image58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4" Type="http://schemas.openxmlformats.org/officeDocument/2006/relationships/image" Target="../media/image59.jpeg"/><Relationship Id="rId9" Type="http://schemas.openxmlformats.org/officeDocument/2006/relationships/image" Target="../media/image6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6000" dirty="0"/>
              <a:t>미니 프로젝트 포트폴리오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sz="4400" dirty="0">
                <a:solidFill>
                  <a:srgbClr val="808080"/>
                </a:solidFill>
              </a:rPr>
              <a:t>학생관리프로그램</a:t>
            </a:r>
            <a:endParaRPr lang="ko-KR" altLang="en-US" sz="4000" dirty="0"/>
          </a:p>
          <a:p>
            <a:pPr>
              <a:defRPr/>
            </a:pPr>
            <a:endParaRPr lang="ko-KR" altLang="en-US" sz="3400" dirty="0"/>
          </a:p>
          <a:p>
            <a:pPr>
              <a:defRPr/>
            </a:pPr>
            <a:r>
              <a:rPr lang="en-US" altLang="ko-KR" sz="3000" dirty="0">
                <a:latin typeface="맑은 고딕"/>
              </a:rPr>
              <a:t>5</a:t>
            </a:r>
            <a:r>
              <a:rPr lang="ko-KR" altLang="en-US" sz="3000" dirty="0">
                <a:latin typeface="맑은 고딕"/>
              </a:rPr>
              <a:t>조 </a:t>
            </a:r>
            <a:r>
              <a:rPr lang="ko-KR" altLang="en-US" sz="3000" dirty="0" err="1">
                <a:latin typeface="맑은 고딕"/>
              </a:rPr>
              <a:t>추승보</a:t>
            </a:r>
            <a:r>
              <a:rPr lang="en-US" altLang="ko-KR" sz="3000" dirty="0">
                <a:latin typeface="맑은 고딕"/>
              </a:rPr>
              <a:t>, </a:t>
            </a:r>
            <a:r>
              <a:rPr lang="ko-KR" altLang="en-US" sz="3000" dirty="0" err="1">
                <a:latin typeface="맑은 고딕"/>
              </a:rPr>
              <a:t>김의겸</a:t>
            </a:r>
            <a:r>
              <a:rPr lang="en-US" altLang="ko-KR" sz="3000" dirty="0">
                <a:latin typeface="맑은 고딕"/>
              </a:rPr>
              <a:t>, </a:t>
            </a:r>
            <a:r>
              <a:rPr lang="ko-KR" altLang="en-US" sz="3000" dirty="0">
                <a:latin typeface="맑은 고딕"/>
              </a:rPr>
              <a:t>이영진</a:t>
            </a:r>
            <a:r>
              <a:rPr lang="en-US" altLang="ko-KR" sz="3000" dirty="0">
                <a:latin typeface="맑은 고딕"/>
              </a:rPr>
              <a:t>, </a:t>
            </a:r>
            <a:r>
              <a:rPr lang="ko-KR" altLang="en-US" sz="3000" dirty="0" err="1">
                <a:latin typeface="맑은 고딕"/>
              </a:rPr>
              <a:t>오동수</a:t>
            </a:r>
            <a:endParaRPr lang="ko-KR" altLang="en-US" sz="300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</a:rPr>
              <a:t>03.</a:t>
            </a:r>
            <a:r>
              <a:rPr lang="ko-KR" altLang="en-US">
                <a:latin typeface="맑은 고딕"/>
              </a:rPr>
              <a:t> 화면설계</a:t>
            </a:r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95EA16B-FDD7-4368-8A0E-42DDE8F91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54" y="1600200"/>
            <a:ext cx="3615492" cy="452596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8A5F03-3D73-4EBC-92DA-9F439A9074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" y="1978567"/>
            <a:ext cx="3574446" cy="175829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A3E75E5-348F-490F-B218-6B86D5DD1C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263" y="4621751"/>
            <a:ext cx="3338101" cy="166031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2EC85BD-6BCF-4113-A362-91DFAFA8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95" y="4695882"/>
            <a:ext cx="3339270" cy="164962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23BCE54-410E-4E9D-BA6B-ECC8952901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599" y="4722830"/>
            <a:ext cx="2480754" cy="164962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6A019B5-7782-40BB-9D31-57807B4979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93" y="4800730"/>
            <a:ext cx="2851877" cy="142743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0F608C8-BF5C-4415-88E0-DA8ED273B4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1276"/>
            <a:ext cx="2426234" cy="18507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FD8B56-EA86-4543-80A2-8A797DDC06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31" y="2090346"/>
            <a:ext cx="2359088" cy="13386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02586" y="1822693"/>
            <a:ext cx="1692770" cy="33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1484" y="3429000"/>
            <a:ext cx="1398984" cy="365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1541" y="6355545"/>
            <a:ext cx="1398984" cy="3649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공지사항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47584" y="6345506"/>
            <a:ext cx="1398984" cy="366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학생정보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24483" y="6342841"/>
            <a:ext cx="1398984" cy="3649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교사정보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23967" y="6372454"/>
            <a:ext cx="1398984" cy="365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과목정보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23451" y="6400800"/>
            <a:ext cx="1398984" cy="365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성적정보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97306" y="1838299"/>
            <a:ext cx="1398984" cy="365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마이페이지</a:t>
            </a: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04. 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요구사항 정의</a:t>
            </a: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_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사용자 화면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94472D-A0E1-4379-82D8-F5C8377AB8A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33" y="1752739"/>
            <a:ext cx="2565767" cy="1823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2BE11AF6-48BC-4ADE-A589-9FA087AC0D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949" y="1642122"/>
            <a:ext cx="3399959" cy="169107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CFD273A-5E97-4FCD-8E1A-AB0FBD4F41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77" y="4373635"/>
            <a:ext cx="4193060" cy="200899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2414DE0-7219-44CF-A5AE-5529DF26E9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17" y="5221677"/>
            <a:ext cx="2406943" cy="11808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E5EED9C-16DD-4CD8-B007-39CC22C61D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054" y="3070191"/>
            <a:ext cx="3219592" cy="16055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518904-C9DA-4BF4-A9DE-AA650CE6F5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56" y="1609837"/>
            <a:ext cx="3236536" cy="16055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8F70BC-55E8-494B-80D6-18B036CEC0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3" y="4487520"/>
            <a:ext cx="3030426" cy="9601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E36897-9208-495E-91D4-E58B50776F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" y="3234801"/>
            <a:ext cx="2567233" cy="12622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84281-CCAE-4B09-9281-37114E0E12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3" y="1562133"/>
            <a:ext cx="3162565" cy="15829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04. 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요구사항 정의</a:t>
            </a: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_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사용자 화면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29421" y="1252379"/>
            <a:ext cx="1398984" cy="367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교사정보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9603" y="1275055"/>
            <a:ext cx="1398984" cy="367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과목정보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11347" y="1234104"/>
            <a:ext cx="1398984" cy="367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성적정보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1669" y="1243335"/>
            <a:ext cx="1398984" cy="367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학생정보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38477" y="5337060"/>
            <a:ext cx="2143127" cy="364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과목 조회 및 검색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81391" y="6082018"/>
            <a:ext cx="2143125" cy="640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교사정보 조회 및 업무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765D082-7C06-4A88-A5BB-2F9CF61A160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94" y="4133495"/>
            <a:ext cx="1961945" cy="976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68FF64-53C3-4C39-BA5E-BD5DC21AB44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7" y="4939669"/>
            <a:ext cx="3030426" cy="15048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599" y="6038733"/>
            <a:ext cx="2143125" cy="6427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학생정보 조회 및 관리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AA1F6C8-3F79-459C-BDAA-C377ED9A8D8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011" y="1708162"/>
            <a:ext cx="2406943" cy="2589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4A3E75E5-348F-490F-B218-6B86D5DD1C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263" y="4621751"/>
            <a:ext cx="3338101" cy="166031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2EC85BD-6BCF-4113-A362-91DFAFA839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95" y="4695882"/>
            <a:ext cx="3339270" cy="164962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23BCE54-410E-4E9D-BA6B-ECC8952901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599" y="4722830"/>
            <a:ext cx="2480754" cy="164962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6A019B5-7782-40BB-9D31-57807B4979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93" y="4800730"/>
            <a:ext cx="2851877" cy="142743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0F608C8-BF5C-4415-88E0-DA8ED273B4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1276"/>
            <a:ext cx="2426234" cy="18507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FD8B56-EA86-4543-80A2-8A797DDC06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31" y="2090346"/>
            <a:ext cx="2359088" cy="13386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F378E5-C213-49B6-BDE6-35C54A27BE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3" y="1720510"/>
            <a:ext cx="2359088" cy="1481377"/>
          </a:xfrm>
          <a:prstGeom prst="rect">
            <a:avLst/>
          </a:prstGeom>
        </p:spPr>
      </p:pic>
      <p:sp>
        <p:nvSpPr>
          <p:cNvPr id="2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>
                <a:schemeClr val="tx1"/>
              </a:buClr>
              <a:buNone/>
              <a:defRPr/>
            </a:pPr>
            <a:r>
              <a:rPr lang="en-US" altLang="ko-KR" dirty="0">
                <a:solidFill>
                  <a:schemeClr val="tx1"/>
                </a:solidFill>
                <a:effectLst/>
                <a:latin typeface="+mn-ea"/>
              </a:rPr>
              <a:t>04. </a:t>
            </a:r>
            <a:r>
              <a:rPr lang="ko-KR" altLang="en-US" dirty="0">
                <a:solidFill>
                  <a:schemeClr val="tx1"/>
                </a:solidFill>
                <a:effectLst/>
                <a:latin typeface="+mn-ea"/>
              </a:rPr>
              <a:t>요구사항 정의</a:t>
            </a:r>
            <a:r>
              <a:rPr lang="en-US" altLang="ko-KR" dirty="0">
                <a:solidFill>
                  <a:schemeClr val="tx1"/>
                </a:solidFill>
                <a:effectLst/>
                <a:latin typeface="+mn-ea"/>
              </a:rPr>
              <a:t>_</a:t>
            </a:r>
            <a:r>
              <a:rPr lang="ko-KR" altLang="en-US" dirty="0">
                <a:solidFill>
                  <a:schemeClr val="tx1"/>
                </a:solidFill>
                <a:effectLst/>
                <a:latin typeface="+mn-ea"/>
              </a:rPr>
              <a:t>관리자 화면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94472D-A0E1-4379-82D8-F5C8377AB8A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206" y="1696173"/>
            <a:ext cx="2565767" cy="18238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FABA2B-D411-4D59-A08D-A1A3710DDC5D}"/>
              </a:ext>
            </a:extLst>
          </p:cNvPr>
          <p:cNvSpPr txBox="1"/>
          <p:nvPr/>
        </p:nvSpPr>
        <p:spPr>
          <a:xfrm>
            <a:off x="2681568" y="1767670"/>
            <a:ext cx="1398984" cy="366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로그인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EA7827-A309-4A95-84DF-8FC2226DFEF9}"/>
              </a:ext>
            </a:extLst>
          </p:cNvPr>
          <p:cNvSpPr txBox="1"/>
          <p:nvPr/>
        </p:nvSpPr>
        <p:spPr>
          <a:xfrm>
            <a:off x="5124483" y="3496157"/>
            <a:ext cx="1398984" cy="365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메인화면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4CB139-B7DF-417C-B0C3-9E3088FB19AC}"/>
              </a:ext>
            </a:extLst>
          </p:cNvPr>
          <p:cNvSpPr txBox="1"/>
          <p:nvPr/>
        </p:nvSpPr>
        <p:spPr>
          <a:xfrm>
            <a:off x="129912" y="6205428"/>
            <a:ext cx="1398984" cy="364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공지사항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5258DC-817B-4D4B-A0A5-0A0E569BA733}"/>
              </a:ext>
            </a:extLst>
          </p:cNvPr>
          <p:cNvSpPr txBox="1"/>
          <p:nvPr/>
        </p:nvSpPr>
        <p:spPr>
          <a:xfrm>
            <a:off x="2551508" y="6099501"/>
            <a:ext cx="1398984" cy="3660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학생정보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CC7D97-1279-4F32-84D7-EEFD56BC8071}"/>
              </a:ext>
            </a:extLst>
          </p:cNvPr>
          <p:cNvSpPr txBox="1"/>
          <p:nvPr/>
        </p:nvSpPr>
        <p:spPr>
          <a:xfrm>
            <a:off x="4902176" y="6162944"/>
            <a:ext cx="1398984" cy="359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교사정보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82539E-AD44-4262-A150-2DCF95D5475E}"/>
              </a:ext>
            </a:extLst>
          </p:cNvPr>
          <p:cNvSpPr txBox="1"/>
          <p:nvPr/>
        </p:nvSpPr>
        <p:spPr>
          <a:xfrm>
            <a:off x="7635013" y="6205428"/>
            <a:ext cx="1398984" cy="365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과목정보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7637B6-C633-44CA-BF75-6A7BC4FC5D24}"/>
              </a:ext>
            </a:extLst>
          </p:cNvPr>
          <p:cNvSpPr txBox="1"/>
          <p:nvPr/>
        </p:nvSpPr>
        <p:spPr>
          <a:xfrm>
            <a:off x="9981802" y="6205428"/>
            <a:ext cx="1398984" cy="365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성적정보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60B048-1F7E-4BF3-A166-7837082F0F39}"/>
              </a:ext>
            </a:extLst>
          </p:cNvPr>
          <p:cNvSpPr txBox="1"/>
          <p:nvPr/>
        </p:nvSpPr>
        <p:spPr>
          <a:xfrm>
            <a:off x="7587879" y="1784000"/>
            <a:ext cx="1398984" cy="365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5225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186CF3D3-6FB0-4782-9BF4-5396D3759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13" y="1417638"/>
            <a:ext cx="4127502" cy="258043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B19F4B2-86CD-44EB-96B8-B18C203F29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83" y="4184233"/>
            <a:ext cx="4127502" cy="239912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1179CBB-4CFF-42BF-A71A-3F57E1563F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" y="1753715"/>
            <a:ext cx="4673961" cy="23991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5D94DE9-67EB-4228-8FF6-B9C74D5475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" y="4456529"/>
            <a:ext cx="2418731" cy="308604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E7C85E9-1573-4C87-AB36-3FCC50BCFC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43" y="4609707"/>
            <a:ext cx="3219215" cy="225548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39406CC-808B-4404-8EF8-A1510D2B6FC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404" y="4609707"/>
            <a:ext cx="3659009" cy="211283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A567350-7710-4A71-B84C-D9C9502CBF9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86" y="2007385"/>
            <a:ext cx="2586313" cy="18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04. 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요구사항 정의</a:t>
            </a: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_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관리자 화면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3399" y="1348635"/>
            <a:ext cx="1398984" cy="364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공지사항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0393" y="1569049"/>
            <a:ext cx="177202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교사정보 관리</a:t>
            </a:r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663301" y="6245873"/>
            <a:ext cx="1776017" cy="3641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공지사항 관리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61499" y="6127573"/>
            <a:ext cx="2014140" cy="365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과목정보 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2. </a:t>
            </a:r>
            <a:r>
              <a:rPr lang="ko-KR" altLang="en-US" b="1"/>
              <a:t>프로젝트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  <a:defRPr/>
            </a:pPr>
            <a:r>
              <a:rPr lang="ko-KR" altLang="en-US" dirty="0"/>
              <a:t>1. 개발환경</a:t>
            </a:r>
          </a:p>
          <a:p>
            <a:pPr marL="0" indent="0">
              <a:buNone/>
              <a:defRPr/>
            </a:pPr>
            <a:r>
              <a:rPr lang="ko-KR" altLang="en-US" dirty="0"/>
              <a:t>2. </a:t>
            </a:r>
            <a:r>
              <a:rPr lang="ko-KR" altLang="en-US" dirty="0" err="1"/>
              <a:t>E</a:t>
            </a:r>
            <a:r>
              <a:rPr lang="en-US" altLang="ko-KR" dirty="0"/>
              <a:t>E</a:t>
            </a:r>
            <a:r>
              <a:rPr lang="ko-KR" altLang="en-US" dirty="0" err="1"/>
              <a:t>R</a:t>
            </a:r>
            <a:r>
              <a:rPr lang="ko-KR" altLang="en-US" dirty="0"/>
              <a:t> 다이어그램</a:t>
            </a:r>
          </a:p>
          <a:p>
            <a:pPr marL="0" indent="0">
              <a:buNone/>
              <a:defRPr/>
            </a:pPr>
            <a:r>
              <a:rPr lang="ko-KR" altLang="en-US" dirty="0"/>
              <a:t>3. 테이블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+mn-ea"/>
              </a:rPr>
              <a:t>1. </a:t>
            </a:r>
            <a:r>
              <a:rPr lang="ko-KR" altLang="en-US">
                <a:latin typeface="+mn-ea"/>
              </a:rPr>
              <a:t>개발환경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10972798" cy="4525963"/>
          </a:xfrm>
        </p:spPr>
        <p:txBody>
          <a:bodyPr>
            <a:normAutofit/>
          </a:bodyPr>
          <a:lstStyle/>
          <a:p>
            <a:pPr marL="0" marR="0" indent="0"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indent="0"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/>
          </a:p>
        </p:txBody>
      </p:sp>
      <p:graphicFrame>
        <p:nvGraphicFramePr>
          <p:cNvPr id="7" name="표 개체 틀 6"/>
          <p:cNvGraphicFramePr>
            <a:graphicFrameLocks noGrp="1"/>
          </p:cNvGraphicFramePr>
          <p:nvPr>
            <p:ph type="tbl" sz="quarter" idx="13"/>
          </p:nvPr>
        </p:nvGraphicFramePr>
        <p:xfrm>
          <a:off x="608037" y="1643063"/>
          <a:ext cx="10972795" cy="849567"/>
        </p:xfrm>
        <a:graphic>
          <a:graphicData uri="http://schemas.openxmlformats.org/drawingml/2006/table">
            <a:tbl>
              <a:tblPr firstRow="1" bandRow="1">
                <a:tableStyleId>{76450435-6131-4BA9-BD02-603D08AFE7CB}</a:tableStyleId>
              </a:tblPr>
              <a:tblGrid>
                <a:gridCol w="2194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통합개발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빌드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프레임 워크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웹브라우저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Window10</a:t>
                      </a:r>
                      <a:endParaRPr lang="en-US" altLang="ko-KR" kern="0" spc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Eclipse</a:t>
                      </a:r>
                      <a:r>
                        <a:rPr lang="ko-KR" altLang="en-US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Gradle</a:t>
                      </a:r>
                      <a:r>
                        <a:rPr lang="ko-KR" altLang="en-US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spring</a:t>
                      </a:r>
                      <a:r>
                        <a:rPr lang="ko-KR" altLang="en-US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boot</a:t>
                      </a:r>
                      <a:endParaRPr lang="en-US" altLang="ko-KR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크롬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39FF27-6205-4F30-BFF9-4DC3953D8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216"/>
            <a:ext cx="11934333" cy="57267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339726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2. EER </a:t>
            </a:r>
            <a:r>
              <a:rPr lang="ko-KR" altLang="en-US" dirty="0">
                <a:latin typeface="+mn-ea"/>
              </a:rPr>
              <a:t>다이어그램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CB54188-49DC-4677-AA82-7E20345BD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06" y="1200838"/>
            <a:ext cx="7667739" cy="5519451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+mn-ea"/>
              </a:rPr>
              <a:t>3. </a:t>
            </a:r>
            <a:r>
              <a:rPr lang="ko-KR" altLang="en-US">
                <a:latin typeface="+mn-ea"/>
              </a:rPr>
              <a:t>테이블 명세서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A0C3B9-B239-46A6-BDB9-5B94824F3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17" y="1417639"/>
            <a:ext cx="8747393" cy="4718756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테이블 명세서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E77FA-5280-4459-ACEF-01FB07A2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0A8E556-8B7C-402C-A038-AC2DC073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 anchorCtr="0"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프로젝트 기획 의도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프로젝트 화면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질의응답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529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3. 프로젝트 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  <a:defRPr/>
            </a:pPr>
            <a:r>
              <a:rPr lang="ko-KR" altLang="en-US" dirty="0"/>
              <a:t>1. 화면 설명 </a:t>
            </a:r>
            <a:r>
              <a:rPr lang="en-US" altLang="ko-KR" dirty="0"/>
              <a:t>-</a:t>
            </a:r>
            <a:r>
              <a:rPr lang="ko-KR" altLang="en-US" dirty="0"/>
              <a:t> 사용자 화면</a:t>
            </a:r>
          </a:p>
          <a:p>
            <a:pPr marL="0" indent="0">
              <a:buNone/>
              <a:defRPr/>
            </a:pPr>
            <a:r>
              <a:rPr lang="ko-KR" altLang="en-US" dirty="0"/>
              <a:t>2. 화면 설명 </a:t>
            </a:r>
            <a:r>
              <a:rPr lang="en-US" altLang="ko-KR" dirty="0"/>
              <a:t>-</a:t>
            </a:r>
            <a:r>
              <a:rPr lang="ko-KR" altLang="en-US" dirty="0"/>
              <a:t> 관리자 화면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3. </a:t>
            </a:r>
            <a:r>
              <a:rPr lang="ko-KR" altLang="en-US" dirty="0"/>
              <a:t>코드 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802A9380-749F-4D84-A2B5-3805A4844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1" y="3469092"/>
            <a:ext cx="3388361" cy="286197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30BB4A1-CEFC-4D48-88FF-8FFD9921F8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389" y="4804606"/>
            <a:ext cx="3905729" cy="195491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EA6E862B-ACC7-404D-9BD4-55464A6701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77" y="61196"/>
            <a:ext cx="3722819" cy="182844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CF3DB6A-4581-4B43-92A1-7A98E62640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061" y="4297136"/>
            <a:ext cx="4270183" cy="211835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9C8AABB-0762-4EFB-BF2C-2D40F90465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87" y="4197517"/>
            <a:ext cx="3925223" cy="23875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853F0B-960D-42D3-AC4A-4FD9B914B2B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" y="1619716"/>
            <a:ext cx="3386667" cy="18474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화면 설명 </a:t>
            </a:r>
            <a:r>
              <a:rPr lang="en-US" altLang="ko-KR" dirty="0"/>
              <a:t>– </a:t>
            </a:r>
            <a:r>
              <a:rPr lang="ko-KR" altLang="en-US" dirty="0"/>
              <a:t>사용자 화면</a:t>
            </a:r>
          </a:p>
        </p:txBody>
      </p:sp>
      <p:sp>
        <p:nvSpPr>
          <p:cNvPr id="7" name="내용 개체 틀 5"/>
          <p:cNvSpPr/>
          <p:nvPr/>
        </p:nvSpPr>
        <p:spPr>
          <a:xfrm>
            <a:off x="4797052" y="2138750"/>
            <a:ext cx="5384799" cy="21960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내용 개체 틀 5"/>
          <p:cNvSpPr/>
          <p:nvPr/>
        </p:nvSpPr>
        <p:spPr>
          <a:xfrm>
            <a:off x="6380742" y="1567285"/>
            <a:ext cx="5384799" cy="21960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3CE311F-C8CB-40AB-A098-51AB3DCA8F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2" y="20233"/>
            <a:ext cx="2295175" cy="1441243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65DB76-149D-4E2E-B07C-C7DFD889BD5D}"/>
              </a:ext>
            </a:extLst>
          </p:cNvPr>
          <p:cNvSpPr txBox="1"/>
          <p:nvPr/>
        </p:nvSpPr>
        <p:spPr>
          <a:xfrm>
            <a:off x="1819662" y="124279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326917-7DD1-425F-A172-8BF1B5320A13}"/>
              </a:ext>
            </a:extLst>
          </p:cNvPr>
          <p:cNvSpPr txBox="1"/>
          <p:nvPr/>
        </p:nvSpPr>
        <p:spPr>
          <a:xfrm>
            <a:off x="1597002" y="1608754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교과조회</a:t>
            </a:r>
            <a:endParaRPr lang="en-US" altLang="ko-KR" dirty="0"/>
          </a:p>
        </p:txBody>
      </p: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01D37EBA-F4D7-4CB6-8EC3-BD87DA08C4A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14" y="1233487"/>
            <a:ext cx="3111322" cy="2195513"/>
          </a:xfr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6CA65E9-42E0-452E-A43F-129695B7C77E}"/>
              </a:ext>
            </a:extLst>
          </p:cNvPr>
          <p:cNvSpPr txBox="1"/>
          <p:nvPr/>
        </p:nvSpPr>
        <p:spPr>
          <a:xfrm>
            <a:off x="4275932" y="1707904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err="1"/>
              <a:t>메인화면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165445-CD7A-4D66-B184-27805AB5390C}"/>
              </a:ext>
            </a:extLst>
          </p:cNvPr>
          <p:cNvSpPr txBox="1"/>
          <p:nvPr/>
        </p:nvSpPr>
        <p:spPr>
          <a:xfrm>
            <a:off x="97141" y="6390192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학생 목록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CAB771-1FF2-46FB-9BD4-E96C7DBCF45E}"/>
              </a:ext>
            </a:extLst>
          </p:cNvPr>
          <p:cNvSpPr txBox="1"/>
          <p:nvPr/>
        </p:nvSpPr>
        <p:spPr>
          <a:xfrm>
            <a:off x="1646824" y="3669281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교과 검색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B26ABC-F8CD-47FF-B054-4A3C727DDAD4}"/>
              </a:ext>
            </a:extLst>
          </p:cNvPr>
          <p:cNvSpPr txBox="1"/>
          <p:nvPr/>
        </p:nvSpPr>
        <p:spPr>
          <a:xfrm>
            <a:off x="4022364" y="6393517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학생 정보</a:t>
            </a:r>
            <a:endParaRPr lang="en-US" altLang="ko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71802C-FD71-4357-985B-D8B65816E89A}"/>
              </a:ext>
            </a:extLst>
          </p:cNvPr>
          <p:cNvSpPr txBox="1"/>
          <p:nvPr/>
        </p:nvSpPr>
        <p:spPr>
          <a:xfrm>
            <a:off x="7379590" y="6396928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교사 목록</a:t>
            </a:r>
            <a:endParaRPr lang="en-US" altLang="ko-KR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4737691-CD2A-47C6-AFCB-F673681228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692" y="4434369"/>
            <a:ext cx="3225329" cy="194373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347C74F-2D9C-4034-96C5-5B888A453007}"/>
              </a:ext>
            </a:extLst>
          </p:cNvPr>
          <p:cNvSpPr txBox="1"/>
          <p:nvPr/>
        </p:nvSpPr>
        <p:spPr>
          <a:xfrm>
            <a:off x="10306518" y="6415486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교사 정보</a:t>
            </a:r>
            <a:endParaRPr lang="en-US" altLang="ko-KR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35D430-A743-4932-A2DB-A3A0616D2245}"/>
              </a:ext>
            </a:extLst>
          </p:cNvPr>
          <p:cNvSpPr txBox="1"/>
          <p:nvPr/>
        </p:nvSpPr>
        <p:spPr>
          <a:xfrm>
            <a:off x="10717331" y="1629546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공지사항</a:t>
            </a:r>
            <a:endParaRPr lang="en-US" altLang="ko-KR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A6069A2-282C-4764-9D77-5B323EFCB5C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64" y="1520466"/>
            <a:ext cx="3670195" cy="219551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5B6688F-E6AC-4665-9F78-C02E99596E3B}"/>
              </a:ext>
            </a:extLst>
          </p:cNvPr>
          <p:cNvSpPr txBox="1"/>
          <p:nvPr/>
        </p:nvSpPr>
        <p:spPr>
          <a:xfrm>
            <a:off x="9219291" y="3337368"/>
            <a:ext cx="1398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마이페이지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3AE75F24-1AE3-4EE8-9E9E-8AC2F2B68D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221" y="4446446"/>
            <a:ext cx="5464139" cy="2862450"/>
          </a:xfrm>
          <a:prstGeom prst="rect">
            <a:avLst/>
          </a:prstGeom>
        </p:spPr>
      </p:pic>
      <p:pic>
        <p:nvPicPr>
          <p:cNvPr id="38" name="내용 개체 틀 37">
            <a:extLst>
              <a:ext uri="{FF2B5EF4-FFF2-40B4-BE49-F238E27FC236}">
                <a16:creationId xmlns:a16="http://schemas.microsoft.com/office/drawing/2014/main" id="{E62FED5E-687E-41E4-BA49-2470F333EB8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21" y="0"/>
            <a:ext cx="3913857" cy="2862041"/>
          </a:xfr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FEC20A4-B283-4D44-BE0E-CA0F6ABD4E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86" y="1382604"/>
            <a:ext cx="3285962" cy="2164152"/>
          </a:xfrm>
          <a:prstGeom prst="rect">
            <a:avLst/>
          </a:prstGeom>
        </p:spPr>
      </p:pic>
      <p:pic>
        <p:nvPicPr>
          <p:cNvPr id="28" name="내용 개체 틀 27">
            <a:extLst>
              <a:ext uri="{FF2B5EF4-FFF2-40B4-BE49-F238E27FC236}">
                <a16:creationId xmlns:a16="http://schemas.microsoft.com/office/drawing/2014/main" id="{77FAC290-EAF0-4389-8D6E-555066A2A105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104648"/>
            <a:ext cx="3592126" cy="2862451"/>
          </a:xfr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845D451-D9D5-4CC9-AF97-E990D2C93F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47" y="2462715"/>
            <a:ext cx="3296924" cy="16337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화면 설명 </a:t>
            </a:r>
            <a:r>
              <a:rPr lang="en-US" altLang="ko-KR" dirty="0"/>
              <a:t>– </a:t>
            </a:r>
            <a:r>
              <a:rPr lang="ko-KR" altLang="en-US" dirty="0"/>
              <a:t>사용자 화면</a:t>
            </a:r>
          </a:p>
        </p:txBody>
      </p:sp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17663D85-1CB7-4232-9A79-5AEF26EE954B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531" y="1205856"/>
            <a:ext cx="3285963" cy="272314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5AEAEF-9D62-4C6D-BB83-874ADB243F71}"/>
              </a:ext>
            </a:extLst>
          </p:cNvPr>
          <p:cNvSpPr txBox="1"/>
          <p:nvPr/>
        </p:nvSpPr>
        <p:spPr>
          <a:xfrm>
            <a:off x="293046" y="786282"/>
            <a:ext cx="23168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담당과목 성적 조회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61EC24-F752-4B4B-8EB4-22897D81D67B}"/>
              </a:ext>
            </a:extLst>
          </p:cNvPr>
          <p:cNvSpPr txBox="1"/>
          <p:nvPr/>
        </p:nvSpPr>
        <p:spPr>
          <a:xfrm>
            <a:off x="2722152" y="2708655"/>
            <a:ext cx="199180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성적 입력 및 수정</a:t>
            </a:r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36DD51-B678-4466-9551-BE8B5153C89F}"/>
              </a:ext>
            </a:extLst>
          </p:cNvPr>
          <p:cNvSpPr txBox="1"/>
          <p:nvPr/>
        </p:nvSpPr>
        <p:spPr>
          <a:xfrm>
            <a:off x="6677630" y="1194522"/>
            <a:ext cx="173949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학생 성적 정보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0D6CA-1FCC-4F58-8AA1-643DBE80AFED}"/>
              </a:ext>
            </a:extLst>
          </p:cNvPr>
          <p:cNvSpPr txBox="1"/>
          <p:nvPr/>
        </p:nvSpPr>
        <p:spPr>
          <a:xfrm>
            <a:off x="10248900" y="2379621"/>
            <a:ext cx="144317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학년별 석차</a:t>
            </a:r>
            <a:endParaRPr lang="en-US" altLang="ko-KR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415215DA-421E-46B7-A886-BF452FF6A2B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561" y="3779813"/>
            <a:ext cx="4655208" cy="305761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1C3D1C-C26C-4C05-BDFD-74791CD6AE79}"/>
              </a:ext>
            </a:extLst>
          </p:cNvPr>
          <p:cNvSpPr txBox="1"/>
          <p:nvPr/>
        </p:nvSpPr>
        <p:spPr>
          <a:xfrm>
            <a:off x="11056586" y="4652973"/>
            <a:ext cx="130982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출결 수정</a:t>
            </a:r>
            <a:endParaRPr lang="en-US" altLang="ko-KR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417CAA9-3EB5-44D1-A12F-F3D88C91709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18" y="4554126"/>
            <a:ext cx="3650104" cy="226458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EC81FBC-94BF-4E4E-A047-2E84B1F1AC86}"/>
              </a:ext>
            </a:extLst>
          </p:cNvPr>
          <p:cNvSpPr txBox="1"/>
          <p:nvPr/>
        </p:nvSpPr>
        <p:spPr>
          <a:xfrm>
            <a:off x="5490909" y="5014446"/>
            <a:ext cx="10601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출석부</a:t>
            </a:r>
            <a:endParaRPr lang="en-US" altLang="ko-K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2ED37D-A23D-43AF-9EF5-5B2F8028875B}"/>
              </a:ext>
            </a:extLst>
          </p:cNvPr>
          <p:cNvSpPr txBox="1"/>
          <p:nvPr/>
        </p:nvSpPr>
        <p:spPr>
          <a:xfrm>
            <a:off x="819151" y="6092180"/>
            <a:ext cx="257315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학생 기간별 출석 조회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70E3E2B7-ED50-493F-AEE3-F3BB6BD1FC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20" y="1141235"/>
            <a:ext cx="3743324" cy="33377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dirty="0"/>
              <a:t>2. 화면 설명 </a:t>
            </a:r>
            <a:r>
              <a:rPr lang="en-US" altLang="ko-KR" dirty="0"/>
              <a:t>-</a:t>
            </a:r>
            <a:r>
              <a:rPr lang="ko-KR" altLang="en-US" dirty="0"/>
              <a:t> 관리자 화면</a:t>
            </a:r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9C67FC42-FC9B-48B3-B646-CDE638CC3E11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920" y="1251384"/>
            <a:ext cx="4442246" cy="2195513"/>
          </a:xfr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5E46CEB-F944-43EC-8AFA-49D892576B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526" y="3083325"/>
            <a:ext cx="4072227" cy="33761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BADF610-1F28-4460-AA56-65483AEF6D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752" y="5025883"/>
            <a:ext cx="4467225" cy="22078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38CBD2-8927-4778-AC99-D17B12176038}"/>
              </a:ext>
            </a:extLst>
          </p:cNvPr>
          <p:cNvSpPr txBox="1"/>
          <p:nvPr/>
        </p:nvSpPr>
        <p:spPr>
          <a:xfrm>
            <a:off x="2476513" y="3506822"/>
            <a:ext cx="240229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관리자 공지사항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86001CB-8523-445E-BBB3-44F6841C62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782" y="4546733"/>
            <a:ext cx="4940917" cy="2444617"/>
          </a:xfrm>
          <a:prstGeom prst="rect">
            <a:avLst/>
          </a:prstGeom>
        </p:spPr>
      </p:pic>
      <p:pic>
        <p:nvPicPr>
          <p:cNvPr id="31" name="내용 개체 틀 30">
            <a:extLst>
              <a:ext uri="{FF2B5EF4-FFF2-40B4-BE49-F238E27FC236}">
                <a16:creationId xmlns:a16="http://schemas.microsoft.com/office/drawing/2014/main" id="{C89176C4-D593-468C-B620-F35CA0D3DC99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51" y="5175250"/>
            <a:ext cx="4449108" cy="2195513"/>
          </a:xfr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AA2DC94-E01D-475F-B1EA-6ABF8B641D9D}"/>
              </a:ext>
            </a:extLst>
          </p:cNvPr>
          <p:cNvSpPr txBox="1"/>
          <p:nvPr/>
        </p:nvSpPr>
        <p:spPr>
          <a:xfrm>
            <a:off x="5915024" y="4694215"/>
            <a:ext cx="198375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관리자 교과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F8D175A-9F26-4254-8CB2-E30ABCF7DC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59" y="1146514"/>
            <a:ext cx="3988063" cy="333779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9D373C7-4E5D-44E9-AF30-6777EC7D3545}"/>
              </a:ext>
            </a:extLst>
          </p:cNvPr>
          <p:cNvSpPr txBox="1"/>
          <p:nvPr/>
        </p:nvSpPr>
        <p:spPr>
          <a:xfrm>
            <a:off x="7643635" y="3683688"/>
            <a:ext cx="198375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관리자 교사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9152877-D511-45AC-BBC2-11828C9F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650193"/>
            <a:ext cx="10972798" cy="1143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/>
              <a:t>3. </a:t>
            </a:r>
            <a:r>
              <a:rPr lang="ko-KR" altLang="en-US" dirty="0"/>
              <a:t>코드 시연</a:t>
            </a:r>
          </a:p>
        </p:txBody>
      </p:sp>
    </p:spTree>
    <p:extLst>
      <p:ext uri="{BB962C8B-B14F-4D97-AF65-F5344CB8AC3E}">
        <p14:creationId xmlns:p14="http://schemas.microsoft.com/office/powerpoint/2010/main" val="3623120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05B68-41F1-43E5-B825-859F0001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74778"/>
            <a:ext cx="10972798" cy="1143000"/>
          </a:xfrm>
        </p:spPr>
        <p:txBody>
          <a:bodyPr/>
          <a:lstStyle/>
          <a:p>
            <a:r>
              <a:rPr lang="ko-KR" altLang="en-US" dirty="0"/>
              <a:t>질의응답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C2DD61-DE2A-44E4-BAE3-7C6B5D002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83" y="4057388"/>
            <a:ext cx="2709617" cy="2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C -0.03138 0.28055 -0.22943 0.45023 -0.44323 0.37685 C -0.6569 0.30185 -0.80651 0.01296 -0.77604 -0.26922 C -0.74453 -0.54977 -0.54544 -0.71852 -0.3319 -0.64329 C -0.11784 -0.56922 0.03008 -0.28195 2.29167E-6 2.22222E-6 Z " pathEditMode="relative" rAng="606000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15" y="-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05B68-41F1-43E5-B825-859F0001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74778"/>
            <a:ext cx="10972798" cy="11430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C2DD61-DE2A-44E4-BAE3-7C6B5D002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83" y="4057388"/>
            <a:ext cx="2709617" cy="2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6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C -0.03138 0.28055 -0.22943 0.45023 -0.44323 0.37685 C -0.6569 0.30185 -0.80651 0.01296 -0.77604 -0.26922 C -0.74453 -0.54977 -0.54544 -0.71852 -0.3319 -0.64329 C -0.11784 -0.56922 0.03008 -0.28195 2.29167E-6 2.22222E-6 Z " pathEditMode="relative" rAng="606000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15" y="-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1. 프로젝트 기획 의도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  <a:defRPr/>
            </a:pPr>
            <a:r>
              <a:rPr lang="ko-KR" altLang="en-US" dirty="0"/>
              <a:t>1. 기획의도</a:t>
            </a:r>
          </a:p>
          <a:p>
            <a:pPr marL="0" indent="0">
              <a:buNone/>
              <a:defRPr/>
            </a:pPr>
            <a:r>
              <a:rPr lang="ko-KR" altLang="en-US" dirty="0"/>
              <a:t>2</a:t>
            </a:r>
            <a:r>
              <a:rPr lang="en-US" altLang="ko-KR" dirty="0"/>
              <a:t>-1</a:t>
            </a:r>
            <a:r>
              <a:rPr lang="ko-KR" altLang="en-US" dirty="0"/>
              <a:t>. 서비스 </a:t>
            </a:r>
            <a:r>
              <a:rPr lang="ko-KR" altLang="en-US" dirty="0" err="1"/>
              <a:t>개요_사용자</a:t>
            </a:r>
            <a:r>
              <a:rPr lang="ko-KR" altLang="en-US" dirty="0"/>
              <a:t> 화면</a:t>
            </a:r>
          </a:p>
          <a:p>
            <a:pPr marL="0" indent="0">
              <a:buNone/>
              <a:defRPr/>
            </a:pPr>
            <a:r>
              <a:rPr lang="ko-KR" altLang="en-US" dirty="0"/>
              <a:t>2</a:t>
            </a:r>
            <a:r>
              <a:rPr lang="en-US" altLang="ko-KR" dirty="0"/>
              <a:t>-2</a:t>
            </a:r>
            <a:r>
              <a:rPr lang="ko-KR" altLang="en-US" dirty="0"/>
              <a:t>. 서비스 </a:t>
            </a:r>
            <a:r>
              <a:rPr lang="ko-KR" altLang="en-US" dirty="0" err="1"/>
              <a:t>개요_관리자</a:t>
            </a:r>
            <a:r>
              <a:rPr lang="ko-KR" altLang="en-US" dirty="0"/>
              <a:t> 화면</a:t>
            </a:r>
          </a:p>
          <a:p>
            <a:pPr marL="0" indent="0">
              <a:buNone/>
              <a:defRPr/>
            </a:pPr>
            <a:r>
              <a:rPr lang="ko-KR" altLang="en-US" dirty="0"/>
              <a:t>3</a:t>
            </a:r>
            <a:r>
              <a:rPr lang="en-US" altLang="ko-KR" dirty="0"/>
              <a:t>-1</a:t>
            </a:r>
            <a:r>
              <a:rPr lang="ko-KR" altLang="en-US" dirty="0"/>
              <a:t>. 요구사항 </a:t>
            </a:r>
            <a:r>
              <a:rPr lang="ko-KR" altLang="en-US" dirty="0" err="1"/>
              <a:t>정의_사용자</a:t>
            </a:r>
            <a:r>
              <a:rPr lang="ko-KR" altLang="en-US" dirty="0"/>
              <a:t> 화면</a:t>
            </a:r>
          </a:p>
          <a:p>
            <a:pPr marL="0" indent="0">
              <a:buNone/>
              <a:defRPr/>
            </a:pPr>
            <a:r>
              <a:rPr lang="ko-KR" altLang="en-US" dirty="0"/>
              <a:t>3</a:t>
            </a:r>
            <a:r>
              <a:rPr lang="en-US" altLang="ko-KR" dirty="0"/>
              <a:t>-2</a:t>
            </a:r>
            <a:r>
              <a:rPr lang="ko-KR" altLang="en-US" dirty="0"/>
              <a:t>. 요구사항 </a:t>
            </a:r>
            <a:r>
              <a:rPr lang="ko-KR" altLang="en-US" dirty="0" err="1"/>
              <a:t>정의_관리자</a:t>
            </a:r>
            <a:r>
              <a:rPr lang="ko-KR" altLang="en-US" dirty="0"/>
              <a:t> 화면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기획의도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27522"/>
            <a:ext cx="10972798" cy="5098641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  <a:defRPr/>
            </a:pPr>
            <a:r>
              <a:rPr lang="ko-KR" altLang="en-US" sz="4000" dirty="0"/>
              <a:t>사용자인 선생님이 학생관리 시스템을 </a:t>
            </a:r>
            <a:endParaRPr lang="en-US" altLang="ko-KR" sz="4000" dirty="0"/>
          </a:p>
          <a:p>
            <a:pPr marL="0" indent="0" algn="ctr">
              <a:buNone/>
              <a:defRPr/>
            </a:pPr>
            <a:r>
              <a:rPr lang="ko-KR" altLang="en-US" sz="4000" dirty="0"/>
              <a:t>사용할 수 있도록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02.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서비스 개요</a:t>
            </a: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_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사용자 화면</a:t>
            </a: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61816" y="1288653"/>
            <a:ext cx="10921302" cy="5569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02.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서비스 개요</a:t>
            </a:r>
            <a:r>
              <a:rPr lang="en-US" altLang="ko-KR">
                <a:solidFill>
                  <a:schemeClr val="tx1"/>
                </a:solidFill>
                <a:effectLst/>
                <a:latin typeface="+mn-ea"/>
              </a:rPr>
              <a:t>_</a:t>
            </a:r>
            <a:r>
              <a:rPr lang="ko-KR" altLang="en-US">
                <a:solidFill>
                  <a:schemeClr val="tx1"/>
                </a:solidFill>
                <a:effectLst/>
                <a:latin typeface="+mn-ea"/>
              </a:rPr>
              <a:t>관리자 화면</a:t>
            </a: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64848" y="1116932"/>
            <a:ext cx="10062303" cy="5741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</a:rPr>
              <a:t>03.</a:t>
            </a:r>
            <a:r>
              <a:rPr lang="ko-KR" altLang="en-US">
                <a:latin typeface="맑은 고딕"/>
              </a:rPr>
              <a:t> 화면설계</a:t>
            </a:r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B5BE5D5-D54C-4ADD-A308-C7730A9AB7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2" y="2329656"/>
            <a:ext cx="5286375" cy="3067050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C82E7271-779D-4707-B4C7-AD2C0EE6E8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704538"/>
            <a:ext cx="5384800" cy="4317287"/>
          </a:xfrm>
        </p:spPr>
      </p:pic>
    </p:spTree>
    <p:extLst>
      <p:ext uri="{BB962C8B-B14F-4D97-AF65-F5344CB8AC3E}">
        <p14:creationId xmlns:p14="http://schemas.microsoft.com/office/powerpoint/2010/main" val="177467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</a:rPr>
              <a:t>03.</a:t>
            </a:r>
            <a:r>
              <a:rPr lang="ko-KR" altLang="en-US">
                <a:latin typeface="맑은 고딕"/>
              </a:rPr>
              <a:t> 화면설계</a:t>
            </a:r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5563F51-960F-4ACB-9832-FCDB69DF15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1972469"/>
            <a:ext cx="5353050" cy="3781425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1A6945A5-CCF5-42BB-AFC0-019A8164A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25" y="2196306"/>
            <a:ext cx="5314950" cy="333375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</a:rPr>
              <a:t>03.</a:t>
            </a:r>
            <a:r>
              <a:rPr lang="ko-KR" altLang="en-US">
                <a:latin typeface="맑은 고딕"/>
              </a:rPr>
              <a:t> 화면설계</a:t>
            </a:r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9DB54BE-923B-430B-929E-B4BAC68EA6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" y="2339181"/>
            <a:ext cx="5153025" cy="3048000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938599A6-F38A-4168-9DDB-B750A17DF9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487" y="2024856"/>
            <a:ext cx="5153025" cy="367665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310</Words>
  <Application>Microsoft Office PowerPoint</Application>
  <PresentationFormat>와이드스크린</PresentationFormat>
  <Paragraphs>112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Wingdings</vt:lpstr>
      <vt:lpstr>한컴오피스</vt:lpstr>
      <vt:lpstr>미니 프로젝트 포트폴리오</vt:lpstr>
      <vt:lpstr>목차</vt:lpstr>
      <vt:lpstr>1. 프로젝트 기획 의도</vt:lpstr>
      <vt:lpstr>1. 기획의도</vt:lpstr>
      <vt:lpstr>02.서비스 개요_사용자 화면</vt:lpstr>
      <vt:lpstr>02.서비스 개요_관리자 화면</vt:lpstr>
      <vt:lpstr>03. 화면설계</vt:lpstr>
      <vt:lpstr>03. 화면설계</vt:lpstr>
      <vt:lpstr>03. 화면설계</vt:lpstr>
      <vt:lpstr>03. 화면설계</vt:lpstr>
      <vt:lpstr>04. 요구사항 정의_사용자 화면</vt:lpstr>
      <vt:lpstr>04. 요구사항 정의_사용자 화면</vt:lpstr>
      <vt:lpstr>04. 요구사항 정의_관리자 화면</vt:lpstr>
      <vt:lpstr>04. 요구사항 정의_관리자 화면</vt:lpstr>
      <vt:lpstr>2. 프로젝트 개요</vt:lpstr>
      <vt:lpstr>1. 개발환경</vt:lpstr>
      <vt:lpstr>2. EER 다이어그램</vt:lpstr>
      <vt:lpstr>3. 테이블 명세서</vt:lpstr>
      <vt:lpstr>3. 테이블 명세서</vt:lpstr>
      <vt:lpstr>3. 프로젝트 화면</vt:lpstr>
      <vt:lpstr>1. 화면 설명 – 사용자 화면</vt:lpstr>
      <vt:lpstr>1. 화면 설명 – 사용자 화면</vt:lpstr>
      <vt:lpstr>2. 화면 설명 - 관리자 화면</vt:lpstr>
      <vt:lpstr>3. 코드 시연</vt:lpstr>
      <vt:lpstr>질의응답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 프로젝트 포트폴리오</dc:title>
  <dc:creator>Administrator</dc:creator>
  <cp:lastModifiedBy>user</cp:lastModifiedBy>
  <cp:revision>220</cp:revision>
  <dcterms:created xsi:type="dcterms:W3CDTF">2024-01-05T01:47:28Z</dcterms:created>
  <dcterms:modified xsi:type="dcterms:W3CDTF">2024-06-28T05:05:40Z</dcterms:modified>
  <cp:version>1100.0100.01</cp:version>
</cp:coreProperties>
</file>