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314" r:id="rId4"/>
    <p:sldId id="306" r:id="rId5"/>
    <p:sldId id="305" r:id="rId6"/>
    <p:sldId id="288" r:id="rId7"/>
    <p:sldId id="307" r:id="rId8"/>
    <p:sldId id="304" r:id="rId9"/>
    <p:sldId id="284" r:id="rId10"/>
    <p:sldId id="308" r:id="rId11"/>
    <p:sldId id="309" r:id="rId12"/>
    <p:sldId id="310" r:id="rId13"/>
    <p:sldId id="311" r:id="rId14"/>
    <p:sldId id="273" r:id="rId15"/>
    <p:sldId id="289" r:id="rId16"/>
    <p:sldId id="294" r:id="rId17"/>
    <p:sldId id="295" r:id="rId18"/>
    <p:sldId id="293" r:id="rId19"/>
    <p:sldId id="290" r:id="rId20"/>
    <p:sldId id="291" r:id="rId21"/>
    <p:sldId id="296" r:id="rId22"/>
    <p:sldId id="312" r:id="rId23"/>
    <p:sldId id="302" r:id="rId24"/>
    <p:sldId id="27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8AFB5C4-DA33-40D1-9B77-4A81628D39C2}">
          <p14:sldIdLst>
            <p14:sldId id="281"/>
          </p14:sldIdLst>
        </p14:section>
        <p14:section name="제목" id="{68E549EC-3A37-4ED3-9183-C1F6B2DD4256}">
          <p14:sldIdLst>
            <p14:sldId id="256"/>
          </p14:sldIdLst>
        </p14:section>
        <p14:section name="목차" id="{20717DF1-5AEF-46F4-9B0E-925EEDD5CC22}">
          <p14:sldIdLst>
            <p14:sldId id="314"/>
          </p14:sldIdLst>
        </p14:section>
        <p14:section name="프로젝트 기획의도" id="{AC875661-3115-4993-85F2-3161FDC41309}">
          <p14:sldIdLst>
            <p14:sldId id="306"/>
            <p14:sldId id="305"/>
            <p14:sldId id="288"/>
            <p14:sldId id="307"/>
          </p14:sldIdLst>
        </p14:section>
        <p14:section name="프로젝트 개요" id="{09EB1D14-AFD6-4229-90C7-C7E58F9E5E19}">
          <p14:sldIdLst>
            <p14:sldId id="304"/>
            <p14:sldId id="284"/>
            <p14:sldId id="308"/>
            <p14:sldId id="309"/>
            <p14:sldId id="310"/>
            <p14:sldId id="311"/>
          </p14:sldIdLst>
        </p14:section>
        <p14:section name="프로젝트 화면설명" id="{52DC750A-4906-456E-87E6-4057C3279EC6}">
          <p14:sldIdLst>
            <p14:sldId id="273"/>
            <p14:sldId id="289"/>
            <p14:sldId id="294"/>
            <p14:sldId id="295"/>
            <p14:sldId id="293"/>
            <p14:sldId id="290"/>
            <p14:sldId id="291"/>
            <p14:sldId id="296"/>
            <p14:sldId id="312"/>
          </p14:sldIdLst>
        </p14:section>
        <p14:section name="질의응답" id="{DF7AD226-78EC-4AB1-91E8-BC9F35621D70}">
          <p14:sldIdLst>
            <p14:sldId id="30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CC"/>
    <a:srgbClr val="F9F5F5"/>
    <a:srgbClr val="F6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680FD-02BE-4668-B8AE-3FC96A84B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AD0E-60FA-4606-BEF5-EC7CC2F2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6879-CFE3-4847-94D2-5F3F30A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39512-2B2A-4F01-9C41-40CDE64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D1A2B-FFD3-4E07-BA2A-CD58EB45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6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FCAF8-E721-4E8A-A085-63434EE7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547116-514C-4A7C-89F3-1A2AC121A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26F5D-85E7-4408-B5FC-1646C615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31291-9242-45C9-B5E5-357986E6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6473B-43B9-492A-93B0-41868C1A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30B60B-4A2D-48C3-B4E0-1EAA0E331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5DE412-5FE4-46CD-A94B-D11D140F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6794F-FD03-4C99-BB76-5F181193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5A238-99E4-41D3-87F8-23B817F7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CE3CF-93DD-43C4-A05E-E88DDBAD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0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8589A-58D3-4EC0-BFE6-CA9259EC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3B8B1-76CE-48B0-9AF5-D28EFDB0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F0477-BDE9-4851-AD19-BD3DDE5C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BA43F-9077-453B-B747-6E6BABB4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8C663-D830-4B69-AB00-6FF9F1CF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CF509-1F77-4A69-995A-9CF90133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DF1671-B9F0-4EF3-9156-025214C4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63D21-5CC1-4D5A-8DA6-6D75FA51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404C6-7EFF-42C7-B567-E3333AC5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ED395-45F5-437D-BAA3-C358B64A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3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B9503-3245-4826-90A7-52246748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34178-9EB3-4001-A626-AC80C086E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BEFD8-0DEE-47FF-9119-00275B4E0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AE754-6445-4DB2-B7DF-7E3F634F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71BE8-6A54-4506-9A62-DF75D658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45169-35AA-4180-BE03-CDFC857B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8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A9DC4-F3A2-4D52-BDBF-6A79A2A8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DB49D-F0E4-45D7-AA81-48F02CAB0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5E1FA-8C04-4630-B92A-BD6E12F5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CED511-A2E1-4D80-852B-E09EE3341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4DE797-19A5-4FB4-B73B-9854B77B4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A9A561-4CA6-404C-B3F1-5A2B74AB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DE6C9-2775-4BE3-B0BB-9D7AFAFE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A8A535-2D2A-48F5-A6EA-58637448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DBDBB-27D0-4D48-8E47-E70F6679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6190F-1CDC-49CA-836F-3C332EA6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17450-A639-4BC3-A4E3-76E3EBA1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8AD40-2292-4CF8-A627-7574DC8C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0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EC7062-91EA-4688-AAAC-5769BCE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22D164-9E56-4266-9886-0936005C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4D7EAC-5F3A-4E21-8D77-861FB857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6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60991-B024-415F-942E-A7CA1505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D4760-79A0-4004-9316-E4A965DD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2102F-3B39-43B2-8415-2AAD0B4FB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22F71-9719-415E-B9C6-B4B70FD6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ECC88-76A5-4902-857F-738EC299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1837-D26E-4189-992D-D9F65032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9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40AF2-7C26-4578-BBB5-AFF09C9A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64EA8-FFB1-46A1-8AA4-B30A6F1AC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893EEC-4B55-4317-AAE5-52ADE547A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02FB0-5175-4044-94A8-440F009D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28BFDC-E26A-4CE4-AA5B-DCC6F650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76F40-F4D2-4AD3-A885-178CBF2A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FF2B3F-D091-4641-B826-C9A49A30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667DE-8964-4AC6-9B2F-33AB096A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6118A-80DA-4B0F-871F-77EE907C2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C401-1DC3-4B09-8488-F42F341157A4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57000-CDB2-42FA-9450-FEB8F8214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C359B-24C3-4744-AECC-36759537E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A142-3E49-419A-A576-3DA586BC4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5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12192000" cy="1655762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rgbClr val="F6F2E9"/>
                </a:solidFill>
              </a:rPr>
              <a:t>010-8905-2143</a:t>
            </a:r>
          </a:p>
          <a:p>
            <a:pPr algn="l"/>
            <a:r>
              <a:rPr lang="en-US" altLang="ko-KR" sz="2000" dirty="0">
                <a:solidFill>
                  <a:srgbClr val="F6F2E9"/>
                </a:solidFill>
              </a:rPr>
              <a:t>dhehdtn32@naver.com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04C6A96-BD79-44F4-8980-8BA79AEDCF3A}"/>
              </a:ext>
            </a:extLst>
          </p:cNvPr>
          <p:cNvSpPr txBox="1">
            <a:spLocks/>
          </p:cNvSpPr>
          <p:nvPr/>
        </p:nvSpPr>
        <p:spPr>
          <a:xfrm>
            <a:off x="625642" y="962528"/>
            <a:ext cx="10940715" cy="319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지역인재 육성을 위한</a:t>
            </a:r>
            <a:endParaRPr lang="en-US" altLang="ko-KR" b="1" dirty="0">
              <a:solidFill>
                <a:srgbClr val="4C74CC"/>
              </a:solidFill>
            </a:endParaRPr>
          </a:p>
          <a:p>
            <a:r>
              <a:rPr lang="en-US" altLang="ko-KR" b="1" dirty="0">
                <a:solidFill>
                  <a:srgbClr val="4C74CC"/>
                </a:solidFill>
              </a:rPr>
              <a:t>IaaS</a:t>
            </a:r>
            <a:r>
              <a:rPr lang="ko-KR" altLang="en-US" b="1" dirty="0">
                <a:solidFill>
                  <a:srgbClr val="4C74CC"/>
                </a:solidFill>
              </a:rPr>
              <a:t>기반 </a:t>
            </a:r>
            <a:r>
              <a:rPr lang="en-US" altLang="ko-KR" b="1" dirty="0">
                <a:solidFill>
                  <a:srgbClr val="4C74CC"/>
                </a:solidFill>
              </a:rPr>
              <a:t>JAVA </a:t>
            </a:r>
            <a:r>
              <a:rPr lang="ko-KR" altLang="en-US" b="1" dirty="0">
                <a:solidFill>
                  <a:srgbClr val="4C74CC"/>
                </a:solidFill>
              </a:rPr>
              <a:t>백엔드</a:t>
            </a:r>
            <a:r>
              <a:rPr lang="en-US" altLang="ko-KR" b="1" dirty="0">
                <a:solidFill>
                  <a:srgbClr val="4C74CC"/>
                </a:solidFill>
              </a:rPr>
              <a:t> </a:t>
            </a:r>
            <a:r>
              <a:rPr lang="ko-KR" altLang="en-US" b="1" dirty="0">
                <a:solidFill>
                  <a:srgbClr val="4C74CC"/>
                </a:solidFill>
              </a:rPr>
              <a:t>개발자</a:t>
            </a:r>
            <a:r>
              <a:rPr lang="en-US" altLang="ko-KR" b="1" dirty="0">
                <a:solidFill>
                  <a:srgbClr val="4C74CC"/>
                </a:solidFill>
              </a:rPr>
              <a:t>(</a:t>
            </a:r>
            <a:r>
              <a:rPr lang="ko-KR" altLang="en-US" b="1" dirty="0">
                <a:solidFill>
                  <a:srgbClr val="4C74CC"/>
                </a:solidFill>
              </a:rPr>
              <a:t>자바</a:t>
            </a:r>
            <a:r>
              <a:rPr lang="en-US" altLang="ko-KR" b="1" dirty="0">
                <a:solidFill>
                  <a:srgbClr val="4C74CC"/>
                </a:solidFill>
              </a:rPr>
              <a:t>, </a:t>
            </a:r>
            <a:r>
              <a:rPr lang="ko-KR" altLang="en-US" b="1" dirty="0">
                <a:solidFill>
                  <a:srgbClr val="4C74CC"/>
                </a:solidFill>
              </a:rPr>
              <a:t>스프링</a:t>
            </a:r>
            <a:r>
              <a:rPr lang="en-US" altLang="ko-KR" b="1" dirty="0">
                <a:solidFill>
                  <a:srgbClr val="4C74CC"/>
                </a:solidFill>
              </a:rPr>
              <a:t>, AWS) </a:t>
            </a:r>
            <a:r>
              <a:rPr lang="ko-KR" altLang="en-US" b="1" dirty="0">
                <a:solidFill>
                  <a:srgbClr val="4C74CC"/>
                </a:solidFill>
              </a:rPr>
              <a:t>양성과정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72C55BF-EC8B-4824-9EE5-7D9169D09FAD}"/>
              </a:ext>
            </a:extLst>
          </p:cNvPr>
          <p:cNvSpPr txBox="1">
            <a:spLocks/>
          </p:cNvSpPr>
          <p:nvPr/>
        </p:nvSpPr>
        <p:spPr>
          <a:xfrm>
            <a:off x="10158625" y="5735052"/>
            <a:ext cx="1487942" cy="753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solidFill>
                  <a:srgbClr val="F6F2E9"/>
                </a:solidFill>
              </a:rPr>
              <a:t>오동수</a:t>
            </a:r>
          </a:p>
        </p:txBody>
      </p:sp>
    </p:spTree>
    <p:extLst>
      <p:ext uri="{BB962C8B-B14F-4D97-AF65-F5344CB8AC3E}">
        <p14:creationId xmlns:p14="http://schemas.microsoft.com/office/powerpoint/2010/main" val="177358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4023AB05-77CF-4B16-B94D-39F5AAB042BD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4C74CC"/>
                </a:solidFill>
              </a:rPr>
              <a:t>ER </a:t>
            </a:r>
            <a:r>
              <a:rPr lang="ko-KR" altLang="en-US" b="1" dirty="0">
                <a:solidFill>
                  <a:srgbClr val="4C74CC"/>
                </a:solidFill>
              </a:rPr>
              <a:t>다이어그램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33116743-872C-41EE-B278-BA03CC57A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6684" y="1038660"/>
            <a:ext cx="5373330" cy="5386737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</p:spTree>
    <p:extLst>
      <p:ext uri="{BB962C8B-B14F-4D97-AF65-F5344CB8AC3E}">
        <p14:creationId xmlns:p14="http://schemas.microsoft.com/office/powerpoint/2010/main" val="404036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4023AB05-77CF-4B16-B94D-39F5AAB042BD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테이블 명세서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C981DC2F-C4B8-45A0-AC1B-CA108EA5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77609"/>
              </p:ext>
            </p:extLst>
          </p:nvPr>
        </p:nvGraphicFramePr>
        <p:xfrm>
          <a:off x="1006679" y="2087772"/>
          <a:ext cx="10234569" cy="41083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0486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1907385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55868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1853110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697823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674564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189251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5869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t_member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4C74CC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VARCHAR(20)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PK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pwd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VARCHAR(20)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name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VARCHAR(50)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email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이메일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VARCHAR(40)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joinDate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가입일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DATE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9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4023AB05-77CF-4B16-B94D-39F5AAB042BD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테이블 명세서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C981DC2F-C4B8-45A0-AC1B-CA108EA5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56811"/>
              </p:ext>
            </p:extLst>
          </p:nvPr>
        </p:nvGraphicFramePr>
        <p:xfrm>
          <a:off x="1006679" y="2087772"/>
          <a:ext cx="10234569" cy="29345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0486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1907385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55868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1853110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697823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674564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189251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5869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t_movie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mno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INT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PK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AI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mtitle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VARCHAR(50)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mgenre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VARCHAR(50)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87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4023AB05-77CF-4B16-B94D-39F5AAB042BD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테이블 명세서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C981DC2F-C4B8-45A0-AC1B-CA108EA5B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89391"/>
              </p:ext>
            </p:extLst>
          </p:nvPr>
        </p:nvGraphicFramePr>
        <p:xfrm>
          <a:off x="1006679" y="2087772"/>
          <a:ext cx="10234569" cy="41083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0486">
                  <a:extLst>
                    <a:ext uri="{9D8B030D-6E8A-4147-A177-3AD203B41FA5}">
                      <a16:colId xmlns:a16="http://schemas.microsoft.com/office/drawing/2014/main" val="2511567869"/>
                    </a:ext>
                  </a:extLst>
                </a:gridCol>
                <a:gridCol w="1907385">
                  <a:extLst>
                    <a:ext uri="{9D8B030D-6E8A-4147-A177-3AD203B41FA5}">
                      <a16:colId xmlns:a16="http://schemas.microsoft.com/office/drawing/2014/main" val="2040563701"/>
                    </a:ext>
                  </a:extLst>
                </a:gridCol>
                <a:gridCol w="2558687">
                  <a:extLst>
                    <a:ext uri="{9D8B030D-6E8A-4147-A177-3AD203B41FA5}">
                      <a16:colId xmlns:a16="http://schemas.microsoft.com/office/drawing/2014/main" val="2918719821"/>
                    </a:ext>
                  </a:extLst>
                </a:gridCol>
                <a:gridCol w="1853110">
                  <a:extLst>
                    <a:ext uri="{9D8B030D-6E8A-4147-A177-3AD203B41FA5}">
                      <a16:colId xmlns:a16="http://schemas.microsoft.com/office/drawing/2014/main" val="2069191059"/>
                    </a:ext>
                  </a:extLst>
                </a:gridCol>
                <a:gridCol w="697823">
                  <a:extLst>
                    <a:ext uri="{9D8B030D-6E8A-4147-A177-3AD203B41FA5}">
                      <a16:colId xmlns:a16="http://schemas.microsoft.com/office/drawing/2014/main" val="1334530287"/>
                    </a:ext>
                  </a:extLst>
                </a:gridCol>
                <a:gridCol w="674564">
                  <a:extLst>
                    <a:ext uri="{9D8B030D-6E8A-4147-A177-3AD203B41FA5}">
                      <a16:colId xmlns:a16="http://schemas.microsoft.com/office/drawing/2014/main" val="2312428080"/>
                    </a:ext>
                  </a:extLst>
                </a:gridCol>
                <a:gridCol w="1892514">
                  <a:extLst>
                    <a:ext uri="{9D8B030D-6E8A-4147-A177-3AD203B41FA5}">
                      <a16:colId xmlns:a16="http://schemas.microsoft.com/office/drawing/2014/main" val="1791910317"/>
                    </a:ext>
                  </a:extLst>
                </a:gridCol>
              </a:tblGrid>
              <a:tr h="5869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Table Name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t_reserve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Table Comment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예매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85423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No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Column Name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Column Comment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Data Type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PK/FK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Null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6F2E9"/>
                          </a:solidFill>
                        </a:rPr>
                        <a:t>Note</a:t>
                      </a:r>
                      <a:endParaRPr lang="ko-KR" altLang="en-US" sz="1600" b="1" dirty="0">
                        <a:solidFill>
                          <a:srgbClr val="F6F2E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34005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rno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INT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PK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AI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91062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rid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VARCHAR(50)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59137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rtitle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VARCHAR(50)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714689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rgenre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이메일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VARCHAR(20)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4CC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4CC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88328"/>
                  </a:ext>
                </a:extLst>
              </a:tr>
              <a:tr h="586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reservationDate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4C74CC"/>
                          </a:solidFill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4C74CC"/>
                          </a:solidFill>
                        </a:rPr>
                        <a:t>TIMESTAMP</a:t>
                      </a: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4C74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rgbClr val="4C74CC"/>
                          </a:solidFill>
                        </a:rPr>
                        <a:t>CURRENT_TIMESTAMP</a:t>
                      </a:r>
                      <a:endParaRPr lang="ko-KR" altLang="en-US" sz="1200" b="1" dirty="0">
                        <a:solidFill>
                          <a:srgbClr val="4C74CC"/>
                        </a:solidFill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10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41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6993624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F6F2E9"/>
                </a:solidFill>
              </a:rPr>
              <a:t>프로젝트 화면설명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5183193-0E83-466F-90BE-1C0482FAFF62}"/>
              </a:ext>
            </a:extLst>
          </p:cNvPr>
          <p:cNvSpPr txBox="1">
            <a:spLocks/>
          </p:cNvSpPr>
          <p:nvPr/>
        </p:nvSpPr>
        <p:spPr>
          <a:xfrm>
            <a:off x="3063892" y="2732949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1. </a:t>
            </a:r>
            <a:r>
              <a:rPr lang="ko-KR" altLang="en-US" sz="4800" b="1" dirty="0">
                <a:solidFill>
                  <a:srgbClr val="F6F2E9"/>
                </a:solidFill>
              </a:rPr>
              <a:t>화면설명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E1F8B24-D106-4F4B-8790-AFA1C50C2C7F}"/>
              </a:ext>
            </a:extLst>
          </p:cNvPr>
          <p:cNvSpPr txBox="1">
            <a:spLocks/>
          </p:cNvSpPr>
          <p:nvPr/>
        </p:nvSpPr>
        <p:spPr>
          <a:xfrm>
            <a:off x="3063892" y="4510992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2. </a:t>
            </a:r>
            <a:r>
              <a:rPr lang="ko-KR" altLang="en-US" sz="4800" b="1" dirty="0">
                <a:solidFill>
                  <a:srgbClr val="F6F2E9"/>
                </a:solidFill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56145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363A9F17-0C56-4935-A2B1-A0EF63D17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491" y="2387918"/>
            <a:ext cx="10271018" cy="2538773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6E1BF20-1143-4EE9-8918-C5AD0B4E5285}"/>
              </a:ext>
            </a:extLst>
          </p:cNvPr>
          <p:cNvSpPr txBox="1">
            <a:spLocks/>
          </p:cNvSpPr>
          <p:nvPr/>
        </p:nvSpPr>
        <p:spPr>
          <a:xfrm>
            <a:off x="3713234" y="5052819"/>
            <a:ext cx="4765531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프로그램 실행 </a:t>
            </a:r>
            <a:r>
              <a:rPr lang="en-US" altLang="ko-KR" sz="3200" b="1" dirty="0">
                <a:solidFill>
                  <a:srgbClr val="4C74CC"/>
                </a:solidFill>
              </a:rPr>
              <a:t>&amp; </a:t>
            </a:r>
            <a:r>
              <a:rPr lang="ko-KR" altLang="en-US" sz="3200" b="1" dirty="0">
                <a:solidFill>
                  <a:srgbClr val="4C74CC"/>
                </a:solidFill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236253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363A9F17-0C56-4935-A2B1-A0EF63D17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893" y="1987343"/>
            <a:ext cx="4532179" cy="3466050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6E1BF20-1143-4EE9-8918-C5AD0B4E5285}"/>
              </a:ext>
            </a:extLst>
          </p:cNvPr>
          <p:cNvSpPr txBox="1">
            <a:spLocks/>
          </p:cNvSpPr>
          <p:nvPr/>
        </p:nvSpPr>
        <p:spPr>
          <a:xfrm>
            <a:off x="1513177" y="5646377"/>
            <a:ext cx="3553609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영화 예매</a:t>
            </a:r>
          </a:p>
        </p:txBody>
      </p:sp>
      <p:pic>
        <p:nvPicPr>
          <p:cNvPr id="7" name="내용 개체 틀 2">
            <a:extLst>
              <a:ext uri="{FF2B5EF4-FFF2-40B4-BE49-F238E27FC236}">
                <a16:creationId xmlns:a16="http://schemas.microsoft.com/office/drawing/2014/main" id="{AC96978A-38C9-4DA0-87C0-27ACCAB30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1970" y="1987343"/>
            <a:ext cx="4532179" cy="3466049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292493F-834F-4F95-ADBD-900BF2635AF6}"/>
              </a:ext>
            </a:extLst>
          </p:cNvPr>
          <p:cNvSpPr txBox="1">
            <a:spLocks/>
          </p:cNvSpPr>
          <p:nvPr/>
        </p:nvSpPr>
        <p:spPr>
          <a:xfrm>
            <a:off x="7141254" y="5646377"/>
            <a:ext cx="3553609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예매 확인</a:t>
            </a:r>
          </a:p>
        </p:txBody>
      </p:sp>
    </p:spTree>
    <p:extLst>
      <p:ext uri="{BB962C8B-B14F-4D97-AF65-F5344CB8AC3E}">
        <p14:creationId xmlns:p14="http://schemas.microsoft.com/office/powerpoint/2010/main" val="82387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363A9F17-0C56-4935-A2B1-A0EF63D17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523" y="1987343"/>
            <a:ext cx="4532179" cy="3466049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6E1BF20-1143-4EE9-8918-C5AD0B4E5285}"/>
              </a:ext>
            </a:extLst>
          </p:cNvPr>
          <p:cNvSpPr txBox="1">
            <a:spLocks/>
          </p:cNvSpPr>
          <p:nvPr/>
        </p:nvSpPr>
        <p:spPr>
          <a:xfrm>
            <a:off x="741807" y="5646377"/>
            <a:ext cx="3553609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예매 취소</a:t>
            </a:r>
          </a:p>
        </p:txBody>
      </p:sp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EF0D1A4A-66D6-45FD-A1A9-5DF9D2691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2502" y="1987344"/>
            <a:ext cx="6852781" cy="3466048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67AF758-98A7-4C96-876B-0CAAB813B973}"/>
              </a:ext>
            </a:extLst>
          </p:cNvPr>
          <p:cNvSpPr txBox="1">
            <a:spLocks/>
          </p:cNvSpPr>
          <p:nvPr/>
        </p:nvSpPr>
        <p:spPr>
          <a:xfrm>
            <a:off x="6831384" y="5646376"/>
            <a:ext cx="3315015" cy="979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영화 등록 및 </a:t>
            </a:r>
            <a:endParaRPr lang="en-US" altLang="ko-KR" sz="3200" b="1" dirty="0">
              <a:solidFill>
                <a:srgbClr val="4C74CC"/>
              </a:solidFill>
            </a:endParaRPr>
          </a:p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예매 내역</a:t>
            </a:r>
            <a:r>
              <a:rPr lang="en-US" altLang="ko-KR" sz="3200" b="1" dirty="0">
                <a:solidFill>
                  <a:srgbClr val="4C74CC"/>
                </a:solidFill>
              </a:rPr>
              <a:t>(.txt)</a:t>
            </a:r>
            <a:endParaRPr lang="ko-KR" altLang="en-US" sz="3200" b="1" dirty="0">
              <a:solidFill>
                <a:srgbClr val="4C7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6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363A9F17-0C56-4935-A2B1-A0EF63D17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4921" y="2117411"/>
            <a:ext cx="6522156" cy="3584951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6E1BF20-1143-4EE9-8918-C5AD0B4E5285}"/>
              </a:ext>
            </a:extLst>
          </p:cNvPr>
          <p:cNvSpPr txBox="1">
            <a:spLocks/>
          </p:cNvSpPr>
          <p:nvPr/>
        </p:nvSpPr>
        <p:spPr>
          <a:xfrm>
            <a:off x="3032953" y="5862178"/>
            <a:ext cx="6126091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관리자 아이디 </a:t>
            </a:r>
            <a:r>
              <a:rPr lang="en-US" altLang="ko-KR" sz="3200" b="1" dirty="0">
                <a:solidFill>
                  <a:srgbClr val="4C74CC"/>
                </a:solidFill>
              </a:rPr>
              <a:t>&amp; </a:t>
            </a:r>
            <a:r>
              <a:rPr lang="ko-KR" altLang="en-US" sz="3200" b="1" dirty="0">
                <a:solidFill>
                  <a:srgbClr val="4C74CC"/>
                </a:solidFill>
              </a:rPr>
              <a:t>비밀번호 인증</a:t>
            </a:r>
          </a:p>
        </p:txBody>
      </p:sp>
    </p:spTree>
    <p:extLst>
      <p:ext uri="{BB962C8B-B14F-4D97-AF65-F5344CB8AC3E}">
        <p14:creationId xmlns:p14="http://schemas.microsoft.com/office/powerpoint/2010/main" val="281025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363A9F17-0C56-4935-A2B1-A0EF63D17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3234" y="1545733"/>
            <a:ext cx="4901377" cy="4310500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6E1BF20-1143-4EE9-8918-C5AD0B4E5285}"/>
              </a:ext>
            </a:extLst>
          </p:cNvPr>
          <p:cNvSpPr txBox="1">
            <a:spLocks/>
          </p:cNvSpPr>
          <p:nvPr/>
        </p:nvSpPr>
        <p:spPr>
          <a:xfrm>
            <a:off x="3713234" y="5938895"/>
            <a:ext cx="4765531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영화 등록 후 목록 조회</a:t>
            </a:r>
          </a:p>
        </p:txBody>
      </p:sp>
    </p:spTree>
    <p:extLst>
      <p:ext uri="{BB962C8B-B14F-4D97-AF65-F5344CB8AC3E}">
        <p14:creationId xmlns:p14="http://schemas.microsoft.com/office/powerpoint/2010/main" val="184040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29" y="930587"/>
            <a:ext cx="5841682" cy="1975803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800" b="1" dirty="0">
                <a:solidFill>
                  <a:srgbClr val="4C74CC"/>
                </a:solidFill>
              </a:rPr>
              <a:t>미니 프로젝트</a:t>
            </a:r>
            <a:br>
              <a:rPr lang="en-US" altLang="ko-KR" sz="4800" b="1" dirty="0">
                <a:solidFill>
                  <a:srgbClr val="4C74CC"/>
                </a:solidFill>
              </a:rPr>
            </a:br>
            <a:r>
              <a:rPr lang="ko-KR" altLang="en-US" sz="4800" b="1" dirty="0">
                <a:solidFill>
                  <a:srgbClr val="4C74CC"/>
                </a:solidFill>
              </a:rPr>
              <a:t>포트폴리오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04C6A96-BD79-44F4-8980-8BA79AEDCF3A}"/>
              </a:ext>
            </a:extLst>
          </p:cNvPr>
          <p:cNvSpPr txBox="1">
            <a:spLocks/>
          </p:cNvSpPr>
          <p:nvPr/>
        </p:nvSpPr>
        <p:spPr>
          <a:xfrm>
            <a:off x="1933073" y="2906390"/>
            <a:ext cx="8325853" cy="19758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4C74CC"/>
                </a:solidFill>
              </a:rPr>
              <a:t>Movie</a:t>
            </a:r>
          </a:p>
          <a:p>
            <a:r>
              <a:rPr lang="ko-KR" altLang="en-US" b="1" dirty="0">
                <a:solidFill>
                  <a:srgbClr val="4C74CC"/>
                </a:solidFill>
              </a:rPr>
              <a:t>영화예매 프로그램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58894E4-4F4C-4A56-8E2D-DC66DB3941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40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363A9F17-0C56-4935-A2B1-A0EF63D17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711" y="2201818"/>
            <a:ext cx="5449413" cy="3252498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6E1BF20-1143-4EE9-8918-C5AD0B4E5285}"/>
              </a:ext>
            </a:extLst>
          </p:cNvPr>
          <p:cNvSpPr txBox="1">
            <a:spLocks/>
          </p:cNvSpPr>
          <p:nvPr/>
        </p:nvSpPr>
        <p:spPr>
          <a:xfrm>
            <a:off x="1309371" y="5538723"/>
            <a:ext cx="3650092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영화 등록</a:t>
            </a:r>
          </a:p>
        </p:txBody>
      </p:sp>
      <p:pic>
        <p:nvPicPr>
          <p:cNvPr id="7" name="내용 개체 틀 2">
            <a:extLst>
              <a:ext uri="{FF2B5EF4-FFF2-40B4-BE49-F238E27FC236}">
                <a16:creationId xmlns:a16="http://schemas.microsoft.com/office/drawing/2014/main" id="{41A72EAA-7581-4280-922A-C14A5BF9E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246" y="2201817"/>
            <a:ext cx="5449413" cy="3252498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EA12D6D-9728-452E-80BD-E3209A5D75C6}"/>
              </a:ext>
            </a:extLst>
          </p:cNvPr>
          <p:cNvSpPr txBox="1">
            <a:spLocks/>
          </p:cNvSpPr>
          <p:nvPr/>
        </p:nvSpPr>
        <p:spPr>
          <a:xfrm>
            <a:off x="7228906" y="5538723"/>
            <a:ext cx="3650092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영화 목록 조회</a:t>
            </a:r>
          </a:p>
        </p:txBody>
      </p:sp>
    </p:spTree>
    <p:extLst>
      <p:ext uri="{BB962C8B-B14F-4D97-AF65-F5344CB8AC3E}">
        <p14:creationId xmlns:p14="http://schemas.microsoft.com/office/powerpoint/2010/main" val="170408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화면설명</a:t>
            </a: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363A9F17-0C56-4935-A2B1-A0EF63D17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3681" y="1844843"/>
            <a:ext cx="4964638" cy="3657600"/>
          </a:xfrm>
          <a:prstGeom prst="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6E1BF20-1143-4EE9-8918-C5AD0B4E5285}"/>
              </a:ext>
            </a:extLst>
          </p:cNvPr>
          <p:cNvSpPr txBox="1">
            <a:spLocks/>
          </p:cNvSpPr>
          <p:nvPr/>
        </p:nvSpPr>
        <p:spPr>
          <a:xfrm>
            <a:off x="4270954" y="5618933"/>
            <a:ext cx="3650092" cy="801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solidFill>
                  <a:srgbClr val="4C74CC"/>
                </a:solidFill>
              </a:rPr>
              <a:t>영화 삭제</a:t>
            </a:r>
          </a:p>
        </p:txBody>
      </p:sp>
    </p:spTree>
    <p:extLst>
      <p:ext uri="{BB962C8B-B14F-4D97-AF65-F5344CB8AC3E}">
        <p14:creationId xmlns:p14="http://schemas.microsoft.com/office/powerpoint/2010/main" val="329649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1102138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5056064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F6F2E9"/>
                </a:solidFill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3842304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7968" y="2701255"/>
            <a:ext cx="5056064" cy="1455489"/>
          </a:xfrm>
        </p:spPr>
        <p:txBody>
          <a:bodyPr anchor="ctr">
            <a:noAutofit/>
          </a:bodyPr>
          <a:lstStyle/>
          <a:p>
            <a:r>
              <a:rPr lang="ko-KR" altLang="en-US" b="1" dirty="0">
                <a:solidFill>
                  <a:srgbClr val="F6F2E9"/>
                </a:solidFill>
              </a:rPr>
              <a:t>감사합니다</a:t>
            </a:r>
            <a:r>
              <a:rPr lang="en-US" altLang="ko-KR" b="1" dirty="0">
                <a:solidFill>
                  <a:srgbClr val="F6F2E9"/>
                </a:solidFill>
              </a:rPr>
              <a:t>.</a:t>
            </a:r>
            <a:endParaRPr lang="ko-KR" altLang="en-US" b="1" dirty="0">
              <a:solidFill>
                <a:srgbClr val="F6F2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3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0CB8D51-B1A9-41FE-B6EE-7B88070B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5056064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4C74CC"/>
                </a:solidFill>
              </a:rPr>
              <a:t>목차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1D32551-985D-4FE9-9F07-8647F270EC7E}"/>
              </a:ext>
            </a:extLst>
          </p:cNvPr>
          <p:cNvSpPr txBox="1">
            <a:spLocks/>
          </p:cNvSpPr>
          <p:nvPr/>
        </p:nvSpPr>
        <p:spPr>
          <a:xfrm>
            <a:off x="3315562" y="1799419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4C74CC"/>
                </a:solidFill>
              </a:rPr>
              <a:t>1. </a:t>
            </a:r>
            <a:r>
              <a:rPr lang="ko-KR" altLang="en-US" sz="4800" b="1" dirty="0">
                <a:solidFill>
                  <a:srgbClr val="4C74CC"/>
                </a:solidFill>
              </a:rPr>
              <a:t>프로젝트 기획의도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C7D4120-B0EF-4F4C-9E6E-D609385490AD}"/>
              </a:ext>
            </a:extLst>
          </p:cNvPr>
          <p:cNvSpPr txBox="1">
            <a:spLocks/>
          </p:cNvSpPr>
          <p:nvPr/>
        </p:nvSpPr>
        <p:spPr>
          <a:xfrm>
            <a:off x="3315562" y="3042682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4C74CC"/>
                </a:solidFill>
              </a:rPr>
              <a:t>2. </a:t>
            </a:r>
            <a:r>
              <a:rPr lang="ko-KR" altLang="en-US" sz="4800" b="1" dirty="0">
                <a:solidFill>
                  <a:srgbClr val="4C74CC"/>
                </a:solidFill>
              </a:rPr>
              <a:t>프로젝트 개요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FF8DB16-1D30-40BE-9CAF-C35A66A8FD16}"/>
              </a:ext>
            </a:extLst>
          </p:cNvPr>
          <p:cNvSpPr txBox="1">
            <a:spLocks/>
          </p:cNvSpPr>
          <p:nvPr/>
        </p:nvSpPr>
        <p:spPr>
          <a:xfrm>
            <a:off x="3315562" y="4285945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4C74CC"/>
                </a:solidFill>
              </a:rPr>
              <a:t>3. </a:t>
            </a:r>
            <a:r>
              <a:rPr lang="ko-KR" altLang="en-US" sz="4800" b="1" dirty="0">
                <a:solidFill>
                  <a:srgbClr val="4C74CC"/>
                </a:solidFill>
              </a:rPr>
              <a:t>프로젝트 화면설명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BE4AC2E-15E1-4413-99FE-C9BD1AFDFA2B}"/>
              </a:ext>
            </a:extLst>
          </p:cNvPr>
          <p:cNvSpPr txBox="1">
            <a:spLocks/>
          </p:cNvSpPr>
          <p:nvPr/>
        </p:nvSpPr>
        <p:spPr>
          <a:xfrm>
            <a:off x="3315562" y="5529208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4C74CC"/>
                </a:solidFill>
              </a:rPr>
              <a:t>4. </a:t>
            </a:r>
            <a:r>
              <a:rPr lang="ko-KR" altLang="en-US" sz="4800" b="1" dirty="0">
                <a:solidFill>
                  <a:srgbClr val="4C74CC"/>
                </a:solidFill>
              </a:rPr>
              <a:t>질의응답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D84B1C-D59B-4E19-90C8-E60B3A0763F3}"/>
              </a:ext>
            </a:extLst>
          </p:cNvPr>
          <p:cNvCxnSpPr>
            <a:cxnSpLocks/>
          </p:cNvCxnSpPr>
          <p:nvPr/>
        </p:nvCxnSpPr>
        <p:spPr>
          <a:xfrm>
            <a:off x="2877839" y="947956"/>
            <a:ext cx="0" cy="5554123"/>
          </a:xfrm>
          <a:prstGeom prst="line">
            <a:avLst/>
          </a:prstGeom>
          <a:ln w="38100">
            <a:solidFill>
              <a:srgbClr val="4C74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0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6852780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F6F2E9"/>
                </a:solidFill>
              </a:rPr>
              <a:t>프로젝트 기획의도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0EB0F7-08A0-4F9C-B12F-0237A9A72E18}"/>
              </a:ext>
            </a:extLst>
          </p:cNvPr>
          <p:cNvSpPr txBox="1">
            <a:spLocks/>
          </p:cNvSpPr>
          <p:nvPr/>
        </p:nvSpPr>
        <p:spPr>
          <a:xfrm>
            <a:off x="3063892" y="2732949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1. </a:t>
            </a:r>
            <a:r>
              <a:rPr lang="ko-KR" altLang="en-US" sz="4800" b="1" dirty="0">
                <a:solidFill>
                  <a:srgbClr val="F6F2E9"/>
                </a:solidFill>
              </a:rPr>
              <a:t>기획의도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43514B-F45F-48FB-A774-EC7B1789A008}"/>
              </a:ext>
            </a:extLst>
          </p:cNvPr>
          <p:cNvSpPr txBox="1">
            <a:spLocks/>
          </p:cNvSpPr>
          <p:nvPr/>
        </p:nvSpPr>
        <p:spPr>
          <a:xfrm>
            <a:off x="3063892" y="4510992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2. </a:t>
            </a:r>
            <a:r>
              <a:rPr lang="ko-KR" altLang="en-US" sz="4800" b="1" dirty="0">
                <a:solidFill>
                  <a:srgbClr val="F6F2E9"/>
                </a:solidFill>
              </a:rPr>
              <a:t>서비스 개요</a:t>
            </a:r>
          </a:p>
        </p:txBody>
      </p:sp>
    </p:spTree>
    <p:extLst>
      <p:ext uri="{BB962C8B-B14F-4D97-AF65-F5344CB8AC3E}">
        <p14:creationId xmlns:p14="http://schemas.microsoft.com/office/powerpoint/2010/main" val="203112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기획의도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4F61CB-4FED-4804-AA92-23A1362A7BBA}"/>
              </a:ext>
            </a:extLst>
          </p:cNvPr>
          <p:cNvSpPr txBox="1">
            <a:spLocks/>
          </p:cNvSpPr>
          <p:nvPr/>
        </p:nvSpPr>
        <p:spPr>
          <a:xfrm>
            <a:off x="1122947" y="2117411"/>
            <a:ext cx="9785685" cy="3401073"/>
          </a:xfrm>
          <a:prstGeom prst="rect">
            <a:avLst/>
          </a:prstGeom>
          <a:ln w="38100">
            <a:solidFill>
              <a:srgbClr val="4C74CC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선택한 영화를 </a:t>
            </a:r>
            <a:endParaRPr lang="en-US" altLang="ko-KR" b="1" dirty="0">
              <a:solidFill>
                <a:srgbClr val="4C74CC"/>
              </a:solidFill>
            </a:endParaRPr>
          </a:p>
          <a:p>
            <a:r>
              <a:rPr lang="ko-KR" altLang="en-US" b="1" dirty="0">
                <a:solidFill>
                  <a:srgbClr val="4C74CC"/>
                </a:solidFill>
              </a:rPr>
              <a:t>예매할 수 있는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65584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2D3F9F0-8C39-483E-BB7E-38F025E7319A}"/>
              </a:ext>
            </a:extLst>
          </p:cNvPr>
          <p:cNvSpPr/>
          <p:nvPr/>
        </p:nvSpPr>
        <p:spPr>
          <a:xfrm>
            <a:off x="6245648" y="2194612"/>
            <a:ext cx="2350714" cy="3661719"/>
          </a:xfrm>
          <a:prstGeom prst="round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서비스 개요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사용자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883AB1-ABA1-4312-90F8-874DAC370925}"/>
              </a:ext>
            </a:extLst>
          </p:cNvPr>
          <p:cNvCxnSpPr/>
          <p:nvPr/>
        </p:nvCxnSpPr>
        <p:spPr>
          <a:xfrm>
            <a:off x="4890221" y="2677214"/>
            <a:ext cx="1224793" cy="0"/>
          </a:xfrm>
          <a:prstGeom prst="straightConnector1">
            <a:avLst/>
          </a:prstGeom>
          <a:ln w="28575">
            <a:solidFill>
              <a:srgbClr val="4C74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13DB5BA-6CC4-4D54-9097-6EC405D4FF31}"/>
              </a:ext>
            </a:extLst>
          </p:cNvPr>
          <p:cNvSpPr/>
          <p:nvPr/>
        </p:nvSpPr>
        <p:spPr>
          <a:xfrm>
            <a:off x="6502585" y="2388456"/>
            <a:ext cx="1828800" cy="577516"/>
          </a:xfrm>
          <a:prstGeom prst="roundRect">
            <a:avLst/>
          </a:prstGeom>
          <a:solidFill>
            <a:srgbClr val="4C7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영화 예매하기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2DB319-3A1C-4B7D-8E24-3C9D23340888}"/>
              </a:ext>
            </a:extLst>
          </p:cNvPr>
          <p:cNvSpPr/>
          <p:nvPr/>
        </p:nvSpPr>
        <p:spPr>
          <a:xfrm>
            <a:off x="2953780" y="2388456"/>
            <a:ext cx="1828800" cy="577516"/>
          </a:xfrm>
          <a:prstGeom prst="roundRect">
            <a:avLst/>
          </a:prstGeom>
          <a:solidFill>
            <a:srgbClr val="4C7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사용자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37D2D5-C05B-436C-B7EB-6E1F3D001CD1}"/>
              </a:ext>
            </a:extLst>
          </p:cNvPr>
          <p:cNvSpPr/>
          <p:nvPr/>
        </p:nvSpPr>
        <p:spPr>
          <a:xfrm>
            <a:off x="6502585" y="3266429"/>
            <a:ext cx="1828800" cy="577516"/>
          </a:xfrm>
          <a:prstGeom prst="roundRect">
            <a:avLst/>
          </a:prstGeom>
          <a:solidFill>
            <a:srgbClr val="4C7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예매 확인하기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E3BD439-E7E5-4233-A197-0E315C5F74A9}"/>
              </a:ext>
            </a:extLst>
          </p:cNvPr>
          <p:cNvSpPr/>
          <p:nvPr/>
        </p:nvSpPr>
        <p:spPr>
          <a:xfrm>
            <a:off x="6502585" y="4144402"/>
            <a:ext cx="1828800" cy="577516"/>
          </a:xfrm>
          <a:prstGeom prst="roundRect">
            <a:avLst/>
          </a:prstGeom>
          <a:solidFill>
            <a:srgbClr val="4C7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예매 취소하기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DE2328C-7CDD-496E-97D3-9E846F2A9C6B}"/>
              </a:ext>
            </a:extLst>
          </p:cNvPr>
          <p:cNvSpPr/>
          <p:nvPr/>
        </p:nvSpPr>
        <p:spPr>
          <a:xfrm>
            <a:off x="6502585" y="5022375"/>
            <a:ext cx="1828800" cy="577516"/>
          </a:xfrm>
          <a:prstGeom prst="roundRect">
            <a:avLst/>
          </a:prstGeom>
          <a:solidFill>
            <a:srgbClr val="4C7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관리자 메뉴로 이동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97A089E-4F54-42EB-BDE2-9E575CAFC224}"/>
              </a:ext>
            </a:extLst>
          </p:cNvPr>
          <p:cNvCxnSpPr/>
          <p:nvPr/>
        </p:nvCxnSpPr>
        <p:spPr>
          <a:xfrm flipV="1">
            <a:off x="8444204" y="4338735"/>
            <a:ext cx="989045" cy="96105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28E04A-D06F-46F7-99AC-C05CBF2E15B0}"/>
              </a:ext>
            </a:extLst>
          </p:cNvPr>
          <p:cNvSpPr/>
          <p:nvPr/>
        </p:nvSpPr>
        <p:spPr>
          <a:xfrm>
            <a:off x="9546068" y="3867733"/>
            <a:ext cx="2350713" cy="961053"/>
          </a:xfrm>
          <a:prstGeom prst="round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C74CC"/>
                </a:solidFill>
              </a:rPr>
              <a:t>관리자용 아이디 </a:t>
            </a:r>
            <a:r>
              <a:rPr lang="en-US" altLang="ko-KR" b="1" dirty="0">
                <a:solidFill>
                  <a:srgbClr val="4C74CC"/>
                </a:solidFill>
              </a:rPr>
              <a:t>&amp; </a:t>
            </a:r>
            <a:r>
              <a:rPr lang="ko-KR" altLang="en-US" b="1" dirty="0">
                <a:solidFill>
                  <a:srgbClr val="4C74CC"/>
                </a:solidFill>
              </a:rPr>
              <a:t>비밀번호 인증 필요</a:t>
            </a:r>
          </a:p>
        </p:txBody>
      </p:sp>
    </p:spTree>
    <p:extLst>
      <p:ext uri="{BB962C8B-B14F-4D97-AF65-F5344CB8AC3E}">
        <p14:creationId xmlns:p14="http://schemas.microsoft.com/office/powerpoint/2010/main" val="237592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2D3F9F0-8C39-483E-BB7E-38F025E7319A}"/>
              </a:ext>
            </a:extLst>
          </p:cNvPr>
          <p:cNvSpPr/>
          <p:nvPr/>
        </p:nvSpPr>
        <p:spPr>
          <a:xfrm>
            <a:off x="6245648" y="2194612"/>
            <a:ext cx="2350714" cy="3661719"/>
          </a:xfrm>
          <a:prstGeom prst="roundRect">
            <a:avLst/>
          </a:prstGeom>
          <a:solidFill>
            <a:srgbClr val="F6F2E9"/>
          </a:solidFill>
          <a:ln w="38100">
            <a:solidFill>
              <a:srgbClr val="4C7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50650A82-3AE6-40C4-895B-BFC97EB34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516"/>
          </a:xfrm>
          <a:prstGeom prst="rect">
            <a:avLst/>
          </a:prstGeom>
          <a:solidFill>
            <a:srgbClr val="4C74CC"/>
          </a:solidFill>
        </p:spPr>
        <p:txBody>
          <a:bodyPr vert="horz" lIns="72000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223EE5-E17A-48C3-94E0-531F3B7CCF52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서비스 개요 </a:t>
            </a:r>
            <a:r>
              <a:rPr lang="en-US" altLang="ko-KR" b="1" dirty="0">
                <a:solidFill>
                  <a:srgbClr val="4C74CC"/>
                </a:solidFill>
              </a:rPr>
              <a:t>- </a:t>
            </a:r>
            <a:r>
              <a:rPr lang="ko-KR" altLang="en-US" b="1" dirty="0">
                <a:solidFill>
                  <a:srgbClr val="4C74CC"/>
                </a:solidFill>
              </a:rPr>
              <a:t>관리자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883AB1-ABA1-4312-90F8-874DAC370925}"/>
              </a:ext>
            </a:extLst>
          </p:cNvPr>
          <p:cNvCxnSpPr/>
          <p:nvPr/>
        </p:nvCxnSpPr>
        <p:spPr>
          <a:xfrm>
            <a:off x="4890221" y="2677214"/>
            <a:ext cx="1224793" cy="0"/>
          </a:xfrm>
          <a:prstGeom prst="straightConnector1">
            <a:avLst/>
          </a:prstGeom>
          <a:ln w="28575">
            <a:solidFill>
              <a:srgbClr val="4C74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13DB5BA-6CC4-4D54-9097-6EC405D4FF31}"/>
              </a:ext>
            </a:extLst>
          </p:cNvPr>
          <p:cNvSpPr/>
          <p:nvPr/>
        </p:nvSpPr>
        <p:spPr>
          <a:xfrm>
            <a:off x="6502585" y="2388456"/>
            <a:ext cx="1828800" cy="577516"/>
          </a:xfrm>
          <a:prstGeom prst="roundRect">
            <a:avLst/>
          </a:prstGeom>
          <a:solidFill>
            <a:srgbClr val="4C7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영화 등록하기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2DB319-3A1C-4B7D-8E24-3C9D23340888}"/>
              </a:ext>
            </a:extLst>
          </p:cNvPr>
          <p:cNvSpPr/>
          <p:nvPr/>
        </p:nvSpPr>
        <p:spPr>
          <a:xfrm>
            <a:off x="2953780" y="2388456"/>
            <a:ext cx="1828800" cy="577516"/>
          </a:xfrm>
          <a:prstGeom prst="roundRect">
            <a:avLst/>
          </a:prstGeom>
          <a:solidFill>
            <a:srgbClr val="4C7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관리자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37D2D5-C05B-436C-B7EB-6E1F3D001CD1}"/>
              </a:ext>
            </a:extLst>
          </p:cNvPr>
          <p:cNvSpPr/>
          <p:nvPr/>
        </p:nvSpPr>
        <p:spPr>
          <a:xfrm>
            <a:off x="6502585" y="3266429"/>
            <a:ext cx="1828800" cy="577516"/>
          </a:xfrm>
          <a:prstGeom prst="roundRect">
            <a:avLst/>
          </a:prstGeom>
          <a:solidFill>
            <a:srgbClr val="4C7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영화 목록보기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E3BD439-E7E5-4233-A197-0E315C5F74A9}"/>
              </a:ext>
            </a:extLst>
          </p:cNvPr>
          <p:cNvSpPr/>
          <p:nvPr/>
        </p:nvSpPr>
        <p:spPr>
          <a:xfrm>
            <a:off x="6502585" y="4144402"/>
            <a:ext cx="1828800" cy="577516"/>
          </a:xfrm>
          <a:prstGeom prst="roundRect">
            <a:avLst/>
          </a:prstGeom>
          <a:solidFill>
            <a:srgbClr val="4C7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6F2E9"/>
                </a:solidFill>
              </a:rPr>
              <a:t>영화 삭제하기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DE2328C-7CDD-496E-97D3-9E846F2A9C6B}"/>
              </a:ext>
            </a:extLst>
          </p:cNvPr>
          <p:cNvSpPr/>
          <p:nvPr/>
        </p:nvSpPr>
        <p:spPr>
          <a:xfrm>
            <a:off x="6502585" y="5022375"/>
            <a:ext cx="1828800" cy="577516"/>
          </a:xfrm>
          <a:prstGeom prst="roundRect">
            <a:avLst/>
          </a:prstGeom>
          <a:solidFill>
            <a:srgbClr val="4C7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F2E9"/>
                </a:solidFill>
              </a:rPr>
              <a:t>메인 메뉴로 이동</a:t>
            </a:r>
          </a:p>
        </p:txBody>
      </p:sp>
    </p:spTree>
    <p:extLst>
      <p:ext uri="{BB962C8B-B14F-4D97-AF65-F5344CB8AC3E}">
        <p14:creationId xmlns:p14="http://schemas.microsoft.com/office/powerpoint/2010/main" val="263937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0C62D-DFF7-465F-9290-1133CFD2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15" y="661922"/>
            <a:ext cx="6852780" cy="1455489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b="1" dirty="0">
                <a:solidFill>
                  <a:srgbClr val="F6F2E9"/>
                </a:solidFill>
              </a:rPr>
              <a:t>프로젝트 개요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0EB0F7-08A0-4F9C-B12F-0237A9A72E18}"/>
              </a:ext>
            </a:extLst>
          </p:cNvPr>
          <p:cNvSpPr txBox="1">
            <a:spLocks/>
          </p:cNvSpPr>
          <p:nvPr/>
        </p:nvSpPr>
        <p:spPr>
          <a:xfrm>
            <a:off x="3063892" y="2289858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1. </a:t>
            </a:r>
            <a:r>
              <a:rPr lang="ko-KR" altLang="en-US" sz="4800" b="1" dirty="0">
                <a:solidFill>
                  <a:srgbClr val="F6F2E9"/>
                </a:solidFill>
              </a:rPr>
              <a:t>개발환경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43514B-F45F-48FB-A774-EC7B1789A008}"/>
              </a:ext>
            </a:extLst>
          </p:cNvPr>
          <p:cNvSpPr txBox="1">
            <a:spLocks/>
          </p:cNvSpPr>
          <p:nvPr/>
        </p:nvSpPr>
        <p:spPr>
          <a:xfrm>
            <a:off x="3063892" y="3699863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2. ER </a:t>
            </a:r>
            <a:r>
              <a:rPr lang="ko-KR" altLang="en-US" sz="4800" b="1" dirty="0">
                <a:solidFill>
                  <a:srgbClr val="F6F2E9"/>
                </a:solidFill>
              </a:rPr>
              <a:t>다이어그램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9B85A92-8B13-4375-868C-A37A8BCB2EE6}"/>
              </a:ext>
            </a:extLst>
          </p:cNvPr>
          <p:cNvSpPr txBox="1">
            <a:spLocks/>
          </p:cNvSpPr>
          <p:nvPr/>
        </p:nvSpPr>
        <p:spPr>
          <a:xfrm>
            <a:off x="3063892" y="5109868"/>
            <a:ext cx="6724443" cy="1007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b="1" dirty="0">
                <a:solidFill>
                  <a:srgbClr val="F6F2E9"/>
                </a:solidFill>
              </a:rPr>
              <a:t>2. </a:t>
            </a:r>
            <a:r>
              <a:rPr lang="ko-KR" altLang="en-US" sz="4800" b="1" dirty="0">
                <a:solidFill>
                  <a:srgbClr val="F6F2E9"/>
                </a:solidFill>
              </a:rPr>
              <a:t>테이블 명세서</a:t>
            </a:r>
          </a:p>
        </p:txBody>
      </p:sp>
    </p:spTree>
    <p:extLst>
      <p:ext uri="{BB962C8B-B14F-4D97-AF65-F5344CB8AC3E}">
        <p14:creationId xmlns:p14="http://schemas.microsoft.com/office/powerpoint/2010/main" val="68027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9F86E3-2157-4ADD-91F4-8B3C9CB6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77516"/>
          </a:xfrm>
          <a:solidFill>
            <a:srgbClr val="4C74CC"/>
          </a:solidFill>
        </p:spPr>
        <p:txBody>
          <a:bodyPr lIns="720000" anchor="ctr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4023AB05-77CF-4B16-B94D-39F5AAB042BD}"/>
              </a:ext>
            </a:extLst>
          </p:cNvPr>
          <p:cNvSpPr txBox="1">
            <a:spLocks/>
          </p:cNvSpPr>
          <p:nvPr/>
        </p:nvSpPr>
        <p:spPr>
          <a:xfrm>
            <a:off x="879515" y="661922"/>
            <a:ext cx="6852780" cy="1455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4C74CC"/>
                </a:solidFill>
              </a:rPr>
              <a:t>개발환경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B48C0AEB-2AB7-43F6-B144-D44DA100E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41776"/>
              </p:ext>
            </p:extLst>
          </p:nvPr>
        </p:nvGraphicFramePr>
        <p:xfrm>
          <a:off x="1559859" y="2151044"/>
          <a:ext cx="9224681" cy="404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467">
                  <a:extLst>
                    <a:ext uri="{9D8B030D-6E8A-4147-A177-3AD203B41FA5}">
                      <a16:colId xmlns:a16="http://schemas.microsoft.com/office/drawing/2014/main" val="380035711"/>
                    </a:ext>
                  </a:extLst>
                </a:gridCol>
                <a:gridCol w="6469214">
                  <a:extLst>
                    <a:ext uri="{9D8B030D-6E8A-4147-A177-3AD203B41FA5}">
                      <a16:colId xmlns:a16="http://schemas.microsoft.com/office/drawing/2014/main" val="1796907345"/>
                    </a:ext>
                  </a:extLst>
                </a:gridCol>
              </a:tblGrid>
              <a:tr h="809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rgbClr val="F6F2E9"/>
                          </a:solidFill>
                        </a:rPr>
                        <a:t>운영체제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4C74CC"/>
                          </a:solidFill>
                        </a:rPr>
                        <a:t>Window10</a:t>
                      </a: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16299"/>
                  </a:ext>
                </a:extLst>
              </a:tr>
              <a:tr h="809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rgbClr val="F6F2E9"/>
                          </a:solidFill>
                        </a:rPr>
                        <a:t>IDE</a:t>
                      </a:r>
                      <a:endParaRPr lang="ko-KR" altLang="en-US" sz="2400" b="1" dirty="0">
                        <a:solidFill>
                          <a:srgbClr val="F6F2E9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4C74CC"/>
                          </a:solidFill>
                        </a:rPr>
                        <a:t>Eclipse</a:t>
                      </a: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12101"/>
                  </a:ext>
                </a:extLst>
              </a:tr>
              <a:tr h="809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rgbClr val="F6F2E9"/>
                          </a:solidFill>
                        </a:rPr>
                        <a:t>웹 서버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4C74CC"/>
                          </a:solidFill>
                        </a:rPr>
                        <a:t>Apache Tomcat 9.0.64</a:t>
                      </a: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648"/>
                  </a:ext>
                </a:extLst>
              </a:tr>
              <a:tr h="809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rgbClr val="F6F2E9"/>
                          </a:solidFill>
                        </a:rPr>
                        <a:t>데이터베이스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4C74CC"/>
                          </a:solidFill>
                        </a:rPr>
                        <a:t>MySQL Server 8.0.37</a:t>
                      </a: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09153"/>
                  </a:ext>
                </a:extLst>
              </a:tr>
              <a:tr h="809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rgbClr val="F6F2E9"/>
                          </a:solidFill>
                        </a:rPr>
                        <a:t>Language</a:t>
                      </a:r>
                      <a:endParaRPr lang="ko-KR" altLang="en-US" sz="2400" b="1" dirty="0">
                        <a:solidFill>
                          <a:srgbClr val="F6F2E9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7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4C74CC"/>
                          </a:solidFill>
                        </a:rPr>
                        <a:t>Java15</a:t>
                      </a:r>
                      <a:endParaRPr lang="ko-KR" altLang="en-US" sz="2400" b="1" dirty="0">
                        <a:solidFill>
                          <a:srgbClr val="4C74CC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167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14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372</Words>
  <Application>Microsoft Office PowerPoint</Application>
  <PresentationFormat>와이드스크린</PresentationFormat>
  <Paragraphs>200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미니 프로젝트 포트폴리오</vt:lpstr>
      <vt:lpstr>목차</vt:lpstr>
      <vt:lpstr>프로젝트 기획의도</vt:lpstr>
      <vt:lpstr>PowerPoint 프레젠테이션</vt:lpstr>
      <vt:lpstr>PowerPoint 프레젠테이션</vt:lpstr>
      <vt:lpstr>PowerPoint 프레젠테이션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화면설명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질의응답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164</cp:revision>
  <dcterms:created xsi:type="dcterms:W3CDTF">2024-09-05T02:11:27Z</dcterms:created>
  <dcterms:modified xsi:type="dcterms:W3CDTF">2024-09-06T07:44:26Z</dcterms:modified>
</cp:coreProperties>
</file>