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6" r:id="rId5"/>
    <p:sldId id="265" r:id="rId6"/>
    <p:sldId id="263" r:id="rId7"/>
    <p:sldId id="267" r:id="rId8"/>
    <p:sldId id="268" r:id="rId9"/>
    <p:sldId id="261" r:id="rId10"/>
    <p:sldId id="269" r:id="rId11"/>
    <p:sldId id="262" r:id="rId12"/>
    <p:sldId id="270" r:id="rId13"/>
    <p:sldId id="271" r:id="rId14"/>
    <p:sldId id="272" r:id="rId15"/>
    <p:sldId id="273" r:id="rId16"/>
    <p:sldId id="274" r:id="rId17"/>
    <p:sldId id="279" r:id="rId18"/>
    <p:sldId id="278" r:id="rId19"/>
    <p:sldId id="277" r:id="rId20"/>
    <p:sldId id="275" r:id="rId21"/>
    <p:sldId id="25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11:3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24575,'771'0'-1365,"-749"0"-5461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4:25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1009 24575,'23'0'0,"1"-1"0,-1-1 0,0 0 0,0-2 0,25-8 0,-34 7 0,0 0 0,-1-1 0,0-1 0,-1 0 0,1 0 0,-1-2 0,-1 1 0,1-1 0,14-16 0,64-63 0,-78 77 0,-1-1 0,2 1 0,21-14 0,22-21 0,36-42 0,24-26 0,-12-15 0,-28 51 0,-60 59 0,-1 0 0,-1-2 0,18-31 0,-21 29 0,1 1 0,1 0 0,1 1 0,1 1 0,32-33 0,-35 40-1365,-2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4:27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1212 1 24575,'-11'12'0,"1"0"0,0 1 0,1 1 0,0-1 0,-9 23 0,-26 38 0,28-50 0,1 1 0,-12 27 0,15-28 0,0 0 0,-28 37 0,-30 45 0,38-56 0,-8 23 0,31-54 0,-1 0 0,0-1 0,-24 31 0,27-40 0,1 1 0,0 0 0,0 0 0,1 0 0,-6 20 0,8-20 0,-1-1 0,0 1 0,0-1 0,-1 0 0,0 0 0,0-1 0,-14 16 0,11-15 0,1 0 0,-1 1 0,2-1 0,-8 14 0,9-13 0,-1-1 0,0 1 0,-1-1 0,-11 12 0,13-17 0,0 0 0,-1 0 0,1-1 0,-1 0 0,0 0 0,-6 2 0,7-3 0,0 0 0,0 0 0,0 1 0,1-1 0,-1 1 0,1 1 0,-1-1 0,1 0 0,-5 6 0,-19 19 0,-1-1 0,-1-1 0,-1-2 0,-41 25 0,41-28 0,-123 96 0,139-105-273,-1-1 0,0 0 0,0-1 0,-33 13 0,34-17-6553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4:2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1177 0 24575,'-2'1'0,"-1"1"0,1-1 0,0 1 0,-1-1 0,1 1 0,0 0 0,0 0 0,0 0 0,1 0 0,-1 0 0,0 0 0,1 1 0,-1-1 0,-1 5 0,-12 13 0,-4-4 0,5-4 0,0 0 0,1 1 0,-21 26 0,-19 16 0,5-7 0,-48 55 0,62-69 0,-52 66 0,-44 62 0,88-116 0,30-35 0,1 1 0,-20 27 0,24-30 0,-1 0 0,1 0 0,-1-1 0,-11 9 0,-26 28 0,30-27 0,-2 0 0,0-2 0,-27 22 0,-17 15 0,36-30 0,0-2 0,-1 0 0,-1-2 0,-1-1 0,-44 21 0,50-30-1365,2-3-5461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4:4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24575,'35'-1'0,"-11"0"0,0 1 0,0 1 0,0 1 0,-1 1 0,27 7 0,-44-9 0,-1 1 0,1 0 0,-1 1 0,1 0 0,-1-1 0,0 2 0,0-1 0,0 0 0,0 1 0,-1 0 0,1 0 0,-1 1 0,0-1 0,0 1 0,-1 0 0,1 0 0,-1 0 0,0 0 0,-1 1 0,1-1 0,-1 1 0,0-1 0,0 1 0,-1 0 0,1 9 0,27 135 0,-25-127 0,2 0 0,8 22 0,-7-27 0,-2-1 0,0 1 0,-1 1 0,2 23 0,7 52 0,-8-67 0,-1 1 0,1 29 0,-6 329 0,-1-366 0,0 1 0,-1-1 0,-2 0 0,-9 32 0,7-30 0,1 0 0,1 0 0,-3 34 0,9 82 0,-2 32 0,-12-101 0,8-50 0,2-1 0,-3 30 0,6 39 0,2-51 0,-3 0 0,-1 0 0,-11 62 0,6-54 0,2 0 0,1 0 0,3 1 0,5 49 0,-1 10 0,-3 922 0,1-1006 0,1-1 0,8 34 0,-6-32 0,0 0 0,1 24 0,-5-27 0,0 0 0,0 0 0,1 0 0,1-1 0,1 1 0,0 0 0,1-1 0,1 0 0,10 23 0,-11-29 0,0 1 0,-1 0 0,0 0 0,-1 0 0,-1 0 0,1 1 0,-2 17 0,0-13 0,1 0 0,1-1 0,5 21 0,24 112 0,-20-109 0,19 44 0,7 22 0,-16-7 0,-13-58 0,15 47 0,-18-74 0,0-1 0,1 0 0,0 0 0,1 0 0,1-1 0,0 0 0,13 14 0,22 10 0,-35-31 0,-1 0 0,-1 0 0,1 0 0,-1 1 0,0 0 0,7 9 0,-3-1 0,10 14 0,0-2 0,25 25 0,-39-45 0,0 0 0,0 0 0,1-1 0,0 0 0,0 0 0,0-1 0,1 1 0,0-2 0,-1 1 0,1-1 0,1 0 0,-1-1 0,10 2 0,11 2-79,-1 1 0,0 1 0,47 20-1,-42-15-968,-17-7-5778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11:4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1193 24575,'21'-53'0,"-9"22"0,2 1 0,1 0 0,2 1 0,0 1 0,41-49 0,-1 0 0,-10-2 0,-36 57 0,1 0 0,1 1 0,17-20 0,-8 13 0,-2-1 0,-2-1 0,27-55 0,24-41 0,-43 90 0,3 1 0,59-57 0,35-43 0,-91 91-1365,-22 32-5461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11:4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1321 24575,'8'-10'0,"-1"-1"0,0-1 0,-1 1 0,0-1 0,7-21 0,0 4 0,47-79 0,-26 51 0,22-20 0,-25 36 0,119-188 0,-127 194 0,-2-1 0,-2 0 0,18-46 0,45-91 0,-68 145 0,26-39 0,-24 42 0,25-53 0,22-38-1365,-55 102-5461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11:4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1541 24575,'1'-5'0,"0"1"0,0-1 0,1 1 0,0-1 0,0 1 0,0 0 0,0 0 0,6-7 0,4-9 0,8-23 0,-4 6 0,3 0 0,40-61 0,-52 86 0,1 0 0,-2 0 0,0-1 0,6-18 0,-8 18 0,1 0 0,1 1 0,0-1 0,13-18 0,23-36 0,-33 50 0,0 1 0,1 1 0,21-25 0,-20 26 0,0 0 0,-1 0 0,-1-1 0,9-18 0,-9 15 0,0 1 0,24-30 0,-20 28 0,0 1 0,18-36 0,-21 36 0,0 1 0,1-1 0,22-26 0,-21 29 0,0-1 0,-1-1 0,0 1 0,8-21 0,-10 18 0,1 0 0,1 1 0,19-23 0,-21 29 0,0 0 0,-1-1 0,9-19 0,21-31 0,-24 43 0,-1 0 0,16-36 0,-20 38 0,0 1 0,0 0 0,2 0 0,22-26 0,-12 13-1365,-14 15-5461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11:4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24575,'43'0'0,"76"3"0,-106-2 0,-1 1 0,0 0 0,1 1 0,-1 1 0,0 0 0,-1 0 0,16 9 0,-21-9 0,-1 0 0,0 0 0,0 1 0,-1 0 0,1 0 0,-1 0 0,0 0 0,0 1 0,4 9 0,28 61 0,-30-61 0,9 22 0,-1 0 0,-2 1 0,-2 1 0,-1 0 0,3 48 0,-9-69 0,1-1 0,0 0 0,10 25 0,-8-28 0,-1 1 0,-1 0 0,0 0 0,-1 0 0,2 23 0,-7 450 0,3-469 0,1 0 0,8 35 0,-5-34 0,-1 1 0,1 25 0,-5 20 0,0-34 0,0 0 0,3-1 0,8 50 0,-4-37 0,-2 0 0,-1 1 0,-3-1 0,-5 50 0,1 9 0,4-64 0,1-1 0,11 65 0,14 61 0,-23-135 0,0 0 0,-2 0 0,-2 48 0,-2-47 0,3 0 0,0-1 0,8 41 0,-4-35 0,-1 0 0,0 58 0,-1 1 0,22 60 0,-15-95 0,-4-22 0,4 72 0,-7-77 0,2-1 0,0 0 0,2 0 0,2-1 0,23 58 0,-8-22 0,-14-45 0,0 0 0,1-1 0,0-1 0,24 29 0,-7-9 0,14 5 0,-8-10 0,-26-25-116,-2 0-40,1-1 0,0 0 0,0 0 0,1-1 0,0 0-1,0-1 1,11 7 0,-4-6-6670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28:3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1242 24575,'12'-1'0,"1"-1"0,-1 0 0,1-1 0,-1 0 0,0-1 0,0-1 0,-1 1 0,1-2 0,-1 0 0,0 0 0,16-12 0,8-9 0,61-60 0,-41 32 0,274-252 0,-317 295 0,0 0 0,0-2 0,-1 1 0,-1-1 0,0-1 0,-1 0 0,-1 0 0,0-1 0,9-27 0,-6 16 0,1 1 0,22-35 0,20-19 0,74-84 0,-104 140 0,37-30 0,-13 13 0,-26 8-11,-14 20-1343,0-1-5472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29:35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1148 24575,'2'0'0,"0"-1"0,0 1 0,0-1 0,0 1 0,0-1 0,-1 0 0,1 0 0,0 0 0,0 0 0,-1 0 0,1 0 0,-1-1 0,1 1 0,-1 0 0,1-1 0,-1 1 0,1-3 0,25-35 0,-13 18 0,90-84 0,-52 52 0,-36 39 0,-1 0 0,-1-2 0,16-21 0,19-29 0,-31 44 0,-1 0 0,25-46 0,-37 58 0,1 1 0,1 0 0,14-16 0,16-25 0,-14 13 0,1 2 0,30-35 0,-48 62 0,5-5 0,0 0 0,1 0 0,1 1 0,-1 1 0,2 0 0,0 1 0,0 0 0,26-12 0,-30 16 0,-1 0 0,0 0 0,0 0 0,8-9 0,33-22 0,-21 19 0,-1-1 0,36-31 0,-27 19 0,0-6 97,-31 29-389,1 1-1,0 0 1,0 0-1,10-7 1,-4 6-6534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29:49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1209 24575,'0'-7'0,"1"1"0,0-1 0,0 1 0,0-1 0,1 1 0,-1 0 0,2 0 0,-1-1 0,1 2 0,0-1 0,0 0 0,0 0 0,1 1 0,7-9 0,4-2 0,1 1 0,1 1 0,19-14 0,29-24 0,4-7 0,-47 42 0,38-36 0,98-128 0,-48 54 0,85-49 0,-153 141 0,-35 30 0,0 0 0,-1 0 0,1 0 0,-1-1 0,0 0 0,-1 0 0,0 0 0,0-1 0,6-10 0,19-44 0,64-114 0,-86 159-1365,-1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7:34:35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1185 0 24575,'-1'4'0,"-1"0"0,1 0 0,-1 0 0,0 0 0,0-1 0,0 1 0,-1-1 0,1 0 0,-7 6 0,-4 9 0,-6 10 0,-34 39 0,-1 0 0,-21 11 0,-28 30 0,76-84 0,2 2 0,0 0 0,2 2 0,-37 59 0,55-80 0,0 0 0,-1 0 0,0 0 0,0-1 0,0 0 0,-14 11 0,12-11 0,0 0 0,0 1 0,1 1 0,-11 13 0,-26 26 0,1-1 0,-13 18 0,42-50 0,0 1 0,-20 30 0,26-35 0,1-1 0,-1 0 0,0 0 0,-18 13 0,16-13 0,0-1 0,1 1 0,1 0 0,-11 15 0,1-1 0,0-1 0,-35 34 0,33-37 0,0 2 0,-31 43 0,47-57-136,-1-1-1,-1 1 1,1-1-1,-1 0 1,0-1-1,-1 1 1,1-1-1,-1 0 0,-7 3 1,0 0-6690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8D779-FF24-43E8-0FA3-D56CF755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5B85D7-C0F8-CAEF-EDFF-0F21E9AC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A3FC-C5D8-8F3C-2D37-7F448012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4BCE-C038-D3A8-524A-25E24416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50E79-C266-2994-F245-BDB53F89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5C56-C631-6782-C00A-DECE1BC8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F4D1C-575E-807A-828E-4344C104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E21E-0A6F-0A9C-FBA5-FC9F194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BFBC8-218A-ED53-53DC-AD63EB4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E9107-D38C-42B9-16EE-8F4CC6C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77442B-6D3E-41F1-9893-A42CBD9D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7ADC0-62B0-AE0F-95CC-EDC1182E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28944-2DCD-F2A6-5680-C5ABB108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10773-97C0-5029-AA51-90412F06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F1CE-7580-E9E7-56C8-94B3B4BB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0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E2B8-F5C2-AB02-795A-46FD99C0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0DD1B-5E6F-5F35-D7AB-5BD08BCF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5D675-2929-2A77-A375-621E92A5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38014-DB38-17A6-C13E-A05ECB9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F8B38-701D-BC07-88BF-D7ACD083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2C1-7FBA-B863-C0CD-A44E3FEE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9EB92-7DF3-3756-8E11-BDEE8A77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E7405-C295-133F-27BF-203FCB58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55BE-1DD9-0376-6B1E-BBE235A6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9FE5-CD5E-EF65-B64A-3D86602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F47D1-0E5A-1E4E-2FC1-2AC89FA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9211-4D79-3496-AA45-51BA9ACB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36FC6-C6A5-6A42-67AD-678434D9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331A6-50CE-D7D6-4D48-9D977754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8283-1653-5D79-6040-6AE0C316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858F5-9D4E-9716-A6D7-715F2E3C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F203-091F-BA94-0FBD-65366829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863F8-B329-DA6D-CB23-DA26335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8ABAC-A748-8DE3-7526-2E0C5A44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B7F36-1A2C-819D-5E5D-CAB5E54A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4A73D-9877-37DE-8E59-E5B935503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F70170-A076-B284-9C74-64136172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E3D5B5-0D15-FFC6-267D-5C9A06ED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C7701F-DF18-02CB-104F-87AD7EC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229D-BF93-18D9-34DB-EC19C8EB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1CECB-7FB6-1244-3E9D-1545BAF9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E51158-7651-D683-BA2E-5EE0B49F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4ADFBB-6333-895F-6D79-F80E81AA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2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470D7-820B-7081-62BB-38BC23AE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A1FCF-DF7F-7C62-37F4-26D85320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C2202-49FB-E8CE-215F-E28DF72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7778D-9DF1-CEC0-831A-BC9A4C7A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A232D-06A6-5937-A990-AD82119CC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C83A42-4200-4578-1E27-2C8A3A5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DF1D2-F8DB-2E61-8686-BE1DE9EB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801AC-0412-D235-B8E0-011EC284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1E94C-5B26-753C-6D0B-2E3505D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9D447-FBF7-28B4-A235-A37747B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3C60B0-2884-B39D-5C50-6FE6B1CC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FEF9-443E-4DA3-BBD4-39E4A2A4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F4712-4F63-BE7A-6E33-4D70EB4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57D-2A49-4783-ACF5-E89BFF76D73C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4EB3D-7851-1073-8313-1DA7240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CE708-8E7F-C94D-5C5E-211F874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A517C-69F9-C5FC-B83B-5EBD8CFE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416A2-415E-194F-E8B2-9657EE68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F1EE9-04FA-EFEA-61FF-616DB53F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B57D-2A49-4783-ACF5-E89BFF76D73C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8EC1B-4E12-9889-F7FF-24C2DFF9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14483-6ED8-ABEA-9C68-F10E28C6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40F45-3480-4978-A9CE-FAB38FD18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2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5.xml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88749"/>
              </p:ext>
            </p:extLst>
          </p:nvPr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230356"/>
            <a:ext cx="6492950" cy="14745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운영체제</a:t>
            </a:r>
            <a:endParaRPr lang="en-US" altLang="ko-KR" sz="3200"/>
          </a:p>
          <a:p>
            <a:pPr algn="ctr">
              <a:lnSpc>
                <a:spcPct val="150000"/>
              </a:lnSpc>
            </a:pPr>
            <a:r>
              <a:rPr lang="en-US" altLang="ko-KR" sz="3200"/>
              <a:t>8</a:t>
            </a:r>
            <a:r>
              <a:rPr lang="ko-KR" altLang="en-US" sz="3200"/>
              <a:t>장 연습문제 및 실습과제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93796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클래스 정의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C09FF1-E34C-99FD-BEAD-0ED7F6AF2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62" y="919352"/>
            <a:ext cx="5436360" cy="480131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Bankers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static int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 프로세스 수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static int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 자원 종류 수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static int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[]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Available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static int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[][]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Max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static int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[][]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Allocation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static int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[][]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Need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D4D4D4"/>
              </a:solidFill>
              <a:effectLst/>
              <a:latin typeface="+mn-ea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>
              <a:solidFill>
                <a:srgbClr val="D4D4D4"/>
              </a:solidFill>
              <a:latin typeface="+mn-ea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static 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calNeed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for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&lt;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for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j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j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&lt;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j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Need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j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 =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Max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j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 -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Allocation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j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83E54-5341-1742-1FC9-DA10EB80BE87}"/>
              </a:ext>
            </a:extLst>
          </p:cNvPr>
          <p:cNvSpPr txBox="1"/>
          <p:nvPr/>
        </p:nvSpPr>
        <p:spPr>
          <a:xfrm>
            <a:off x="5924032" y="800310"/>
            <a:ext cx="4230645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클래스의 필드를 정의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프로세스 수</a:t>
            </a:r>
            <a:r>
              <a:rPr lang="en-US" altLang="ko-KR"/>
              <a:t>, </a:t>
            </a:r>
            <a:r>
              <a:rPr lang="ko-KR" altLang="en-US"/>
              <a:t>자원 종류 수</a:t>
            </a:r>
            <a:r>
              <a:rPr lang="en-US" altLang="ko-KR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가용 가능 자원 배열</a:t>
            </a:r>
            <a:r>
              <a:rPr lang="en-US" altLang="ko-KR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최대 배열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현재 할당된 자원의 개수 배열</a:t>
            </a:r>
            <a:r>
              <a:rPr lang="en-US" altLang="ko-KR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향후 요청할 자원의 개수 배열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calNeed </a:t>
            </a:r>
            <a:r>
              <a:rPr lang="ko-KR" altLang="en-US"/>
              <a:t>메서드로 </a:t>
            </a:r>
            <a:r>
              <a:rPr lang="en-US" altLang="ko-KR"/>
              <a:t>Need </a:t>
            </a:r>
            <a:r>
              <a:rPr lang="ko-KR" altLang="en-US"/>
              <a:t>배열을 구한다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Need[i][j] = Max[i][j] - Allocation[i][j]</a:t>
            </a:r>
          </a:p>
        </p:txBody>
      </p:sp>
    </p:spTree>
    <p:extLst>
      <p:ext uri="{BB962C8B-B14F-4D97-AF65-F5344CB8AC3E}">
        <p14:creationId xmlns:p14="http://schemas.microsoft.com/office/powerpoint/2010/main" val="254737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4924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isSafety() :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안전성 테스트 알고리즘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297651-FD89-DA5B-61CC-2B6C4C060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04" y="1334850"/>
            <a:ext cx="4716356" cy="313932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static boolean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isSafety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 Finish 초기화 (크기 = 프로세스 수)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boolean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[]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Finish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boolean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[]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safeSequence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 Work 배열 초기화 (크기 = 자원)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[]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Work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for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&lt;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Work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 =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Available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counter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D92BF-8BEE-595F-5036-B8987E413479}"/>
              </a:ext>
            </a:extLst>
          </p:cNvPr>
          <p:cNvSpPr txBox="1"/>
          <p:nvPr/>
        </p:nvSpPr>
        <p:spPr>
          <a:xfrm>
            <a:off x="5203826" y="1386217"/>
            <a:ext cx="5594801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안정성 테스트 알고리즘 메서드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Finish </a:t>
            </a:r>
            <a:r>
              <a:rPr lang="ko-KR" altLang="en-US"/>
              <a:t>배열 </a:t>
            </a:r>
            <a:r>
              <a:rPr lang="en-US" altLang="ko-KR"/>
              <a:t>: </a:t>
            </a:r>
            <a:r>
              <a:rPr lang="ko-KR" altLang="en-US"/>
              <a:t>모든 요소가 </a:t>
            </a:r>
            <a:r>
              <a:rPr lang="en-US" altLang="ko-KR"/>
              <a:t>true</a:t>
            </a:r>
            <a:r>
              <a:rPr lang="ko-KR" altLang="en-US"/>
              <a:t>이면 이 시스템은 안전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safeSequence </a:t>
            </a:r>
            <a:r>
              <a:rPr lang="ko-KR" altLang="en-US"/>
              <a:t>배열 </a:t>
            </a:r>
            <a:r>
              <a:rPr lang="en-US" altLang="ko-KR"/>
              <a:t>: </a:t>
            </a:r>
            <a:r>
              <a:rPr lang="ko-KR" altLang="en-US"/>
              <a:t>안전한 순서를 저장할 배열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Work </a:t>
            </a:r>
            <a:r>
              <a:rPr lang="ko-KR" altLang="en-US"/>
              <a:t>배열 </a:t>
            </a:r>
            <a:r>
              <a:rPr lang="en-US" altLang="ko-KR"/>
              <a:t>: </a:t>
            </a:r>
            <a:r>
              <a:rPr lang="ko-KR" altLang="en-US"/>
              <a:t>사용 가능한 자원의 복사 배열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57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텍스트 입력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6BDE13B-A677-E342-0797-FBAA1CA91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5" y="186943"/>
            <a:ext cx="7999947" cy="655564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while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counter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&lt;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boolean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foundProcess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false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for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&lt;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++) 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(!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Finish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]) {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 i번째 프로세스가 완료되지 않았으면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j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for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j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j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&lt;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j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Need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j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 &gt;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Work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j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])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 현재 가용 가능한 자원보다 Need가 큰지 확인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        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break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 현재 프로세스의 모든 Need가 충족된 것.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j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==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for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k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k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&lt;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k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++)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Work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k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 +=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Allocation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k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safeSequence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counter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++] 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Finish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 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true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foundProcess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true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break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}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(!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foundProcess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break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49B624-C905-8D36-0668-6535383AC0A9}"/>
              </a:ext>
            </a:extLst>
          </p:cNvPr>
          <p:cNvSpPr/>
          <p:nvPr/>
        </p:nvSpPr>
        <p:spPr>
          <a:xfrm>
            <a:off x="5875734" y="932932"/>
            <a:ext cx="4267200" cy="60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완료되지 않은 프로세스를 찾는다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Finish[i] == flase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218BF2-DF87-ECE1-F7E1-D978504C4124}"/>
              </a:ext>
            </a:extLst>
          </p:cNvPr>
          <p:cNvSpPr/>
          <p:nvPr/>
        </p:nvSpPr>
        <p:spPr>
          <a:xfrm>
            <a:off x="3937772" y="2190857"/>
            <a:ext cx="5734372" cy="60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j</a:t>
            </a:r>
            <a:r>
              <a:rPr lang="ko-KR" altLang="en-US">
                <a:solidFill>
                  <a:schemeClr val="tx1"/>
                </a:solidFill>
              </a:rPr>
              <a:t>값을 조절하여 현재 가용 가능한 자원보다 큰지 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370A05-07B1-6693-9D4D-A102E3B67155}"/>
              </a:ext>
            </a:extLst>
          </p:cNvPr>
          <p:cNvSpPr/>
          <p:nvPr/>
        </p:nvSpPr>
        <p:spPr>
          <a:xfrm>
            <a:off x="4799027" y="3155335"/>
            <a:ext cx="4375216" cy="850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Need</a:t>
            </a:r>
            <a:r>
              <a:rPr lang="ko-KR" altLang="en-US">
                <a:solidFill>
                  <a:schemeClr val="tx1"/>
                </a:solidFill>
              </a:rPr>
              <a:t>가 충족된 것이기에 </a:t>
            </a:r>
            <a:r>
              <a:rPr lang="en-US" altLang="ko-KR">
                <a:solidFill>
                  <a:schemeClr val="tx1"/>
                </a:solidFill>
              </a:rPr>
              <a:t>Work </a:t>
            </a:r>
            <a:r>
              <a:rPr lang="ko-KR" altLang="en-US">
                <a:solidFill>
                  <a:schemeClr val="tx1"/>
                </a:solidFill>
              </a:rPr>
              <a:t>증가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Work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i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+=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Allocation[i][k]</a:t>
            </a:r>
          </a:p>
          <a:p>
            <a:r>
              <a:rPr lang="en-US" altLang="ko-KR">
                <a:solidFill>
                  <a:schemeClr val="tx1"/>
                </a:solidFill>
              </a:rPr>
              <a:t>Finish[i] = true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5E4699-0930-10A3-4228-47DAAA55840A}"/>
              </a:ext>
            </a:extLst>
          </p:cNvPr>
          <p:cNvSpPr/>
          <p:nvPr/>
        </p:nvSpPr>
        <p:spPr>
          <a:xfrm>
            <a:off x="2860277" y="5749247"/>
            <a:ext cx="5227455" cy="60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반복문의 종료 조건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더 이상 진행 가능한 프로세스가 없음을 뜻함</a:t>
            </a:r>
          </a:p>
        </p:txBody>
      </p:sp>
    </p:spTree>
    <p:extLst>
      <p:ext uri="{BB962C8B-B14F-4D97-AF65-F5344CB8AC3E}">
        <p14:creationId xmlns:p14="http://schemas.microsoft.com/office/powerpoint/2010/main" val="220204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5296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isSafety() :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안전성 테스트 알고리즘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129C86-9371-1E70-4106-6F3C2C829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8" y="1276930"/>
            <a:ext cx="6512873" cy="304698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(!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safeFlag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System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1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print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"시스템은 자원 부족으로 안전하지 않음."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false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System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1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print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"시스템은 안전한 상태 : 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for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&lt;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System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1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print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"P"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safeSequence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 +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 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System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1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println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true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432934-6932-E14E-3E4A-8347FA9FDB70}"/>
              </a:ext>
            </a:extLst>
          </p:cNvPr>
          <p:cNvSpPr/>
          <p:nvPr/>
        </p:nvSpPr>
        <p:spPr>
          <a:xfrm>
            <a:off x="4275608" y="1862244"/>
            <a:ext cx="4375216" cy="850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만약 플래그 변수가 </a:t>
            </a:r>
            <a:r>
              <a:rPr lang="en-US" altLang="ko-KR">
                <a:solidFill>
                  <a:schemeClr val="tx1"/>
                </a:solidFill>
              </a:rPr>
              <a:t>false</a:t>
            </a:r>
            <a:r>
              <a:rPr lang="ko-KR" altLang="en-US">
                <a:solidFill>
                  <a:schemeClr val="tx1"/>
                </a:solidFill>
              </a:rPr>
              <a:t>이면 안전하지 않은 상태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897FFD-9D37-2543-07AF-86C9FA98155B}"/>
              </a:ext>
            </a:extLst>
          </p:cNvPr>
          <p:cNvSpPr/>
          <p:nvPr/>
        </p:nvSpPr>
        <p:spPr>
          <a:xfrm>
            <a:off x="2857825" y="3640244"/>
            <a:ext cx="4734465" cy="850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그렇지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않으면 시스템은 안전한 상태이고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프로세스가 </a:t>
            </a:r>
            <a:r>
              <a:rPr lang="en-US" altLang="ko-KR">
                <a:solidFill>
                  <a:schemeClr val="tx1"/>
                </a:solidFill>
              </a:rPr>
              <a:t>safe </a:t>
            </a:r>
            <a:r>
              <a:rPr lang="ko-KR" altLang="en-US">
                <a:solidFill>
                  <a:schemeClr val="tx1"/>
                </a:solidFill>
              </a:rPr>
              <a:t>된 순서를 출력한다</a:t>
            </a:r>
          </a:p>
        </p:txBody>
      </p:sp>
    </p:spTree>
    <p:extLst>
      <p:ext uri="{BB962C8B-B14F-4D97-AF65-F5344CB8AC3E}">
        <p14:creationId xmlns:p14="http://schemas.microsoft.com/office/powerpoint/2010/main" val="302035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580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resourceRequest()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자원 요청 알고리즘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F21CB90-7496-4478-FAD8-8C4F335F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09" y="831401"/>
            <a:ext cx="6844502" cy="526297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static boolean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resourceRequest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processNum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[]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{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rgbClr val="D4D4D4"/>
              </a:solidFill>
              <a:effectLst/>
              <a:latin typeface="+mn-ea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System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1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println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+mn-ea"/>
                <a:cs typeface="JetBrains Mono" panose="02000009000000000000" pitchFamily="49" charset="0"/>
              </a:rPr>
              <a:t>\n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[자원 요청 알고리즘]"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System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1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print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"프로세스 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processNum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"번에 대해 ( 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for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: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System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1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print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 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System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1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println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") 요청"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 요청이 가능한지 확인 (요청이 Need와 Available 범위 내에 있는지)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for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&lt;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 &gt;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Need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processNum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System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1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println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"Error: 요청이 필요 자원보다 큼."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false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 &gt;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Available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System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1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println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"Error: 요청이 가용 자원보다 큼."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false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1B7E2B-FC49-2A56-BE32-2272156B71E8}"/>
              </a:ext>
            </a:extLst>
          </p:cNvPr>
          <p:cNvSpPr/>
          <p:nvPr/>
        </p:nvSpPr>
        <p:spPr>
          <a:xfrm>
            <a:off x="6646669" y="915946"/>
            <a:ext cx="4375216" cy="551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자원 요청 알고리즘에 대한 메서드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8D1720-9E87-A585-D4CF-92C0B71D9703}"/>
              </a:ext>
            </a:extLst>
          </p:cNvPr>
          <p:cNvSpPr/>
          <p:nvPr/>
        </p:nvSpPr>
        <p:spPr>
          <a:xfrm>
            <a:off x="6646669" y="3917871"/>
            <a:ext cx="4375216" cy="1313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요청이 적법한지 확인한다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요청이 </a:t>
            </a:r>
            <a:r>
              <a:rPr lang="en-US" altLang="ko-KR">
                <a:solidFill>
                  <a:schemeClr val="tx1"/>
                </a:solidFill>
              </a:rPr>
              <a:t>Need </a:t>
            </a:r>
            <a:r>
              <a:rPr lang="ko-KR" altLang="en-US">
                <a:solidFill>
                  <a:schemeClr val="tx1"/>
                </a:solidFill>
              </a:rPr>
              <a:t>보다 작은지 확인한다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요청이 </a:t>
            </a:r>
            <a:r>
              <a:rPr lang="en-US" altLang="ko-KR">
                <a:solidFill>
                  <a:schemeClr val="tx1"/>
                </a:solidFill>
              </a:rPr>
              <a:t>Available </a:t>
            </a:r>
            <a:r>
              <a:rPr lang="ko-KR" altLang="en-US">
                <a:solidFill>
                  <a:schemeClr val="tx1"/>
                </a:solidFill>
              </a:rPr>
              <a:t>보다 작은지 확인한다</a:t>
            </a:r>
          </a:p>
        </p:txBody>
      </p:sp>
    </p:spTree>
    <p:extLst>
      <p:ext uri="{BB962C8B-B14F-4D97-AF65-F5344CB8AC3E}">
        <p14:creationId xmlns:p14="http://schemas.microsoft.com/office/powerpoint/2010/main" val="82885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488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resourceRequest()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자원 요청 알고리즘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B717EA-DE4F-83C7-FAA6-B7CAEA6DD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49" y="1026988"/>
            <a:ext cx="4725011" cy="5509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 임시로 자원을 할당, 시스템이 안전한지 확인.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for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&lt;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Available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 -=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Allocation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processNum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 +=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Need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processNum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 -=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boolean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safe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isSafety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if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(!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safe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{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 원상 복구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for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&lt;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++)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Available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 +=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Allocation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processNum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 -=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Need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processNum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 +=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request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System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1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println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"요청 거부"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false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System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1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out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println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"요청 승인"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true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CCA808-7039-8631-65AA-02AFCEEA2789}"/>
              </a:ext>
            </a:extLst>
          </p:cNvPr>
          <p:cNvSpPr/>
          <p:nvPr/>
        </p:nvSpPr>
        <p:spPr>
          <a:xfrm>
            <a:off x="5190009" y="1110544"/>
            <a:ext cx="4375216" cy="551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요청에 대해 임시로 자원을 할당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51A3F9-C688-2924-AF29-4486385C508D}"/>
              </a:ext>
            </a:extLst>
          </p:cNvPr>
          <p:cNvSpPr/>
          <p:nvPr/>
        </p:nvSpPr>
        <p:spPr>
          <a:xfrm>
            <a:off x="5190009" y="3229966"/>
            <a:ext cx="5922393" cy="133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임시로 할당한 자원에 대해 안전성 테스트 메서드 호출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만약 안전하지 않다면 원상복구 한다</a:t>
            </a:r>
          </a:p>
        </p:txBody>
      </p:sp>
    </p:spTree>
    <p:extLst>
      <p:ext uri="{BB962C8B-B14F-4D97-AF65-F5344CB8AC3E}">
        <p14:creationId xmlns:p14="http://schemas.microsoft.com/office/powerpoint/2010/main" val="301781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텍스트 입력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0A4ACF-4A72-BA64-CB22-A6E117BAF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2" y="35763"/>
            <a:ext cx="5495415" cy="678647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public static void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main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String[]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args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 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N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 프로세스 수</a:t>
            </a:r>
            <a:r>
              <a:rPr kumimoji="0" lang="en-US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;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 자원 종류 수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Allocation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[][]{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Max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[][]{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7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6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6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};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Available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[]{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Need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][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];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calNeed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//Need 계산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System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500" b="1" i="1" u="none" strike="noStrike" cap="none" normalizeH="0" baseline="0">
                <a:ln>
                  <a:noFill/>
                </a:ln>
                <a:solidFill>
                  <a:srgbClr val="4FC1FF"/>
                </a:solidFill>
                <a:effectLst/>
                <a:latin typeface="+mn-ea"/>
                <a:cs typeface="JetBrains Mono" panose="02000009000000000000" pitchFamily="49" charset="0"/>
              </a:rPr>
              <a:t>out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.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E6E6AA"/>
                </a:solidFill>
                <a:effectLst/>
                <a:latin typeface="+mn-ea"/>
                <a:cs typeface="JetBrains Mono" panose="02000009000000000000" pitchFamily="49" charset="0"/>
              </a:rPr>
              <a:t>println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+mn-ea"/>
                <a:cs typeface="JetBrains Mono" panose="02000009000000000000" pitchFamily="49" charset="0"/>
              </a:rPr>
              <a:t>"[최초 상태에 대한 안정성 테스트]"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isSafety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();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//안전성 알고리즘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latin typeface="+mn-ea"/>
                <a:cs typeface="JetBrains Mono" panose="02000009000000000000" pitchFamily="49" charset="0"/>
              </a:rPr>
              <a:t>[]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request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</a:t>
            </a: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resourceRequest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+mn-ea"/>
                <a:cs typeface="JetBrains Mono" panose="02000009000000000000" pitchFamily="49" charset="0"/>
              </a:rPr>
              <a:t>request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);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//자원 요청 알고리즘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+mn-ea"/>
                <a:cs typeface="JetBrains Mono" panose="02000009000000000000" pitchFamily="49" charset="0"/>
              </a:rPr>
              <a:t>   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07646C-7C08-BC1E-DE3F-05C7CA8FABEF}"/>
              </a:ext>
            </a:extLst>
          </p:cNvPr>
          <p:cNvSpPr/>
          <p:nvPr/>
        </p:nvSpPr>
        <p:spPr>
          <a:xfrm>
            <a:off x="4490876" y="810066"/>
            <a:ext cx="5922393" cy="13314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메서드를 테스트하는 메인 메서드</a:t>
            </a:r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각 필드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배열에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초기값을 할당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305484-6B99-38C2-1A10-76BE3826FEC4}"/>
              </a:ext>
            </a:extLst>
          </p:cNvPr>
          <p:cNvSpPr/>
          <p:nvPr/>
        </p:nvSpPr>
        <p:spPr>
          <a:xfrm>
            <a:off x="5132373" y="5668916"/>
            <a:ext cx="5922393" cy="80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isSafety() : </a:t>
            </a:r>
            <a:r>
              <a:rPr lang="ko-KR" altLang="en-US">
                <a:solidFill>
                  <a:schemeClr val="tx1"/>
                </a:solidFill>
              </a:rPr>
              <a:t>안전성 테스트 알고리즘 메서드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resourceRequest() : </a:t>
            </a:r>
            <a:r>
              <a:rPr lang="ko-KR" altLang="en-US">
                <a:solidFill>
                  <a:schemeClr val="tx1"/>
                </a:solidFill>
              </a:rPr>
              <a:t>자원에 대한 요청 알고리즘 메서드 </a:t>
            </a:r>
          </a:p>
        </p:txBody>
      </p:sp>
    </p:spTree>
    <p:extLst>
      <p:ext uri="{BB962C8B-B14F-4D97-AF65-F5344CB8AC3E}">
        <p14:creationId xmlns:p14="http://schemas.microsoft.com/office/powerpoint/2010/main" val="57809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실행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BAA56B-54B7-C68F-162E-F9071218E44A}"/>
              </a:ext>
            </a:extLst>
          </p:cNvPr>
          <p:cNvSpPr txBox="1"/>
          <p:nvPr/>
        </p:nvSpPr>
        <p:spPr>
          <a:xfrm>
            <a:off x="3747151" y="2180463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연습문제 </a:t>
            </a:r>
            <a:r>
              <a:rPr lang="en-US" altLang="ko-KR"/>
              <a:t>8.3 </a:t>
            </a:r>
            <a:r>
              <a:rPr lang="ko-KR" altLang="en-US"/>
              <a:t>문제 </a:t>
            </a:r>
            <a:r>
              <a:rPr lang="en-US" altLang="ko-KR"/>
              <a:t>b</a:t>
            </a:r>
            <a:r>
              <a:rPr lang="ko-KR" altLang="en-US"/>
              <a:t>로 테스트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4FD530-1F39-6A75-88AF-A1AB9D6BC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36" y="1111527"/>
            <a:ext cx="2901692" cy="378565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Allocation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[][]{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6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Max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[][]{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7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6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6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6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6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Available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[]{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BE7D68-2904-59AB-0E85-0132701C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981" y="2704999"/>
            <a:ext cx="417253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983315-7A12-2581-ED39-7D522EFF7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342" y="2929845"/>
            <a:ext cx="4096322" cy="284837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1A414E0-1FC8-0A83-9447-6F992228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49" y="919352"/>
            <a:ext cx="2901692" cy="452431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Allocation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[][]{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6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Max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[][]{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7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6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6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6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6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Available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[]{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};</a:t>
            </a:r>
            <a:endParaRPr kumimoji="0" lang="en-US" altLang="ko-KR" sz="1500" b="0" i="0" u="none" strike="noStrike" cap="none" normalizeH="0" baseline="0">
              <a:ln>
                <a:noFill/>
              </a:ln>
              <a:solidFill>
                <a:srgbClr val="D4D4D4"/>
              </a:solidFill>
              <a:effectLst/>
              <a:latin typeface="+mn-ea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500">
              <a:solidFill>
                <a:srgbClr val="D4D4D4"/>
              </a:solidFill>
              <a:latin typeface="+mn-ea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>
                <a:solidFill>
                  <a:srgbClr val="D4D4D4"/>
                </a:solidFill>
                <a:latin typeface="+mn-ea"/>
                <a:cs typeface="JetBrains Mono" panose="02000009000000000000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F36F603-C16E-EDBD-B3A1-383511356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49" y="5421720"/>
            <a:ext cx="4526111" cy="553998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CCB1"/>
                </a:solidFill>
                <a:effectLst/>
                <a:cs typeface="JetBrains Mono" panose="02000009000000000000" pitchFamily="49" charset="0"/>
              </a:rPr>
              <a:t>[]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cs typeface="JetBrains Mono" panose="02000009000000000000" pitchFamily="49" charset="0"/>
              </a:rPr>
              <a:t>request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cs typeface="JetBrains Mono" panose="02000009000000000000" pitchFamily="49" charset="0"/>
              </a:rPr>
              <a:t>=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cs typeface="JetBrains Mono" panose="02000009000000000000" pitchFamily="49" charset="0"/>
              </a:rPr>
              <a:t>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cs typeface="JetBrains Mono" panose="02000009000000000000" pitchFamily="49" charset="0"/>
              </a:rPr>
              <a:t>};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cs typeface="JetBrains Mono" panose="02000009000000000000" pitchFamily="49" charset="0"/>
              </a:rPr>
            </a:b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cs typeface="JetBrains Mono" panose="02000009000000000000" pitchFamily="49" charset="0"/>
              </a:rPr>
              <a:t>resourceRequest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cs typeface="JetBrains Mono" panose="02000009000000000000" pitchFamily="49" charset="0"/>
              </a:rPr>
              <a:t>(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cs typeface="JetBrains Mono" panose="02000009000000000000" pitchFamily="49" charset="0"/>
              </a:rPr>
              <a:t>request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cs typeface="JetBrains Mono" panose="02000009000000000000" pitchFamily="49" charset="0"/>
              </a:rPr>
              <a:t>);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cs typeface="JetBrains Mono" panose="02000009000000000000" pitchFamily="49" charset="0"/>
              </a:rPr>
              <a:t>//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ea typeface="맑은 고딕" panose="020B0503020000020004" pitchFamily="50" charset="-127"/>
                <a:cs typeface="JetBrains Mono" panose="02000009000000000000" pitchFamily="49" charset="0"/>
              </a:rPr>
              <a:t>자원 요청 알고리즘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3E50-06E2-88B1-A0A3-F982E68560B3}"/>
              </a:ext>
            </a:extLst>
          </p:cNvPr>
          <p:cNvSpPr txBox="1"/>
          <p:nvPr/>
        </p:nvSpPr>
        <p:spPr>
          <a:xfrm>
            <a:off x="3747151" y="2180463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연습문제 </a:t>
            </a:r>
            <a:r>
              <a:rPr lang="en-US" altLang="ko-KR"/>
              <a:t>8.3 c</a:t>
            </a:r>
            <a:r>
              <a:rPr lang="ko-KR" altLang="en-US"/>
              <a:t>번으로 테스트</a:t>
            </a:r>
          </a:p>
        </p:txBody>
      </p:sp>
    </p:spTree>
    <p:extLst>
      <p:ext uri="{BB962C8B-B14F-4D97-AF65-F5344CB8AC3E}">
        <p14:creationId xmlns:p14="http://schemas.microsoft.com/office/powerpoint/2010/main" val="90006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실행 결과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9081C0-FD07-9DAE-84E8-22930EAF6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75" y="1174667"/>
            <a:ext cx="2901692" cy="378565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Allocation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[][]{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Max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[][]{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7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6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6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Available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[]{</a:t>
            </a:r>
            <a:r>
              <a:rPr kumimoji="0" lang="en-US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lang="en-US" altLang="ko-KR" sz="1500">
                <a:solidFill>
                  <a:srgbClr val="B4CDA8"/>
                </a:solidFill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lang="en-US" altLang="ko-KR" sz="1500">
                <a:solidFill>
                  <a:srgbClr val="B4CDA8"/>
                </a:solidFill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792A52-A9D5-CF1E-AF36-F7A113EB3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756" y="2692738"/>
            <a:ext cx="3829584" cy="962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BAA56B-54B7-C68F-162E-F9071218E44A}"/>
              </a:ext>
            </a:extLst>
          </p:cNvPr>
          <p:cNvSpPr txBox="1"/>
          <p:nvPr/>
        </p:nvSpPr>
        <p:spPr>
          <a:xfrm>
            <a:off x="3747151" y="2180463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연습문제 </a:t>
            </a:r>
            <a:r>
              <a:rPr lang="en-US" altLang="ko-KR"/>
              <a:t>8.9 </a:t>
            </a:r>
            <a:r>
              <a:rPr lang="ko-KR" altLang="en-US"/>
              <a:t>의 </a:t>
            </a:r>
            <a:r>
              <a:rPr lang="en-US" altLang="ko-KR"/>
              <a:t>a</a:t>
            </a:r>
            <a:r>
              <a:rPr lang="ko-KR" altLang="en-US"/>
              <a:t>번으로 테스트</a:t>
            </a:r>
          </a:p>
        </p:txBody>
      </p:sp>
    </p:spTree>
    <p:extLst>
      <p:ext uri="{BB962C8B-B14F-4D97-AF65-F5344CB8AC3E}">
        <p14:creationId xmlns:p14="http://schemas.microsoft.com/office/powerpoint/2010/main" val="133851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3BD3ED-16E9-22A0-DA61-E87B283E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982" y="1107561"/>
            <a:ext cx="6741896" cy="3016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CBE92-CF03-891C-A5E1-DEE48C5C69B2}"/>
              </a:ext>
            </a:extLst>
          </p:cNvPr>
          <p:cNvSpPr txBox="1"/>
          <p:nvPr/>
        </p:nvSpPr>
        <p:spPr>
          <a:xfrm>
            <a:off x="434109" y="1107561"/>
            <a:ext cx="3233578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목차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연습문제 </a:t>
            </a:r>
            <a:r>
              <a:rPr lang="en-US" altLang="ko-KR"/>
              <a:t>8.3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연습문제 </a:t>
            </a:r>
            <a:r>
              <a:rPr lang="en-US" altLang="ko-KR"/>
              <a:t>8.9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/>
              <a:t>은행원 알고리즘 프로그램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17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실행 결과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9081C0-FD07-9DAE-84E8-22930EAF6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75" y="1174667"/>
            <a:ext cx="2901692" cy="378565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Allocation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[][]{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Max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[][]{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7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4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6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},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        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6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3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5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};</a:t>
            </a: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b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</a:br>
            <a:r>
              <a:rPr kumimoji="0" lang="ko-KR" altLang="ko-KR" sz="1500" b="0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  <a:cs typeface="JetBrains Mono" panose="02000009000000000000" pitchFamily="49" charset="0"/>
              </a:rPr>
              <a:t>Available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=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CC85C6"/>
                </a:solidFill>
                <a:effectLst/>
                <a:latin typeface="+mn-ea"/>
                <a:cs typeface="JetBrains Mono" panose="02000009000000000000" pitchFamily="49" charset="0"/>
              </a:rPr>
              <a:t>new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47A2ED"/>
                </a:solidFill>
                <a:effectLst/>
                <a:latin typeface="+mn-ea"/>
                <a:cs typeface="JetBrains Mono" panose="02000009000000000000" pitchFamily="49" charset="0"/>
              </a:rPr>
              <a:t>int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[]{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1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0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,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+mn-ea"/>
                <a:cs typeface="JetBrains Mono" panose="02000009000000000000" pitchFamily="49" charset="0"/>
              </a:rPr>
              <a:t>2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+mn-ea"/>
                <a:cs typeface="JetBrains Mono" panose="02000009000000000000" pitchFamily="49" charset="0"/>
              </a:rPr>
              <a:t>};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C1BD00-D5B7-B4F5-2883-C106A3599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580" y="2703462"/>
            <a:ext cx="4039164" cy="1238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BAA56B-54B7-C68F-162E-F9071218E44A}"/>
              </a:ext>
            </a:extLst>
          </p:cNvPr>
          <p:cNvSpPr txBox="1"/>
          <p:nvPr/>
        </p:nvSpPr>
        <p:spPr>
          <a:xfrm>
            <a:off x="3715253" y="218046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연습문제 </a:t>
            </a:r>
            <a:r>
              <a:rPr lang="en-US" altLang="ko-KR"/>
              <a:t>8.9 </a:t>
            </a:r>
            <a:r>
              <a:rPr lang="ko-KR" altLang="en-US"/>
              <a:t>의 </a:t>
            </a:r>
            <a:r>
              <a:rPr lang="en-US" altLang="ko-KR"/>
              <a:t>b</a:t>
            </a:r>
            <a:r>
              <a:rPr lang="ko-KR" altLang="en-US"/>
              <a:t>번으로 테스트</a:t>
            </a:r>
          </a:p>
        </p:txBody>
      </p:sp>
    </p:spTree>
    <p:extLst>
      <p:ext uri="{BB962C8B-B14F-4D97-AF65-F5344CB8AC3E}">
        <p14:creationId xmlns:p14="http://schemas.microsoft.com/office/powerpoint/2010/main" val="145899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34A84D-3C80-B85E-FDCB-D8315190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51" y="272902"/>
            <a:ext cx="3156098" cy="31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42109A-CF7E-04C0-A70A-4B3FFC514DC7}"/>
              </a:ext>
            </a:extLst>
          </p:cNvPr>
          <p:cNvGraphicFramePr>
            <a:graphicFrameLocks noGrp="1"/>
          </p:cNvGraphicFramePr>
          <p:nvPr/>
        </p:nvGraphicFramePr>
        <p:xfrm>
          <a:off x="8046719" y="5287685"/>
          <a:ext cx="3604205" cy="120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073">
                  <a:extLst>
                    <a:ext uri="{9D8B030D-6E8A-4147-A177-3AD203B41FA5}">
                      <a16:colId xmlns:a16="http://schemas.microsoft.com/office/drawing/2014/main" val="3768000762"/>
                    </a:ext>
                  </a:extLst>
                </a:gridCol>
                <a:gridCol w="2311132">
                  <a:extLst>
                    <a:ext uri="{9D8B030D-6E8A-4147-A177-3AD203B41FA5}">
                      <a16:colId xmlns:a16="http://schemas.microsoft.com/office/drawing/2014/main" val="621400972"/>
                    </a:ext>
                  </a:extLst>
                </a:gridCol>
              </a:tblGrid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신동욱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1735"/>
                  </a:ext>
                </a:extLst>
              </a:tr>
              <a:tr h="60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20204101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582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27AE3-845A-E07E-5DFD-9651CE54EAB8}"/>
              </a:ext>
            </a:extLst>
          </p:cNvPr>
          <p:cNvSpPr txBox="1"/>
          <p:nvPr/>
        </p:nvSpPr>
        <p:spPr>
          <a:xfrm>
            <a:off x="2849525" y="3599688"/>
            <a:ext cx="6492950" cy="735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/>
              <a:t>감사합니다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167069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연습문제 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8.3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5488BB-BBBE-FC7D-316F-A120F5293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75" t="87144" r="33488" b="2495"/>
          <a:stretch/>
        </p:blipFill>
        <p:spPr>
          <a:xfrm>
            <a:off x="263021" y="3488694"/>
            <a:ext cx="3069109" cy="3551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946C17-9B85-1DCA-2DFD-7699C47794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37"/>
          <a:stretch/>
        </p:blipFill>
        <p:spPr>
          <a:xfrm>
            <a:off x="98964" y="791307"/>
            <a:ext cx="4839145" cy="2637693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F7D33DE-C641-B47F-393C-FA6C76CE1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22754"/>
              </p:ext>
            </p:extLst>
          </p:nvPr>
        </p:nvGraphicFramePr>
        <p:xfrm>
          <a:off x="6750099" y="1755548"/>
          <a:ext cx="2615572" cy="3823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893">
                  <a:extLst>
                    <a:ext uri="{9D8B030D-6E8A-4147-A177-3AD203B41FA5}">
                      <a16:colId xmlns:a16="http://schemas.microsoft.com/office/drawing/2014/main" val="191826321"/>
                    </a:ext>
                  </a:extLst>
                </a:gridCol>
                <a:gridCol w="653893">
                  <a:extLst>
                    <a:ext uri="{9D8B030D-6E8A-4147-A177-3AD203B41FA5}">
                      <a16:colId xmlns:a16="http://schemas.microsoft.com/office/drawing/2014/main" val="2292942888"/>
                    </a:ext>
                  </a:extLst>
                </a:gridCol>
                <a:gridCol w="653893">
                  <a:extLst>
                    <a:ext uri="{9D8B030D-6E8A-4147-A177-3AD203B41FA5}">
                      <a16:colId xmlns:a16="http://schemas.microsoft.com/office/drawing/2014/main" val="3326703922"/>
                    </a:ext>
                  </a:extLst>
                </a:gridCol>
                <a:gridCol w="653893">
                  <a:extLst>
                    <a:ext uri="{9D8B030D-6E8A-4147-A177-3AD203B41FA5}">
                      <a16:colId xmlns:a16="http://schemas.microsoft.com/office/drawing/2014/main" val="2664160259"/>
                    </a:ext>
                  </a:extLst>
                </a:gridCol>
              </a:tblGrid>
              <a:tr h="637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A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B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C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D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54910"/>
                  </a:ext>
                </a:extLst>
              </a:tr>
              <a:tr h="637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671455"/>
                  </a:ext>
                </a:extLst>
              </a:tr>
              <a:tr h="637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7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5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736691"/>
                  </a:ext>
                </a:extLst>
              </a:tr>
              <a:tr h="637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461547"/>
                  </a:ext>
                </a:extLst>
              </a:tr>
              <a:tr h="637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629387"/>
                  </a:ext>
                </a:extLst>
              </a:tr>
              <a:tr h="637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6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4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5083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C0F5F9B-577C-F9BA-E953-4BE56F6EB88D}"/>
              </a:ext>
            </a:extLst>
          </p:cNvPr>
          <p:cNvSpPr txBox="1"/>
          <p:nvPr/>
        </p:nvSpPr>
        <p:spPr>
          <a:xfrm>
            <a:off x="7678765" y="138621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Need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3BA0D-C72D-A153-1155-BE0602664FF9}"/>
              </a:ext>
            </a:extLst>
          </p:cNvPr>
          <p:cNvSpPr txBox="1"/>
          <p:nvPr/>
        </p:nvSpPr>
        <p:spPr>
          <a:xfrm>
            <a:off x="416267" y="4035641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Need = Max - Allcation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2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연습문제 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8.3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24C6A6-CDAC-DBE9-55CD-1EAFECAB5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91" b="61858"/>
          <a:stretch/>
        </p:blipFill>
        <p:spPr>
          <a:xfrm>
            <a:off x="244549" y="3429000"/>
            <a:ext cx="2765867" cy="4119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27D899-00D5-7F0A-EEB8-E9FF20C005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137"/>
          <a:stretch/>
        </p:blipFill>
        <p:spPr>
          <a:xfrm>
            <a:off x="98964" y="791307"/>
            <a:ext cx="4556677" cy="2483727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56414C-8B49-F008-C795-AB74C30D7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18196"/>
              </p:ext>
            </p:extLst>
          </p:nvPr>
        </p:nvGraphicFramePr>
        <p:xfrm>
          <a:off x="4907108" y="2107906"/>
          <a:ext cx="1754904" cy="281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26">
                  <a:extLst>
                    <a:ext uri="{9D8B030D-6E8A-4147-A177-3AD203B41FA5}">
                      <a16:colId xmlns:a16="http://schemas.microsoft.com/office/drawing/2014/main" val="191826321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2292942888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3326703922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2664160259"/>
                    </a:ext>
                  </a:extLst>
                </a:gridCol>
              </a:tblGrid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54910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671455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736691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46154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62938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5083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2EDE74F-C4EE-A22D-0841-2FA2E5069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82506"/>
              </p:ext>
            </p:extLst>
          </p:nvPr>
        </p:nvGraphicFramePr>
        <p:xfrm>
          <a:off x="7017617" y="2107906"/>
          <a:ext cx="1754904" cy="281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26">
                  <a:extLst>
                    <a:ext uri="{9D8B030D-6E8A-4147-A177-3AD203B41FA5}">
                      <a16:colId xmlns:a16="http://schemas.microsoft.com/office/drawing/2014/main" val="191826321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2292942888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3326703922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2664160259"/>
                    </a:ext>
                  </a:extLst>
                </a:gridCol>
              </a:tblGrid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54910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671455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736691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46154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62938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50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74714E8-B995-3DBD-A054-FEA6AFB5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249484"/>
              </p:ext>
            </p:extLst>
          </p:nvPr>
        </p:nvGraphicFramePr>
        <p:xfrm>
          <a:off x="9166043" y="2107906"/>
          <a:ext cx="2781408" cy="328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47">
                  <a:extLst>
                    <a:ext uri="{9D8B030D-6E8A-4147-A177-3AD203B41FA5}">
                      <a16:colId xmlns:a16="http://schemas.microsoft.com/office/drawing/2014/main" val="191826321"/>
                    </a:ext>
                  </a:extLst>
                </a:gridCol>
                <a:gridCol w="428647">
                  <a:extLst>
                    <a:ext uri="{9D8B030D-6E8A-4147-A177-3AD203B41FA5}">
                      <a16:colId xmlns:a16="http://schemas.microsoft.com/office/drawing/2014/main" val="2292942888"/>
                    </a:ext>
                  </a:extLst>
                </a:gridCol>
                <a:gridCol w="428647">
                  <a:extLst>
                    <a:ext uri="{9D8B030D-6E8A-4147-A177-3AD203B41FA5}">
                      <a16:colId xmlns:a16="http://schemas.microsoft.com/office/drawing/2014/main" val="3326703922"/>
                    </a:ext>
                  </a:extLst>
                </a:gridCol>
                <a:gridCol w="428647">
                  <a:extLst>
                    <a:ext uri="{9D8B030D-6E8A-4147-A177-3AD203B41FA5}">
                      <a16:colId xmlns:a16="http://schemas.microsoft.com/office/drawing/2014/main" val="2664160259"/>
                    </a:ext>
                  </a:extLst>
                </a:gridCol>
                <a:gridCol w="1066820">
                  <a:extLst>
                    <a:ext uri="{9D8B030D-6E8A-4147-A177-3AD203B41FA5}">
                      <a16:colId xmlns:a16="http://schemas.microsoft.com/office/drawing/2014/main" val="3433600301"/>
                    </a:ext>
                  </a:extLst>
                </a:gridCol>
              </a:tblGrid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끝난 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54910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최초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671455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736691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T2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46154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T3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62938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T4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50834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0803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DE15B48-E59E-4419-0696-EDC0DFF7B688}"/>
              </a:ext>
            </a:extLst>
          </p:cNvPr>
          <p:cNvSpPr txBox="1"/>
          <p:nvPr/>
        </p:nvSpPr>
        <p:spPr>
          <a:xfrm>
            <a:off x="5172854" y="173857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Allocation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B0CBC-85D0-816B-9E84-A24AAA2BF37F}"/>
              </a:ext>
            </a:extLst>
          </p:cNvPr>
          <p:cNvSpPr txBox="1"/>
          <p:nvPr/>
        </p:nvSpPr>
        <p:spPr>
          <a:xfrm>
            <a:off x="7521409" y="173857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Need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C38A25-0997-4299-B24C-BC35B7EFA45D}"/>
              </a:ext>
            </a:extLst>
          </p:cNvPr>
          <p:cNvSpPr txBox="1"/>
          <p:nvPr/>
        </p:nvSpPr>
        <p:spPr>
          <a:xfrm>
            <a:off x="9450810" y="1738574"/>
            <a:ext cx="110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Available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8DB5EAE-1F10-B376-B83E-1FD00ED057CC}"/>
                  </a:ext>
                </a:extLst>
              </p14:cNvPr>
              <p14:cNvContentPartPr/>
              <p14:nvPr/>
            </p14:nvContentPartPr>
            <p14:xfrm>
              <a:off x="8834192" y="2824596"/>
              <a:ext cx="28584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8DB5EAE-1F10-B376-B83E-1FD00ED057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25552" y="2815956"/>
                <a:ext cx="303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8BCC70-1891-4303-AB57-92B7692AB51D}"/>
              </a:ext>
            </a:extLst>
          </p:cNvPr>
          <p:cNvGrpSpPr/>
          <p:nvPr/>
        </p:nvGrpSpPr>
        <p:grpSpPr>
          <a:xfrm>
            <a:off x="8797472" y="3267756"/>
            <a:ext cx="370080" cy="1460160"/>
            <a:chOff x="8598676" y="3971225"/>
            <a:chExt cx="370080" cy="14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AB359CA-BA21-69FE-1DD5-EE6F189145E9}"/>
                    </a:ext>
                  </a:extLst>
                </p14:cNvPr>
                <p14:cNvContentPartPr/>
                <p14:nvPr/>
              </p14:nvContentPartPr>
              <p14:xfrm>
                <a:off x="8663476" y="4022345"/>
                <a:ext cx="290160" cy="429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AB359CA-BA21-69FE-1DD5-EE6F189145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54476" y="4013705"/>
                  <a:ext cx="3078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B334829-3548-C54E-E61B-BCCEA7440DC6}"/>
                    </a:ext>
                  </a:extLst>
                </p14:cNvPr>
                <p14:cNvContentPartPr/>
                <p14:nvPr/>
              </p14:nvContentPartPr>
              <p14:xfrm>
                <a:off x="8681836" y="4511945"/>
                <a:ext cx="272160" cy="4759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B334829-3548-C54E-E61B-BCCEA7440D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73196" y="4503305"/>
                  <a:ext cx="2898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2DC82A3-DB28-32CB-D9E0-52A0FAE46567}"/>
                    </a:ext>
                  </a:extLst>
                </p14:cNvPr>
                <p14:cNvContentPartPr/>
                <p14:nvPr/>
              </p14:nvContentPartPr>
              <p14:xfrm>
                <a:off x="8626396" y="4876265"/>
                <a:ext cx="331200" cy="555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2DC82A3-DB28-32CB-D9E0-52A0FAE465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17756" y="4867265"/>
                  <a:ext cx="34884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08B5014-E177-6EB3-390E-F81248D82FE4}"/>
                    </a:ext>
                  </a:extLst>
                </p14:cNvPr>
                <p14:cNvContentPartPr/>
                <p14:nvPr/>
              </p14:nvContentPartPr>
              <p14:xfrm>
                <a:off x="8598676" y="3971225"/>
                <a:ext cx="370080" cy="13939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08B5014-E177-6EB3-390E-F81248D82F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89676" y="3962585"/>
                  <a:ext cx="387720" cy="1411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65B498-C806-DC4F-0D98-6170C779C5D9}"/>
              </a:ext>
            </a:extLst>
          </p:cNvPr>
          <p:cNvSpPr txBox="1"/>
          <p:nvPr/>
        </p:nvSpPr>
        <p:spPr>
          <a:xfrm>
            <a:off x="5099265" y="5694236"/>
            <a:ext cx="6069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T0, T2, T3, T4, T1 </a:t>
            </a:r>
            <a:r>
              <a:rPr lang="ko-KR" altLang="en-US"/>
              <a:t>순서가 안전성 기준을 만족하기 때문에</a:t>
            </a:r>
            <a:endParaRPr lang="en-US" altLang="ko-KR"/>
          </a:p>
          <a:p>
            <a:r>
              <a:rPr lang="ko-KR" altLang="en-US"/>
              <a:t>이 시스템은 안전한 상태이다</a:t>
            </a:r>
          </a:p>
        </p:txBody>
      </p:sp>
    </p:spTree>
    <p:extLst>
      <p:ext uri="{BB962C8B-B14F-4D97-AF65-F5344CB8AC3E}">
        <p14:creationId xmlns:p14="http://schemas.microsoft.com/office/powerpoint/2010/main" val="340244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연습문제 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8.3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24C6A6-CDAC-DBE9-55CD-1EAFECAB5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33"/>
          <a:stretch/>
        </p:blipFill>
        <p:spPr>
          <a:xfrm>
            <a:off x="700898" y="3867437"/>
            <a:ext cx="4934639" cy="5647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27D899-00D5-7F0A-EEB8-E9FF20C005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137"/>
          <a:stretch/>
        </p:blipFill>
        <p:spPr>
          <a:xfrm>
            <a:off x="350980" y="1019905"/>
            <a:ext cx="4839145" cy="2637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8353D4-1E9D-87F7-05C9-3B23F6EE8135}"/>
              </a:ext>
            </a:extLst>
          </p:cNvPr>
          <p:cNvSpPr txBox="1"/>
          <p:nvPr/>
        </p:nvSpPr>
        <p:spPr>
          <a:xfrm>
            <a:off x="6463216" y="2988714"/>
            <a:ext cx="4116833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현재 가용 가능한 자원</a:t>
            </a:r>
            <a:r>
              <a:rPr lang="en-US" altLang="ko-KR"/>
              <a:t>(Available)</a:t>
            </a:r>
            <a:r>
              <a:rPr lang="ko-KR" altLang="en-US"/>
              <a:t>이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(1, 5, 2, 0) </a:t>
            </a:r>
            <a:r>
              <a:rPr lang="ko-KR" altLang="en-US"/>
              <a:t>이므로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T1</a:t>
            </a:r>
            <a:r>
              <a:rPr lang="ko-KR" altLang="en-US"/>
              <a:t>의 요청</a:t>
            </a:r>
            <a:r>
              <a:rPr lang="en-US" altLang="ko-KR"/>
              <a:t>(0, 4, 2, 0)</a:t>
            </a:r>
            <a:r>
              <a:rPr lang="ko-KR" altLang="en-US"/>
              <a:t>은</a:t>
            </a:r>
            <a:r>
              <a:rPr lang="en-US" altLang="ko-KR"/>
              <a:t> </a:t>
            </a:r>
            <a:r>
              <a:rPr lang="ko-KR" altLang="en-US"/>
              <a:t>승인될 수 있다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T1Reqest  &lt;  Available</a:t>
            </a:r>
          </a:p>
          <a:p>
            <a:pPr>
              <a:lnSpc>
                <a:spcPct val="150000"/>
              </a:lnSpc>
            </a:pPr>
            <a:r>
              <a:rPr lang="en-US" altLang="ko-KR"/>
              <a:t>(0, 4, 2, 0) &lt;  (1, 5, 2, 0)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1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연습문제 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8.9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B20612-BFBA-2759-490E-281E4F4B4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7" y="837773"/>
            <a:ext cx="6291919" cy="384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8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연습문제 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8.9 - a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A8F65A7-9667-602B-7EB0-68B12EA41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286201"/>
              </p:ext>
            </p:extLst>
          </p:nvPr>
        </p:nvGraphicFramePr>
        <p:xfrm>
          <a:off x="446361" y="1288684"/>
          <a:ext cx="1754904" cy="281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26">
                  <a:extLst>
                    <a:ext uri="{9D8B030D-6E8A-4147-A177-3AD203B41FA5}">
                      <a16:colId xmlns:a16="http://schemas.microsoft.com/office/drawing/2014/main" val="191826321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2292942888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3326703922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2664160259"/>
                    </a:ext>
                  </a:extLst>
                </a:gridCol>
              </a:tblGrid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54910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671455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736691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46154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62938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5083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33CC57B-3D13-0ABD-40F3-6B6A70857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2119"/>
              </p:ext>
            </p:extLst>
          </p:nvPr>
        </p:nvGraphicFramePr>
        <p:xfrm>
          <a:off x="2556870" y="1288684"/>
          <a:ext cx="1754904" cy="281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26">
                  <a:extLst>
                    <a:ext uri="{9D8B030D-6E8A-4147-A177-3AD203B41FA5}">
                      <a16:colId xmlns:a16="http://schemas.microsoft.com/office/drawing/2014/main" val="191826321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2292942888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3326703922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2664160259"/>
                    </a:ext>
                  </a:extLst>
                </a:gridCol>
              </a:tblGrid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54910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671455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736691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46154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62938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5083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C4FCD3-857E-AF51-AA15-7B606F876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13475"/>
              </p:ext>
            </p:extLst>
          </p:nvPr>
        </p:nvGraphicFramePr>
        <p:xfrm>
          <a:off x="4705296" y="1288684"/>
          <a:ext cx="2781408" cy="328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47">
                  <a:extLst>
                    <a:ext uri="{9D8B030D-6E8A-4147-A177-3AD203B41FA5}">
                      <a16:colId xmlns:a16="http://schemas.microsoft.com/office/drawing/2014/main" val="191826321"/>
                    </a:ext>
                  </a:extLst>
                </a:gridCol>
                <a:gridCol w="428647">
                  <a:extLst>
                    <a:ext uri="{9D8B030D-6E8A-4147-A177-3AD203B41FA5}">
                      <a16:colId xmlns:a16="http://schemas.microsoft.com/office/drawing/2014/main" val="2292942888"/>
                    </a:ext>
                  </a:extLst>
                </a:gridCol>
                <a:gridCol w="428647">
                  <a:extLst>
                    <a:ext uri="{9D8B030D-6E8A-4147-A177-3AD203B41FA5}">
                      <a16:colId xmlns:a16="http://schemas.microsoft.com/office/drawing/2014/main" val="3326703922"/>
                    </a:ext>
                  </a:extLst>
                </a:gridCol>
                <a:gridCol w="428647">
                  <a:extLst>
                    <a:ext uri="{9D8B030D-6E8A-4147-A177-3AD203B41FA5}">
                      <a16:colId xmlns:a16="http://schemas.microsoft.com/office/drawing/2014/main" val="2664160259"/>
                    </a:ext>
                  </a:extLst>
                </a:gridCol>
                <a:gridCol w="1066820">
                  <a:extLst>
                    <a:ext uri="{9D8B030D-6E8A-4147-A177-3AD203B41FA5}">
                      <a16:colId xmlns:a16="http://schemas.microsoft.com/office/drawing/2014/main" val="3433600301"/>
                    </a:ext>
                  </a:extLst>
                </a:gridCol>
              </a:tblGrid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끝난 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54910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최초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671455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736691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T2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46154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T3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62938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50834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0803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81A3F42-D0B1-1CDF-9EFF-C27BEB05859F}"/>
              </a:ext>
            </a:extLst>
          </p:cNvPr>
          <p:cNvSpPr txBox="1"/>
          <p:nvPr/>
        </p:nvSpPr>
        <p:spPr>
          <a:xfrm>
            <a:off x="712107" y="91935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Allocation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B08A7-D481-387D-A3FC-B62F1B281C59}"/>
              </a:ext>
            </a:extLst>
          </p:cNvPr>
          <p:cNvSpPr txBox="1"/>
          <p:nvPr/>
        </p:nvSpPr>
        <p:spPr>
          <a:xfrm>
            <a:off x="3060662" y="9193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Need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F65E7-36D8-B78F-0DC5-35BF6B9C2109}"/>
              </a:ext>
            </a:extLst>
          </p:cNvPr>
          <p:cNvSpPr txBox="1"/>
          <p:nvPr/>
        </p:nvSpPr>
        <p:spPr>
          <a:xfrm>
            <a:off x="4990063" y="919352"/>
            <a:ext cx="110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Available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EAE5424-528A-7BE8-A61B-9CC9AE345124}"/>
                  </a:ext>
                </a:extLst>
              </p14:cNvPr>
              <p14:cNvContentPartPr/>
              <p14:nvPr/>
            </p14:nvContentPartPr>
            <p14:xfrm>
              <a:off x="4276156" y="1991225"/>
              <a:ext cx="429840" cy="447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EAE5424-528A-7BE8-A61B-9CC9AE3451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7516" y="1982225"/>
                <a:ext cx="4474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269E8DA-825B-36F8-6671-C68F7D3060A8}"/>
                  </a:ext>
                </a:extLst>
              </p14:cNvPr>
              <p14:cNvContentPartPr/>
              <p14:nvPr/>
            </p14:nvContentPartPr>
            <p14:xfrm>
              <a:off x="4303876" y="2514665"/>
              <a:ext cx="399600" cy="4132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269E8DA-825B-36F8-6671-C68F7D3060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4876" y="2506025"/>
                <a:ext cx="41724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CBD475C-32E4-908E-3ECA-6E79AE846FB0}"/>
                  </a:ext>
                </a:extLst>
              </p14:cNvPr>
              <p14:cNvContentPartPr/>
              <p14:nvPr/>
            </p14:nvContentPartPr>
            <p14:xfrm>
              <a:off x="4303876" y="2982305"/>
              <a:ext cx="377640" cy="4352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CBD475C-32E4-908E-3ECA-6E79AE846F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94876" y="2973305"/>
                <a:ext cx="395280" cy="4528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35DAC2A-D006-CCD6-8087-A49908E97456}"/>
              </a:ext>
            </a:extLst>
          </p:cNvPr>
          <p:cNvSpPr txBox="1"/>
          <p:nvPr/>
        </p:nvSpPr>
        <p:spPr>
          <a:xfrm>
            <a:off x="619628" y="4849985"/>
            <a:ext cx="5001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T4, T0</a:t>
            </a:r>
            <a:r>
              <a:rPr lang="ko-KR" altLang="en-US"/>
              <a:t>이 안정성 기준을 만족하지 않기 때문에 </a:t>
            </a:r>
            <a:endParaRPr lang="en-US" altLang="ko-KR"/>
          </a:p>
          <a:p>
            <a:r>
              <a:rPr lang="ko-KR" altLang="en-US"/>
              <a:t>이 시스템은 불안정하다</a:t>
            </a:r>
          </a:p>
        </p:txBody>
      </p:sp>
    </p:spTree>
    <p:extLst>
      <p:ext uri="{BB962C8B-B14F-4D97-AF65-F5344CB8AC3E}">
        <p14:creationId xmlns:p14="http://schemas.microsoft.com/office/powerpoint/2010/main" val="124991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연습문제 </a:t>
            </a:r>
            <a:r>
              <a:rPr lang="en-US" altLang="ko-KR" sz="2000">
                <a:solidFill>
                  <a:schemeClr val="tx2">
                    <a:lumMod val="75000"/>
                    <a:lumOff val="25000"/>
                  </a:schemeClr>
                </a:solidFill>
              </a:rPr>
              <a:t>8.9 - b</a:t>
            </a:r>
            <a:endParaRPr lang="ko-KR" altLang="en-US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A8F65A7-9667-602B-7EB0-68B12EA41880}"/>
              </a:ext>
            </a:extLst>
          </p:cNvPr>
          <p:cNvGraphicFramePr>
            <a:graphicFrameLocks noGrp="1"/>
          </p:cNvGraphicFramePr>
          <p:nvPr/>
        </p:nvGraphicFramePr>
        <p:xfrm>
          <a:off x="446361" y="1288684"/>
          <a:ext cx="1754904" cy="281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26">
                  <a:extLst>
                    <a:ext uri="{9D8B030D-6E8A-4147-A177-3AD203B41FA5}">
                      <a16:colId xmlns:a16="http://schemas.microsoft.com/office/drawing/2014/main" val="191826321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2292942888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3326703922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2664160259"/>
                    </a:ext>
                  </a:extLst>
                </a:gridCol>
              </a:tblGrid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54910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671455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736691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46154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62938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5083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33CC57B-3D13-0ABD-40F3-6B6A70857540}"/>
              </a:ext>
            </a:extLst>
          </p:cNvPr>
          <p:cNvGraphicFramePr>
            <a:graphicFrameLocks noGrp="1"/>
          </p:cNvGraphicFramePr>
          <p:nvPr/>
        </p:nvGraphicFramePr>
        <p:xfrm>
          <a:off x="2556870" y="1288684"/>
          <a:ext cx="1754904" cy="281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26">
                  <a:extLst>
                    <a:ext uri="{9D8B030D-6E8A-4147-A177-3AD203B41FA5}">
                      <a16:colId xmlns:a16="http://schemas.microsoft.com/office/drawing/2014/main" val="191826321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2292942888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3326703922"/>
                    </a:ext>
                  </a:extLst>
                </a:gridCol>
                <a:gridCol w="438726">
                  <a:extLst>
                    <a:ext uri="{9D8B030D-6E8A-4147-A177-3AD203B41FA5}">
                      <a16:colId xmlns:a16="http://schemas.microsoft.com/office/drawing/2014/main" val="2664160259"/>
                    </a:ext>
                  </a:extLst>
                </a:gridCol>
              </a:tblGrid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54910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671455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736691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46154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62938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5083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C4FCD3-857E-AF51-AA15-7B606F876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84016"/>
              </p:ext>
            </p:extLst>
          </p:nvPr>
        </p:nvGraphicFramePr>
        <p:xfrm>
          <a:off x="4705296" y="1288684"/>
          <a:ext cx="2781408" cy="328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47">
                  <a:extLst>
                    <a:ext uri="{9D8B030D-6E8A-4147-A177-3AD203B41FA5}">
                      <a16:colId xmlns:a16="http://schemas.microsoft.com/office/drawing/2014/main" val="191826321"/>
                    </a:ext>
                  </a:extLst>
                </a:gridCol>
                <a:gridCol w="428647">
                  <a:extLst>
                    <a:ext uri="{9D8B030D-6E8A-4147-A177-3AD203B41FA5}">
                      <a16:colId xmlns:a16="http://schemas.microsoft.com/office/drawing/2014/main" val="2292942888"/>
                    </a:ext>
                  </a:extLst>
                </a:gridCol>
                <a:gridCol w="428647">
                  <a:extLst>
                    <a:ext uri="{9D8B030D-6E8A-4147-A177-3AD203B41FA5}">
                      <a16:colId xmlns:a16="http://schemas.microsoft.com/office/drawing/2014/main" val="3326703922"/>
                    </a:ext>
                  </a:extLst>
                </a:gridCol>
                <a:gridCol w="428647">
                  <a:extLst>
                    <a:ext uri="{9D8B030D-6E8A-4147-A177-3AD203B41FA5}">
                      <a16:colId xmlns:a16="http://schemas.microsoft.com/office/drawing/2014/main" val="2664160259"/>
                    </a:ext>
                  </a:extLst>
                </a:gridCol>
                <a:gridCol w="1066820">
                  <a:extLst>
                    <a:ext uri="{9D8B030D-6E8A-4147-A177-3AD203B41FA5}">
                      <a16:colId xmlns:a16="http://schemas.microsoft.com/office/drawing/2014/main" val="3433600301"/>
                    </a:ext>
                  </a:extLst>
                </a:gridCol>
              </a:tblGrid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끝난 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054910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최초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671455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736691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T2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46154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T3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629387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T4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750834"/>
                  </a:ext>
                </a:extLst>
              </a:tr>
              <a:tr h="46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9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0803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81A3F42-D0B1-1CDF-9EFF-C27BEB05859F}"/>
              </a:ext>
            </a:extLst>
          </p:cNvPr>
          <p:cNvSpPr txBox="1"/>
          <p:nvPr/>
        </p:nvSpPr>
        <p:spPr>
          <a:xfrm>
            <a:off x="712107" y="91935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Allocation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B08A7-D481-387D-A3FC-B62F1B281C59}"/>
              </a:ext>
            </a:extLst>
          </p:cNvPr>
          <p:cNvSpPr txBox="1"/>
          <p:nvPr/>
        </p:nvSpPr>
        <p:spPr>
          <a:xfrm>
            <a:off x="3060662" y="91935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Need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F65E7-36D8-B78F-0DC5-35BF6B9C2109}"/>
              </a:ext>
            </a:extLst>
          </p:cNvPr>
          <p:cNvSpPr txBox="1"/>
          <p:nvPr/>
        </p:nvSpPr>
        <p:spPr>
          <a:xfrm>
            <a:off x="4990063" y="919352"/>
            <a:ext cx="110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Available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DAC2A-D006-CCD6-8087-A49908E97456}"/>
              </a:ext>
            </a:extLst>
          </p:cNvPr>
          <p:cNvSpPr txBox="1"/>
          <p:nvPr/>
        </p:nvSpPr>
        <p:spPr>
          <a:xfrm>
            <a:off x="619628" y="4849985"/>
            <a:ext cx="6069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T1, T2, T3, T4, T0 </a:t>
            </a:r>
            <a:r>
              <a:rPr lang="ko-KR" altLang="en-US"/>
              <a:t>순서가 안전성 기준을 만족하기 때문에</a:t>
            </a:r>
            <a:endParaRPr lang="en-US" altLang="ko-KR"/>
          </a:p>
          <a:p>
            <a:r>
              <a:rPr lang="ko-KR" altLang="en-US"/>
              <a:t>이 시스템은 안전한 상태이다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5ECA215-0CC0-54B0-6584-C327D5260735}"/>
                  </a:ext>
                </a:extLst>
              </p14:cNvPr>
              <p14:cNvContentPartPr/>
              <p14:nvPr/>
            </p14:nvContentPartPr>
            <p14:xfrm>
              <a:off x="4283716" y="3398825"/>
              <a:ext cx="426600" cy="4780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5ECA215-0CC0-54B0-6584-C327D52607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5076" y="3389825"/>
                <a:ext cx="444240" cy="49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BD8FFA-8E65-2AC9-CC43-DA572863AE4E}"/>
              </a:ext>
            </a:extLst>
          </p:cNvPr>
          <p:cNvGrpSpPr/>
          <p:nvPr/>
        </p:nvGrpSpPr>
        <p:grpSpPr>
          <a:xfrm>
            <a:off x="4294876" y="1966385"/>
            <a:ext cx="443520" cy="1845360"/>
            <a:chOff x="4294876" y="1966385"/>
            <a:chExt cx="443520" cy="18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2441F0CB-B22F-793C-6538-BC77C4739271}"/>
                    </a:ext>
                  </a:extLst>
                </p14:cNvPr>
                <p14:cNvContentPartPr/>
                <p14:nvPr/>
              </p14:nvContentPartPr>
              <p14:xfrm>
                <a:off x="4294876" y="2075105"/>
                <a:ext cx="403200" cy="3632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2441F0CB-B22F-793C-6538-BC77C47392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85876" y="2066465"/>
                  <a:ext cx="4208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CCC58AF-51D8-5B57-B621-142C4B3FFA5D}"/>
                    </a:ext>
                  </a:extLst>
                </p14:cNvPr>
                <p14:cNvContentPartPr/>
                <p14:nvPr/>
              </p14:nvContentPartPr>
              <p14:xfrm>
                <a:off x="4302076" y="2484425"/>
                <a:ext cx="436320" cy="5148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CCC58AF-51D8-5B57-B621-142C4B3FFA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93436" y="2475785"/>
                  <a:ext cx="45396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9CB020E-7870-F44E-D107-86C57190472D}"/>
                    </a:ext>
                  </a:extLst>
                </p14:cNvPr>
                <p14:cNvContentPartPr/>
                <p14:nvPr/>
              </p14:nvContentPartPr>
              <p14:xfrm>
                <a:off x="4295956" y="3020105"/>
                <a:ext cx="423720" cy="4147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9CB020E-7870-F44E-D107-86C57190472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87316" y="3011105"/>
                  <a:ext cx="4413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F74359B-8277-C45F-A29E-420F51CE4797}"/>
                    </a:ext>
                  </a:extLst>
                </p14:cNvPr>
                <p14:cNvContentPartPr/>
                <p14:nvPr/>
              </p14:nvContentPartPr>
              <p14:xfrm>
                <a:off x="4313236" y="1966385"/>
                <a:ext cx="408960" cy="1845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F74359B-8277-C45F-A29E-420F51CE47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04236" y="1957745"/>
                  <a:ext cx="426600" cy="186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006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4F068D-B6DC-C482-3E93-242F80B7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54745" cy="8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D05DBD-FED7-649E-C56D-DC29A96957DE}"/>
              </a:ext>
            </a:extLst>
          </p:cNvPr>
          <p:cNvCxnSpPr>
            <a:cxnSpLocks/>
          </p:cNvCxnSpPr>
          <p:nvPr/>
        </p:nvCxnSpPr>
        <p:spPr>
          <a:xfrm>
            <a:off x="244549" y="693108"/>
            <a:ext cx="11695814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5786AE-887E-716B-C574-D341510FB4E8}"/>
              </a:ext>
            </a:extLst>
          </p:cNvPr>
          <p:cNvSpPr txBox="1"/>
          <p:nvPr/>
        </p:nvSpPr>
        <p:spPr>
          <a:xfrm>
            <a:off x="2518537" y="183712"/>
            <a:ext cx="39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2">
                    <a:lumMod val="75000"/>
                    <a:lumOff val="25000"/>
                  </a:schemeClr>
                </a:solidFill>
              </a:rPr>
              <a:t>은행원 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9316E-31F0-B72D-881B-20BD2716159A}"/>
              </a:ext>
            </a:extLst>
          </p:cNvPr>
          <p:cNvSpPr txBox="1"/>
          <p:nvPr/>
        </p:nvSpPr>
        <p:spPr>
          <a:xfrm>
            <a:off x="467080" y="973538"/>
            <a:ext cx="7282378" cy="334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/>
              <a:t>은행원 알고리즘 프로그램 코드 </a:t>
            </a:r>
            <a:r>
              <a:rPr lang="en-US" altLang="ko-KR" sz="2400" b="1"/>
              <a:t>with Java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400"/>
              <a:t>전역 변수</a:t>
            </a:r>
            <a:r>
              <a:rPr lang="en-US" altLang="ko-KR" sz="2400"/>
              <a:t>(</a:t>
            </a:r>
            <a:r>
              <a:rPr lang="ko-KR" altLang="en-US" sz="2400"/>
              <a:t>클래스의 필드</a:t>
            </a:r>
            <a:r>
              <a:rPr lang="en-US" altLang="ko-KR" sz="2400"/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2400"/>
              <a:t>isSafety </a:t>
            </a:r>
            <a:r>
              <a:rPr lang="ko-KR" altLang="en-US" sz="2400"/>
              <a:t>메서드 </a:t>
            </a:r>
            <a:r>
              <a:rPr lang="en-US" altLang="ko-KR" sz="2400"/>
              <a:t>: </a:t>
            </a:r>
            <a:r>
              <a:rPr lang="ko-KR" altLang="en-US" sz="2400"/>
              <a:t>안전성 테스트 알고리즘</a:t>
            </a:r>
            <a:endParaRPr lang="en-US" altLang="ko-KR" sz="240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2400"/>
              <a:t>resourceRequest </a:t>
            </a:r>
            <a:r>
              <a:rPr lang="ko-KR" altLang="en-US" sz="2400"/>
              <a:t>메서드 </a:t>
            </a:r>
            <a:r>
              <a:rPr lang="en-US" altLang="ko-KR" sz="2400"/>
              <a:t>: </a:t>
            </a:r>
            <a:r>
              <a:rPr lang="ko-KR" altLang="en-US" sz="2400"/>
              <a:t>자원 요청 알고리즘</a:t>
            </a:r>
            <a:endParaRPr lang="en-US" altLang="ko-KR" sz="240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400"/>
              <a:t>메인 메서드 </a:t>
            </a:r>
            <a:r>
              <a:rPr lang="en-US" altLang="ko-KR" sz="2400"/>
              <a:t>: </a:t>
            </a:r>
            <a:r>
              <a:rPr lang="ko-KR" altLang="en-US" sz="2400"/>
              <a:t>테스트</a:t>
            </a:r>
            <a:endParaRPr lang="en-US" altLang="ko-KR" sz="240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2400"/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309851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2458</Words>
  <Application>Microsoft Office PowerPoint</Application>
  <PresentationFormat>와이드스크린</PresentationFormat>
  <Paragraphs>385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JetBrains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DongUk Shin</dc:creator>
  <cp:lastModifiedBy>DongUk Shin</cp:lastModifiedBy>
  <cp:revision>236</cp:revision>
  <dcterms:created xsi:type="dcterms:W3CDTF">2024-03-11T01:31:15Z</dcterms:created>
  <dcterms:modified xsi:type="dcterms:W3CDTF">2024-05-22T15:12:06Z</dcterms:modified>
</cp:coreProperties>
</file>