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7" r:id="rId4"/>
    <p:sldId id="261" r:id="rId5"/>
    <p:sldId id="262" r:id="rId6"/>
    <p:sldId id="25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4:07:19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24575,'669'7'-7420,"313"23"8549,-433-12-491,-87-6 5114,603 2-5851,-642-15-4431,-2 0 3769,842 1 7299,-505 1-7785,-568-15 1361,10 0-1593,-178 15-5347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4:05:27.4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0 108 24575,'0'-1'0,"1"0"0,-1 0 0,1-1 0,-1 1 0,1 0 0,-1 0 0,1 0 0,0 0 0,0 0 0,-1 0 0,1 0 0,0 0 0,0 0 0,0 0 0,0 0 0,0 0 0,0 1 0,0-1 0,0 0 0,0 1 0,1-1 0,0 0 0,32-11 0,-29 10 0,48-13 0,0 3 0,94-10 0,110 7 0,-208 13 0,401-4 0,-351 11 0,1 3 0,149 34 0,-194-28 450,0 3-1,92 42 1,-83-27-1256,-2 3-1,-1 3 1,93 75 0,-61-30-421,-4 4 0,-3 3 0,106 147 0,-156-189 1738,60 61-1,-80-93 313,1-1 1,1-1-1,0 0 0,1-1 1,0-1-1,41 18 0,-17-14-823,1-2 0,1-1 0,76 10 0,143 3 0,-137-17 0,50 4 0,248-14 0,-300-5 0,-25 3 0,-1-4 0,166-34 0,-188 13 89,-61 21-453,0 1 1,0 0-1,29-6 1,-18 8-6463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4:07:22.9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4936 1956 24575,'-67'1'-1357,"0"-2"1,0-3-1,0-4 0,-94-21 0,156 27 1487,1 0 0,0 0-1,0 0 1,0 0 0,0-1-1,0 1 1,1-1 0,-1 0-1,1 0 1,0-1 0,0 1 0,0-1-1,0 1 1,0-1 0,1 0-1,0 0 1,0 0 0,0 0-1,-3-9 1,-1-8 804,0 0-1,2-1 1,-3-21 0,2 7-479,-15-103-455,-3-273 0,41-143 0,-8 355 0,-9 183 0,0-1 0,-2 1 0,0-1 0,-1 1 0,-6-27 0,6 37 0,-1 0 0,1 1 0,-1-1 0,0 1 0,-1 0 0,0 0 0,0 0 0,0 0 0,0 1 0,-1 0 0,0 0 0,0 0 0,0 0 0,-1 1 0,0 0 0,-9-6 0,-12-3 0,0 1 0,-1 2 0,0 0 0,-1 2 0,0 1 0,-55-6 0,-185 2 0,215 11 0,-771-35 0,58-10 0,-6 46 0,297 2 0,-75 45 0,325-21 0,140-20-1365,59-6-5461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4:05:08.6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2755 24575,'5'4'0,"1"-1"0,0 0 0,0 1 0,0-2 0,0 1 0,0-1 0,0 0 0,1 0 0,-1-1 0,1 1 0,-1-2 0,9 1 0,-1 1 0,35 3 0,-1-3 0,0-2 0,0-2 0,0-2 0,0-3 0,0-1 0,-1-2 0,0-3 0,-1-1 0,-1-3 0,57-28 0,-74 30 0,1-2 0,-2 0 0,0-2 0,-2-1 0,0 0 0,-1-2 0,-1-2 0,31-38 0,-30 28 0,-2 0 0,-1-2 0,-2-1 0,-1 0 0,-2-1 0,14-51 0,89-411-1112,-42 155-5316,-45 214 4259,6 2 0,59-134 0,-75 216 2444,2 1 0,2 1 0,40-52 0,-43 68 626,2 1 1,1 1-1,1 0 0,1 3 0,42-30 0,-35 32 980,1 1 0,67-29 0,-50 30-824,80-19 0,254-23-1625,-172 34 919,15-12-351,-66 9 0,215-12 0,-140 40 0,239 28 0,-450-23-1365,-6-1-5461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4:05:12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3556 3 24575,'-227'-3'0,"-238"8"0,435-2 0,0 2 0,0 1 0,1 1 0,-1 2 0,2 1 0,0 1 0,0 2 0,-28 17 0,-202 142 0,211-138 0,-87 68 0,5 6 0,5 5 0,5 5 0,5 6 0,5 4 0,-155 241 0,-70 248 0,305-556 0,-2-2 0,-2-1 0,-3-1 0,-61 71 0,83-111 0,-2-1 0,0 0 0,0-1 0,-2-1 0,0-1 0,0-1 0,-1 0 0,-1-1 0,0-1 0,0-1 0,-1-1 0,0-1 0,0 0 0,-1-2 0,0 0 0,-42 2 0,-121-14 134,41-1-1633,123 8-5327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4:05:14.3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9967 1 24575,'-5'4'0,"0"-1"0,0 1 0,-1-1 0,1 0 0,-1 0 0,1-1 0,-9 3 0,-11 6 0,-141 67 9,-51 26-1117,78-30-4879,110-56 5973,1 1-1,1 1 0,0 1 1,2 1-1,0 2 0,2 0 1,-21 29-1,4 3 155,2 2 0,-41 88-1,-17 47 1842,-87 164 3459,48-129-6077,103-182 637,-2-1 0,-3-2 0,0-1 0,-3-2 0,-2-2 0,-1-2 0,-1-2 0,-2-1 0,-94 48 0,67-46 0,0-4 0,-2-3 0,-1-3 0,-1-4 0,-1-3 0,-111 11 0,-969 49 0,-496-67 0,447-52 0,0-33 0,-308-113 122,877 55-7262,583 119 5967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4:05:16.0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8408 15 24575,'-168'-15'0,"-36"16"0,-296 39 0,-199 71 0,654-103 0,-19 3 303,-575 94-4012,-7-36-3449,-170-52 6384,-1-39 647,252 5-2257,-874-3 9196,138 3 225,831 14-8402,436 3-5461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4:05:17.9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497 1 24575,'7'2'0,"0"0"0,1 1 0,-1 0 0,-1 1 0,1 0 0,0 0 0,-1 0 0,0 0 0,0 1 0,5 6 0,-2-4 0,10 10 0,-1 0 0,0 0 0,-2 2 0,0 0 0,15 25 0,-21-29 0,-1 0 0,-1 1 0,0 0 0,-1 0 0,-1 1 0,-1-1 0,0 2 0,3 18 0,-7-17 0,-1 1 0,-1-1 0,-1 0 0,0 1 0,-2-1 0,0 0 0,-1-1 0,-1 1 0,0-1 0,-14 26 0,-3 0 0,-1-1 0,-59 77 0,68-101 0,-1-1 0,0-1 0,-1-1 0,-1 0 0,-1-1 0,0-1 0,-37 20 0,27-19 0,0-3 0,-2 0 0,1-2 0,-1-1 0,-39 6 0,-66 5-1365,80-14-5461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4:05:18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24575,'5'0'0,"1"4"0,4 2 0,6 9 0,3 6 0,5 5 0,1-3 0,2-5 0,0-5 0,-4-6-8191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4:05:25.6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0 24575,'69'0'0,"96"13"0,-145-11 0,0 2 0,-1 0 0,0 1 0,0 1 0,0 1 0,-1 1 0,1 0 0,-2 1 0,27 19 0,-36-22 0,-1 0 0,0 1 0,0 0 0,-1 0 0,0 0 0,0 1 0,0 0 0,-1 0 0,-1 0 0,1 1 0,-1 0 0,-1-1 0,1 1 0,2 14 0,-4-10 0,-1 0 0,0 0 0,0 0 0,-1 0 0,-1 0 0,0 0 0,-1 0 0,-1 0 0,-7 23 0,4-17 0,-2 0 0,0-1 0,-2 1 0,0-2 0,0 1 0,-2-2 0,0 1 0,-1-2 0,-1 0 0,0 0 0,-1-1 0,0-1 0,-29 19 0,2-11-195,-1-2 0,-1-1 0,-1-3 0,0-1 0,-1-3 0,-49 7 0,50-11-6631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68D779-FF24-43E8-0FA3-D56CF7556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5B85D7-C0F8-CAEF-EDFF-0F21E9ACC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8DA3FC-C5D8-8F3C-2D37-7F4480125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9D4BCE-C038-D3A8-524A-25E244169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150E79-C266-2994-F245-BDB53F897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394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365C56-C631-6782-C00A-DECE1BC82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BF4D1C-575E-807A-828E-4344C1042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DDE21E-0A6F-0A9C-FBA5-FC9F194B4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EBFBC8-218A-ED53-53DC-AD63EB456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0E9107-D38C-42B9-16EE-8F4CC6C44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8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577442B-6D3E-41F1-9893-A42CBD9DDB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67ADC0-62B0-AE0F-95CC-EDC1182E5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328944-2DCD-F2A6-5680-C5ABB1081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510773-97C0-5029-AA51-90412F063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0BF1CE-7580-E9E7-56C8-94B3B4BBC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205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AE2B8-F5C2-AB02-795A-46FD99C06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C0DD1B-5E6F-5F35-D7AB-5BD08BCFF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55D675-2929-2A77-A375-621E92A52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938014-DB38-17A6-C13E-A05ECB960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2F8B38-701D-BC07-88BF-D7ACD083F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730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FE72C1-7FBA-B863-C0CD-A44E3FEE5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D9EB92-7DF3-3756-8E11-BDEE8A771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BE7405-C295-133F-27BF-203FCB588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D055BE-1DD9-0376-6B1E-BBE235A60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619FE5-CD5E-EF65-B64A-3D86602E6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62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CF47D1-0E5A-1E4E-2FC1-2AC89FAF8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829211-4D79-3496-AA45-51BA9ACB65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336FC6-C6A5-6A42-67AD-678434D93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6331A6-50CE-D7D6-4D48-9D9777543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738283-1653-5D79-6040-6AE0C3160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B858F5-9D4E-9716-A6D7-715F2E3C2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837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DF203-091F-BA94-0FBD-653668297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4863F8-B329-DA6D-CB23-DA2633595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98ABAC-A748-8DE3-7526-2E0C5A445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5B7F36-1A2C-819D-5E5D-CAB5E54A6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A94A73D-9877-37DE-8E59-E5B9355036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F70170-A076-B284-9C74-64136172A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E3D5B5-0D15-FFC6-267D-5C9A06EDB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BC7701F-DF18-02CB-104F-87AD7EC87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586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5229D-BF93-18D9-34DB-EC19C8EBF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71CECB-7FB6-1244-3E9D-1545BAF9F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E51158-7651-D683-BA2E-5EE0B49F6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4ADFBB-6333-895F-6D79-F80E81AAC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920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2E470D7-820B-7081-62BB-38BC23AE3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BA1FCF-DF7F-7C62-37F4-26D853201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AC2202-49FB-E8CE-215F-E28DF724C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69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F7778D-9DF1-CEC0-831A-BC9A4C7AE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7A232D-06A6-5937-A990-AD82119CC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C83A42-4200-4578-1E27-2C8A3A5E7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ADF1D2-F8DB-2E61-8686-BE1DE9EBB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B801AC-0412-D235-B8E0-011EC2849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A1E94C-5B26-753C-6D0B-2E3505D35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50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9D447-FBF7-28B4-A235-A37747BEA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23C60B0-2884-B39D-5C50-6FE6B1CC2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47FEF9-443E-4DA3-BBD4-39E4A2A4C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AF4712-4F63-BE7A-6E33-4D70EB453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C4EB3D-7851-1073-8313-1DA724043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5CE708-8E7F-C94D-5C5E-211F874D5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981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9A517C-69F9-C5FC-B83B-5EBD8CFEB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E416A2-415E-194F-E8B2-9657EE686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8F1EE9-04FA-EFEA-61FF-616DB53F9F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5AB57D-2A49-4783-ACF5-E89BFF76D73C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58EC1B-4E12-9889-F7FF-24C2DFF9D8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814483-6ED8-ABEA-9C68-F10E28C66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42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customXml" Target="../ink/ink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customXml" Target="../ink/ink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4.png"/><Relationship Id="rId18" Type="http://schemas.openxmlformats.org/officeDocument/2006/relationships/customXml" Target="../ink/ink9.xml"/><Relationship Id="rId3" Type="http://schemas.openxmlformats.org/officeDocument/2006/relationships/image" Target="../media/image2.jpeg"/><Relationship Id="rId21" Type="http://schemas.openxmlformats.org/officeDocument/2006/relationships/image" Target="../media/image18.png"/><Relationship Id="rId7" Type="http://schemas.openxmlformats.org/officeDocument/2006/relationships/image" Target="../media/image11.png"/><Relationship Id="rId12" Type="http://schemas.openxmlformats.org/officeDocument/2006/relationships/customXml" Target="../ink/ink6.xml"/><Relationship Id="rId17" Type="http://schemas.openxmlformats.org/officeDocument/2006/relationships/image" Target="../media/image16.png"/><Relationship Id="rId2" Type="http://schemas.openxmlformats.org/officeDocument/2006/relationships/image" Target="../media/image8.png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5" Type="http://schemas.openxmlformats.org/officeDocument/2006/relationships/image" Target="../media/image15.png"/><Relationship Id="rId10" Type="http://schemas.openxmlformats.org/officeDocument/2006/relationships/customXml" Target="../ink/ink5.xml"/><Relationship Id="rId19" Type="http://schemas.openxmlformats.org/officeDocument/2006/relationships/image" Target="../media/image17.png"/><Relationship Id="rId4" Type="http://schemas.openxmlformats.org/officeDocument/2006/relationships/image" Target="../media/image9.png"/><Relationship Id="rId9" Type="http://schemas.openxmlformats.org/officeDocument/2006/relationships/image" Target="../media/image12.png"/><Relationship Id="rId14" Type="http://schemas.openxmlformats.org/officeDocument/2006/relationships/customXml" Target="../ink/ink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234A84D-3C80-B85E-FDCB-D8315190E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951" y="272902"/>
            <a:ext cx="3156098" cy="315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F42109A-CF7E-04C0-A70A-4B3FFC514D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788749"/>
              </p:ext>
            </p:extLst>
          </p:nvPr>
        </p:nvGraphicFramePr>
        <p:xfrm>
          <a:off x="8046719" y="5287685"/>
          <a:ext cx="3604205" cy="1205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3073">
                  <a:extLst>
                    <a:ext uri="{9D8B030D-6E8A-4147-A177-3AD203B41FA5}">
                      <a16:colId xmlns:a16="http://schemas.microsoft.com/office/drawing/2014/main" val="3768000762"/>
                    </a:ext>
                  </a:extLst>
                </a:gridCol>
                <a:gridCol w="2311132">
                  <a:extLst>
                    <a:ext uri="{9D8B030D-6E8A-4147-A177-3AD203B41FA5}">
                      <a16:colId xmlns:a16="http://schemas.microsoft.com/office/drawing/2014/main" val="621400972"/>
                    </a:ext>
                  </a:extLst>
                </a:gridCol>
              </a:tblGrid>
              <a:tr h="6029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이름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신동욱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81735"/>
                  </a:ext>
                </a:extLst>
              </a:tr>
              <a:tr h="6029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학번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20204101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458299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B927AE3-845A-E07E-5DFD-9651CE54EAB8}"/>
              </a:ext>
            </a:extLst>
          </p:cNvPr>
          <p:cNvSpPr txBox="1"/>
          <p:nvPr/>
        </p:nvSpPr>
        <p:spPr>
          <a:xfrm>
            <a:off x="1596413" y="3259231"/>
            <a:ext cx="8999174" cy="14745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/>
              <a:t>운영체제</a:t>
            </a:r>
            <a:endParaRPr lang="en-US" altLang="ko-KR" sz="3200"/>
          </a:p>
          <a:p>
            <a:pPr algn="ctr">
              <a:lnSpc>
                <a:spcPct val="150000"/>
              </a:lnSpc>
            </a:pPr>
            <a:r>
              <a:rPr lang="ko-KR" altLang="en-US" sz="3200"/>
              <a:t>특별 실습 과제 </a:t>
            </a:r>
            <a:r>
              <a:rPr lang="en-US" altLang="ko-KR" sz="3200"/>
              <a:t>– </a:t>
            </a:r>
            <a:r>
              <a:rPr lang="ko-KR" altLang="en-US" sz="3200"/>
              <a:t>생산자</a:t>
            </a:r>
            <a:r>
              <a:rPr lang="en-US" altLang="ko-KR" sz="3200"/>
              <a:t>/</a:t>
            </a:r>
            <a:r>
              <a:rPr lang="ko-KR" altLang="en-US" sz="3200"/>
              <a:t>소비자 프로그램</a:t>
            </a:r>
            <a:endParaRPr lang="en-US" altLang="ko-KR" sz="3200"/>
          </a:p>
        </p:txBody>
      </p:sp>
    </p:spTree>
    <p:extLst>
      <p:ext uri="{BB962C8B-B14F-4D97-AF65-F5344CB8AC3E}">
        <p14:creationId xmlns:p14="http://schemas.microsoft.com/office/powerpoint/2010/main" val="1937961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4921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tx2">
                    <a:lumMod val="75000"/>
                    <a:lumOff val="25000"/>
                  </a:schemeClr>
                </a:solidFill>
              </a:rPr>
              <a:t>스레드 </a:t>
            </a:r>
            <a:r>
              <a:rPr lang="en-US" altLang="ko-KR" sz="2000">
                <a:solidFill>
                  <a:schemeClr val="tx2">
                    <a:lumMod val="75000"/>
                    <a:lumOff val="25000"/>
                  </a:schemeClr>
                </a:solidFill>
              </a:rPr>
              <a:t>– </a:t>
            </a:r>
            <a:r>
              <a:rPr lang="ko-KR" altLang="en-US" sz="2000">
                <a:solidFill>
                  <a:schemeClr val="tx2">
                    <a:lumMod val="75000"/>
                    <a:lumOff val="25000"/>
                  </a:schemeClr>
                </a:solidFill>
              </a:rPr>
              <a:t>생산자</a:t>
            </a:r>
            <a:r>
              <a:rPr lang="en-US" altLang="ko-KR" sz="2000">
                <a:solidFill>
                  <a:schemeClr val="tx2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2000">
                <a:solidFill>
                  <a:schemeClr val="tx2">
                    <a:lumMod val="75000"/>
                    <a:lumOff val="25000"/>
                  </a:schemeClr>
                </a:solidFill>
              </a:rPr>
              <a:t>소비자 프로그램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D40BAA-BCA6-D5EF-2278-AE07DFC65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28" y="1140629"/>
            <a:ext cx="9883121" cy="352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081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7B1DB90C-1E79-A124-250D-4EF2DC026F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68"/>
          <a:stretch/>
        </p:blipFill>
        <p:spPr>
          <a:xfrm>
            <a:off x="244549" y="3510199"/>
            <a:ext cx="4763165" cy="3010320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5261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tx2">
                    <a:lumMod val="75000"/>
                    <a:lumOff val="25000"/>
                  </a:schemeClr>
                </a:solidFill>
              </a:rPr>
              <a:t>스레드 </a:t>
            </a:r>
            <a:r>
              <a:rPr lang="en-US" altLang="ko-KR" sz="2000">
                <a:solidFill>
                  <a:schemeClr val="tx2">
                    <a:lumMod val="75000"/>
                    <a:lumOff val="25000"/>
                  </a:schemeClr>
                </a:solidFill>
              </a:rPr>
              <a:t>– </a:t>
            </a:r>
            <a:r>
              <a:rPr lang="ko-KR" altLang="en-US" sz="2000">
                <a:solidFill>
                  <a:schemeClr val="tx2">
                    <a:lumMod val="75000"/>
                    <a:lumOff val="25000"/>
                  </a:schemeClr>
                </a:solidFill>
              </a:rPr>
              <a:t>생산자</a:t>
            </a:r>
            <a:r>
              <a:rPr lang="en-US" altLang="ko-KR" sz="2000">
                <a:solidFill>
                  <a:schemeClr val="tx2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2000">
                <a:solidFill>
                  <a:schemeClr val="tx2">
                    <a:lumMod val="75000"/>
                    <a:lumOff val="25000"/>
                  </a:schemeClr>
                </a:solidFill>
              </a:rPr>
              <a:t>소비자 프로그램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6DC209E-131D-4522-20AE-8CE30DAF5E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1659"/>
          <a:stretch/>
        </p:blipFill>
        <p:spPr>
          <a:xfrm>
            <a:off x="244549" y="802395"/>
            <a:ext cx="4763165" cy="27078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475ACF-E768-09B8-607A-EDC76B307B5F}"/>
              </a:ext>
            </a:extLst>
          </p:cNvPr>
          <p:cNvSpPr txBox="1"/>
          <p:nvPr/>
        </p:nvSpPr>
        <p:spPr>
          <a:xfrm>
            <a:off x="5152724" y="1092264"/>
            <a:ext cx="5261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멀티스레드 환경에서의 생산자</a:t>
            </a:r>
            <a:r>
              <a:rPr lang="en-US" altLang="ko-KR"/>
              <a:t>, </a:t>
            </a:r>
            <a:r>
              <a:rPr lang="ko-KR" altLang="en-US"/>
              <a:t>소비자 프로그램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B2F94E-2F03-2027-2702-0C5EA1853530}"/>
              </a:ext>
            </a:extLst>
          </p:cNvPr>
          <p:cNvSpPr txBox="1"/>
          <p:nvPr/>
        </p:nvSpPr>
        <p:spPr>
          <a:xfrm>
            <a:off x="5325979" y="4057930"/>
            <a:ext cx="61237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sched_yield() :</a:t>
            </a:r>
            <a:r>
              <a:rPr lang="ko-KR" altLang="en-US"/>
              <a:t> 현재 실행 중인 스레드가 </a:t>
            </a:r>
            <a:r>
              <a:rPr lang="en-US" altLang="ko-KR"/>
              <a:t>CPU</a:t>
            </a:r>
            <a:r>
              <a:rPr lang="ko-KR" altLang="en-US"/>
              <a:t>를 양보하고 </a:t>
            </a:r>
            <a:endParaRPr lang="en-US" altLang="ko-KR"/>
          </a:p>
          <a:p>
            <a:r>
              <a:rPr lang="ko-KR" altLang="en-US"/>
              <a:t>다른 스레드가 실행될 수 있도록 함</a:t>
            </a:r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생산자는 난수를 생성하여 버퍼에 할당한다</a:t>
            </a:r>
            <a:endParaRPr lang="en-US" altLang="ko-KR"/>
          </a:p>
          <a:p>
            <a:endParaRPr lang="en-US" altLang="ko-KR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BBB4242D-9688-DC05-1A30-6E236B5B550D}"/>
                  </a:ext>
                </a:extLst>
              </p14:cNvPr>
              <p14:cNvContentPartPr/>
              <p14:nvPr/>
            </p14:nvContentPartPr>
            <p14:xfrm>
              <a:off x="2819785" y="4225168"/>
              <a:ext cx="2521800" cy="29520"/>
            </p14:xfrm>
          </p:contentPart>
        </mc:Choice>
        <mc:Fallback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BBB4242D-9688-DC05-1A30-6E236B5B550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11145" y="4216528"/>
                <a:ext cx="253944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62ED5483-6FB2-96FE-B238-EE5AA8C40D9E}"/>
                  </a:ext>
                </a:extLst>
              </p14:cNvPr>
              <p14:cNvContentPartPr/>
              <p14:nvPr/>
            </p14:nvContentPartPr>
            <p14:xfrm>
              <a:off x="3622945" y="4685968"/>
              <a:ext cx="1776960" cy="704880"/>
            </p14:xfrm>
          </p:contentPart>
        </mc:Choice>
        <mc:Fallback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62ED5483-6FB2-96FE-B238-EE5AA8C40D9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14305" y="4676968"/>
                <a:ext cx="1794600" cy="72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7317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E5BCABA8-2931-C85F-85A6-1D107B4AF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124" y="919352"/>
            <a:ext cx="1522012" cy="2744882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5682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tx2">
                    <a:lumMod val="75000"/>
                    <a:lumOff val="25000"/>
                  </a:schemeClr>
                </a:solidFill>
              </a:rPr>
              <a:t>스레드 </a:t>
            </a:r>
            <a:r>
              <a:rPr lang="en-US" altLang="ko-KR" sz="2000">
                <a:solidFill>
                  <a:schemeClr val="tx2">
                    <a:lumMod val="75000"/>
                    <a:lumOff val="25000"/>
                  </a:schemeClr>
                </a:solidFill>
              </a:rPr>
              <a:t>– </a:t>
            </a:r>
            <a:r>
              <a:rPr lang="ko-KR" altLang="en-US" sz="2000">
                <a:solidFill>
                  <a:schemeClr val="tx2">
                    <a:lumMod val="75000"/>
                    <a:lumOff val="25000"/>
                  </a:schemeClr>
                </a:solidFill>
              </a:rPr>
              <a:t>생산자</a:t>
            </a:r>
            <a:r>
              <a:rPr lang="en-US" altLang="ko-KR" sz="2000">
                <a:solidFill>
                  <a:schemeClr val="tx2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2000">
                <a:solidFill>
                  <a:schemeClr val="tx2">
                    <a:lumMod val="75000"/>
                    <a:lumOff val="25000"/>
                  </a:schemeClr>
                </a:solidFill>
              </a:rPr>
              <a:t>소비자 프로그램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AA3E84B-A241-8E43-52D6-8AA514F93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549" y="919352"/>
            <a:ext cx="4544059" cy="279121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B0A90F0-3851-40E5-665D-9533EF1FEF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549" y="3635389"/>
            <a:ext cx="5820587" cy="30388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195698C-EABF-6C71-B301-FE7100C10DAA}"/>
              </a:ext>
            </a:extLst>
          </p:cNvPr>
          <p:cNvSpPr txBox="1"/>
          <p:nvPr/>
        </p:nvSpPr>
        <p:spPr>
          <a:xfrm>
            <a:off x="6259628" y="1013655"/>
            <a:ext cx="4517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소비자는 버퍼에 있는 값을 꺼내 출력한다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EBFD5E-3A68-41B1-8213-94D0C147BAAD}"/>
              </a:ext>
            </a:extLst>
          </p:cNvPr>
          <p:cNvSpPr txBox="1"/>
          <p:nvPr/>
        </p:nvSpPr>
        <p:spPr>
          <a:xfrm>
            <a:off x="6092456" y="2923089"/>
            <a:ext cx="4599336" cy="3362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스레드 식별자를 저장할 변수 두개 생성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스레드 속성을 저장할 변수 </a:t>
            </a:r>
            <a:r>
              <a:rPr lang="en-US" altLang="ko-KR"/>
              <a:t>attr</a:t>
            </a:r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스레드 속성 초기화</a:t>
            </a:r>
            <a:endParaRPr lang="en-US" altLang="ko-KR"/>
          </a:p>
          <a:p>
            <a:pPr>
              <a:lnSpc>
                <a:spcPct val="150000"/>
              </a:lnSpc>
            </a:pPr>
            <a:endParaRPr lang="ko-KR" altLang="en-US"/>
          </a:p>
          <a:p>
            <a:pPr>
              <a:lnSpc>
                <a:spcPct val="150000"/>
              </a:lnSpc>
            </a:pPr>
            <a:r>
              <a:rPr lang="ko-KR" altLang="en-US"/>
              <a:t>스레드를 두 개 생성하고 각 함수들을 전달</a:t>
            </a: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생성된 스레드가 종료될 때 까지 기다린다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2C129308-B4C0-6963-191D-790CB83ADBC9}"/>
                  </a:ext>
                </a:extLst>
              </p14:cNvPr>
              <p14:cNvContentPartPr/>
              <p14:nvPr/>
            </p14:nvContentPartPr>
            <p14:xfrm>
              <a:off x="4725985" y="1192888"/>
              <a:ext cx="1562760" cy="1005480"/>
            </p14:xfrm>
          </p:contentPart>
        </mc:Choice>
        <mc:Fallback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2C129308-B4C0-6963-191D-790CB83ADBC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16985" y="1184248"/>
                <a:ext cx="1580400" cy="102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그룹 18">
            <a:extLst>
              <a:ext uri="{FF2B5EF4-FFF2-40B4-BE49-F238E27FC236}">
                <a16:creationId xmlns:a16="http://schemas.microsoft.com/office/drawing/2014/main" id="{9B558BF9-DDF3-1674-67C9-77D8CB0291C7}"/>
              </a:ext>
            </a:extLst>
          </p:cNvPr>
          <p:cNvGrpSpPr/>
          <p:nvPr/>
        </p:nvGrpSpPr>
        <p:grpSpPr>
          <a:xfrm>
            <a:off x="2610625" y="3126808"/>
            <a:ext cx="3607200" cy="1445040"/>
            <a:chOff x="2610625" y="3126808"/>
            <a:chExt cx="3607200" cy="144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6C43AFA9-640B-24E8-D050-D83B34A059E7}"/>
                    </a:ext>
                  </a:extLst>
                </p14:cNvPr>
                <p14:cNvContentPartPr/>
                <p14:nvPr/>
              </p14:nvContentPartPr>
              <p14:xfrm>
                <a:off x="4860625" y="3126808"/>
                <a:ext cx="1280160" cy="91152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6C43AFA9-640B-24E8-D050-D83B34A059E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851985" y="3117808"/>
                  <a:ext cx="1297800" cy="9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7A265E7C-D909-010A-5689-A38462F42A84}"/>
                    </a:ext>
                  </a:extLst>
                </p14:cNvPr>
                <p14:cNvContentPartPr/>
                <p14:nvPr/>
              </p14:nvContentPartPr>
              <p14:xfrm>
                <a:off x="2610625" y="3570328"/>
                <a:ext cx="3588120" cy="80928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7A265E7C-D909-010A-5689-A38462F42A8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01625" y="3561688"/>
                  <a:ext cx="3605760" cy="82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1E4645FE-84A0-493E-9644-F7B5385D4AEF}"/>
                    </a:ext>
                  </a:extLst>
                </p14:cNvPr>
                <p14:cNvContentPartPr/>
                <p14:nvPr/>
              </p14:nvContentPartPr>
              <p14:xfrm>
                <a:off x="3190945" y="4441168"/>
                <a:ext cx="3026880" cy="13068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1E4645FE-84A0-493E-9644-F7B5385D4AE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82305" y="4432168"/>
                  <a:ext cx="3044520" cy="14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9209E65-EC74-2ABF-94FC-563A95F0B022}"/>
              </a:ext>
            </a:extLst>
          </p:cNvPr>
          <p:cNvGrpSpPr/>
          <p:nvPr/>
        </p:nvGrpSpPr>
        <p:grpSpPr>
          <a:xfrm>
            <a:off x="5961865" y="4879648"/>
            <a:ext cx="276840" cy="374760"/>
            <a:chOff x="5961865" y="4879648"/>
            <a:chExt cx="276840" cy="37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3CA84505-4B26-FD42-942E-4DE972744805}"/>
                    </a:ext>
                  </a:extLst>
                </p14:cNvPr>
                <p14:cNvContentPartPr/>
                <p14:nvPr/>
              </p14:nvContentPartPr>
              <p14:xfrm>
                <a:off x="5961865" y="4879648"/>
                <a:ext cx="276840" cy="37476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3CA84505-4B26-FD42-942E-4DE97274480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953225" y="4871008"/>
                  <a:ext cx="29448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9A837BC0-1BCC-3669-D75E-CC7EBA0276DC}"/>
                    </a:ext>
                  </a:extLst>
                </p14:cNvPr>
                <p14:cNvContentPartPr/>
                <p14:nvPr/>
              </p14:nvContentPartPr>
              <p14:xfrm>
                <a:off x="6150145" y="5197168"/>
                <a:ext cx="65880" cy="4824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9A837BC0-1BCC-3669-D75E-CC7EBA0276D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141145" y="5188528"/>
                  <a:ext cx="83520" cy="6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695A3E7-6C24-75B4-8905-C7D044D87B70}"/>
              </a:ext>
            </a:extLst>
          </p:cNvPr>
          <p:cNvGrpSpPr/>
          <p:nvPr/>
        </p:nvGrpSpPr>
        <p:grpSpPr>
          <a:xfrm>
            <a:off x="4130545" y="5515048"/>
            <a:ext cx="1986120" cy="554040"/>
            <a:chOff x="4130545" y="5515048"/>
            <a:chExt cx="1986120" cy="55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D58665B5-11CB-7013-ECE5-971B33CB3F05}"/>
                    </a:ext>
                  </a:extLst>
                </p14:cNvPr>
                <p14:cNvContentPartPr/>
                <p14:nvPr/>
              </p14:nvContentPartPr>
              <p14:xfrm>
                <a:off x="4130545" y="5515048"/>
                <a:ext cx="221040" cy="26928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D58665B5-11CB-7013-ECE5-971B33CB3F0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121905" y="5506048"/>
                  <a:ext cx="23868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1A70652D-1B17-373C-0C3F-33DA331BA824}"/>
                    </a:ext>
                  </a:extLst>
                </p14:cNvPr>
                <p14:cNvContentPartPr/>
                <p14:nvPr/>
              </p14:nvContentPartPr>
              <p14:xfrm>
                <a:off x="4350505" y="5620528"/>
                <a:ext cx="1766160" cy="44856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1A70652D-1B17-373C-0C3F-33DA331BA82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341505" y="5611528"/>
                  <a:ext cx="1783800" cy="466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61019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6096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tx2">
                    <a:lumMod val="75000"/>
                    <a:lumOff val="25000"/>
                  </a:schemeClr>
                </a:solidFill>
              </a:rPr>
              <a:t>스레드 </a:t>
            </a:r>
            <a:r>
              <a:rPr lang="en-US" altLang="ko-KR" sz="2000">
                <a:solidFill>
                  <a:schemeClr val="tx2">
                    <a:lumMod val="75000"/>
                    <a:lumOff val="25000"/>
                  </a:schemeClr>
                </a:solidFill>
              </a:rPr>
              <a:t>– </a:t>
            </a:r>
            <a:r>
              <a:rPr lang="ko-KR" altLang="en-US" sz="2000">
                <a:solidFill>
                  <a:schemeClr val="tx2">
                    <a:lumMod val="75000"/>
                    <a:lumOff val="25000"/>
                  </a:schemeClr>
                </a:solidFill>
              </a:rPr>
              <a:t>생산자</a:t>
            </a:r>
            <a:r>
              <a:rPr lang="en-US" altLang="ko-KR" sz="2000">
                <a:solidFill>
                  <a:schemeClr val="tx2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2000">
                <a:solidFill>
                  <a:schemeClr val="tx2">
                    <a:lumMod val="75000"/>
                    <a:lumOff val="25000"/>
                  </a:schemeClr>
                </a:solidFill>
              </a:rPr>
              <a:t>소비자 프로그램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00154A-8A7A-0E31-B519-6B1EE0037AE9}"/>
              </a:ext>
            </a:extLst>
          </p:cNvPr>
          <p:cNvSpPr txBox="1"/>
          <p:nvPr/>
        </p:nvSpPr>
        <p:spPr>
          <a:xfrm>
            <a:off x="4369869" y="1049154"/>
            <a:ext cx="5798382" cy="25317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-pthread </a:t>
            </a:r>
            <a:r>
              <a:rPr lang="ko-KR" altLang="en-US"/>
              <a:t>옵션을 주어 컴파일 하고 실행한다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생산자에서는 </a:t>
            </a:r>
            <a:r>
              <a:rPr lang="en-US" altLang="ko-KR"/>
              <a:t>4</a:t>
            </a:r>
            <a:r>
              <a:rPr lang="ko-KR" altLang="en-US"/>
              <a:t>개의 난수를 생성하여 버퍼에 삽입한다</a:t>
            </a: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소비자는 버퍼의 값을 출력한다</a:t>
            </a:r>
            <a:r>
              <a:rPr lang="en-US" altLang="ko-KR"/>
              <a:t>.</a:t>
            </a:r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050BEBD-AC29-4F78-AD6B-059F84E79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88" y="818996"/>
            <a:ext cx="3524742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658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234A84D-3C80-B85E-FDCB-D8315190E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951" y="272902"/>
            <a:ext cx="3156098" cy="315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F42109A-CF7E-04C0-A70A-4B3FFC514DC7}"/>
              </a:ext>
            </a:extLst>
          </p:cNvPr>
          <p:cNvGraphicFramePr>
            <a:graphicFrameLocks noGrp="1"/>
          </p:cNvGraphicFramePr>
          <p:nvPr/>
        </p:nvGraphicFramePr>
        <p:xfrm>
          <a:off x="8046719" y="5287685"/>
          <a:ext cx="3604205" cy="1205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3073">
                  <a:extLst>
                    <a:ext uri="{9D8B030D-6E8A-4147-A177-3AD203B41FA5}">
                      <a16:colId xmlns:a16="http://schemas.microsoft.com/office/drawing/2014/main" val="3768000762"/>
                    </a:ext>
                  </a:extLst>
                </a:gridCol>
                <a:gridCol w="2311132">
                  <a:extLst>
                    <a:ext uri="{9D8B030D-6E8A-4147-A177-3AD203B41FA5}">
                      <a16:colId xmlns:a16="http://schemas.microsoft.com/office/drawing/2014/main" val="621400972"/>
                    </a:ext>
                  </a:extLst>
                </a:gridCol>
              </a:tblGrid>
              <a:tr h="6029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이름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신동욱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81735"/>
                  </a:ext>
                </a:extLst>
              </a:tr>
              <a:tr h="6029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학번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20204101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458299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B927AE3-845A-E07E-5DFD-9651CE54EAB8}"/>
              </a:ext>
            </a:extLst>
          </p:cNvPr>
          <p:cNvSpPr txBox="1"/>
          <p:nvPr/>
        </p:nvSpPr>
        <p:spPr>
          <a:xfrm>
            <a:off x="2849525" y="3599688"/>
            <a:ext cx="6492950" cy="7358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/>
              <a:t>감사합니다</a:t>
            </a:r>
            <a:endParaRPr lang="en-US" altLang="ko-KR" sz="3200"/>
          </a:p>
        </p:txBody>
      </p:sp>
    </p:spTree>
    <p:extLst>
      <p:ext uri="{BB962C8B-B14F-4D97-AF65-F5344CB8AC3E}">
        <p14:creationId xmlns:p14="http://schemas.microsoft.com/office/powerpoint/2010/main" val="1670692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123</Words>
  <Application>Microsoft Office PowerPoint</Application>
  <PresentationFormat>와이드스크린</PresentationFormat>
  <Paragraphs>34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DongUk Shin</dc:creator>
  <cp:lastModifiedBy>DongUk Shin</cp:lastModifiedBy>
  <cp:revision>42</cp:revision>
  <dcterms:created xsi:type="dcterms:W3CDTF">2024-03-11T01:31:15Z</dcterms:created>
  <dcterms:modified xsi:type="dcterms:W3CDTF">2024-04-29T14:08:58Z</dcterms:modified>
</cp:coreProperties>
</file>