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>
        <p:scale>
          <a:sx n="75" d="100"/>
          <a:sy n="75" d="100"/>
        </p:scale>
        <p:origin x="23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2T15:25:12.0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0 239,'288'-18,"3"0,-251 16,68-12,21-1,65 14,-98 3,141-17,-54-2,298 11,-256 9,3847-3,-3709-18,-30 1,792 17,-1089-1,-1-3,38-8,-35 5,47-3,-269 12,-230 10,-565 11,672-26,-1386 3,1264-34,50 0,-502 32,425 5,115-21,6 1,-1430 18,1743 0,-1 0,1 1,-1 1,1 2,0 0,-39 15,61-20,-1 0,0 0,1 0,-1 0,1 0,-1 0,1 0,-1 1,0-1,1 0,-1 0,1 1,-1-1,1 0,-1 1,1-1,-1 0,1 1,0-1,-1 1,1-1,-1 1,1-1,0 1,0-1,-1 1,1-1,0 1,0 0,0-1,-1 1,1-1,0 1,0 0,0-1,0 1,0 0,23 9,40-3,308-8,59 2,-175 33,-178-20,154 7,6252-23,-6452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8D779-FF24-43E8-0FA3-D56CF7556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B85D7-C0F8-CAEF-EDFF-0F21E9ACC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DA3FC-C5D8-8F3C-2D37-7F448012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D4BCE-C038-D3A8-524A-25E24416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50E79-C266-2994-F245-BDB53F89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9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65C56-C631-6782-C00A-DECE1BC8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BF4D1C-575E-807A-828E-4344C1042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DE21E-0A6F-0A9C-FBA5-FC9F194B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BFBC8-218A-ED53-53DC-AD63EB45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E9107-D38C-42B9-16EE-8F4CC6C4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77442B-6D3E-41F1-9893-A42CBD9DD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67ADC0-62B0-AE0F-95CC-EDC1182E5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28944-2DCD-F2A6-5680-C5ABB108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10773-97C0-5029-AA51-90412F06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BF1CE-7580-E9E7-56C8-94B3B4BB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0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AE2B8-F5C2-AB02-795A-46FD99C0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0DD1B-5E6F-5F35-D7AB-5BD08BCF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5D675-2929-2A77-A375-621E92A5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38014-DB38-17A6-C13E-A05ECB96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F8B38-701D-BC07-88BF-D7ACD083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E72C1-7FBA-B863-C0CD-A44E3FEE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9EB92-7DF3-3756-8E11-BDEE8A771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E7405-C295-133F-27BF-203FCB58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055BE-1DD9-0376-6B1E-BBE235A6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19FE5-CD5E-EF65-B64A-3D86602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2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F47D1-0E5A-1E4E-2FC1-2AC89FAF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29211-4D79-3496-AA45-51BA9ACB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336FC6-C6A5-6A42-67AD-678434D93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331A6-50CE-D7D6-4D48-9D977754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38283-1653-5D79-6040-6AE0C316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B858F5-9D4E-9716-A6D7-715F2E3C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83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DF203-091F-BA94-0FBD-65366829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863F8-B329-DA6D-CB23-DA263359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98ABAC-A748-8DE3-7526-2E0C5A445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5B7F36-1A2C-819D-5E5D-CAB5E54A6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94A73D-9877-37DE-8E59-E5B935503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F70170-A076-B284-9C74-64136172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E3D5B5-0D15-FFC6-267D-5C9A06ED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C7701F-DF18-02CB-104F-87AD7EC8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58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5229D-BF93-18D9-34DB-EC19C8EB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71CECB-7FB6-1244-3E9D-1545BAF9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E51158-7651-D683-BA2E-5EE0B49F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4ADFBB-6333-895F-6D79-F80E81AA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2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E470D7-820B-7081-62BB-38BC23AE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BA1FCF-DF7F-7C62-37F4-26D85320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C2202-49FB-E8CE-215F-E28DF72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6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7778D-9DF1-CEC0-831A-BC9A4C7A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A232D-06A6-5937-A990-AD82119CC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83A42-4200-4578-1E27-2C8A3A5E7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DF1D2-F8DB-2E61-8686-BE1DE9EB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801AC-0412-D235-B8E0-011EC284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A1E94C-5B26-753C-6D0B-2E3505D3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9D447-FBF7-28B4-A235-A37747BE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3C60B0-2884-B39D-5C50-6FE6B1CC2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7FEF9-443E-4DA3-BBD4-39E4A2A4C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F4712-4F63-BE7A-6E33-4D70EB45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4EB3D-7851-1073-8313-1DA72404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5CE708-8E7F-C94D-5C5E-211F874D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98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9A517C-69F9-C5FC-B83B-5EBD8CFE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E416A2-415E-194F-E8B2-9657EE686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F1EE9-04FA-EFEA-61FF-616DB53F9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5AB57D-2A49-4783-ACF5-E89BFF76D73C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8EC1B-4E12-9889-F7FF-24C2DFF9D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14483-6ED8-ABEA-9C68-F10E28C66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2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urvey.stackoverflow.co/2023/#technology-admired-and-desired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hyperlink" Target="https://www.codenary.co.kr/techstack/detail/docker" TargetMode="Externa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34A84D-3C80-B85E-FDCB-D8315190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1" y="272902"/>
            <a:ext cx="3156098" cy="31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42109A-CF7E-04C0-A70A-4B3FFC514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88749"/>
              </p:ext>
            </p:extLst>
          </p:nvPr>
        </p:nvGraphicFramePr>
        <p:xfrm>
          <a:off x="8046719" y="5287685"/>
          <a:ext cx="3604205" cy="120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073">
                  <a:extLst>
                    <a:ext uri="{9D8B030D-6E8A-4147-A177-3AD203B41FA5}">
                      <a16:colId xmlns:a16="http://schemas.microsoft.com/office/drawing/2014/main" val="3768000762"/>
                    </a:ext>
                  </a:extLst>
                </a:gridCol>
                <a:gridCol w="2311132">
                  <a:extLst>
                    <a:ext uri="{9D8B030D-6E8A-4147-A177-3AD203B41FA5}">
                      <a16:colId xmlns:a16="http://schemas.microsoft.com/office/drawing/2014/main" val="621400972"/>
                    </a:ext>
                  </a:extLst>
                </a:gridCol>
              </a:tblGrid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신동욱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81735"/>
                  </a:ext>
                </a:extLst>
              </a:tr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20204101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582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27AE3-845A-E07E-5DFD-9651CE54EAB8}"/>
              </a:ext>
            </a:extLst>
          </p:cNvPr>
          <p:cNvSpPr txBox="1"/>
          <p:nvPr/>
        </p:nvSpPr>
        <p:spPr>
          <a:xfrm>
            <a:off x="2849525" y="3230356"/>
            <a:ext cx="6492950" cy="14745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/>
              <a:t>운영체제</a:t>
            </a:r>
            <a:endParaRPr lang="en-US" altLang="ko-KR" sz="3200"/>
          </a:p>
          <a:p>
            <a:pPr algn="ctr">
              <a:lnSpc>
                <a:spcPct val="150000"/>
              </a:lnSpc>
            </a:pPr>
            <a:r>
              <a:rPr lang="ko-KR" altLang="en-US" sz="3200"/>
              <a:t>계산 환경 조사 </a:t>
            </a:r>
            <a:r>
              <a:rPr lang="en-US" altLang="ko-KR" sz="3200"/>
              <a:t>– </a:t>
            </a:r>
            <a:r>
              <a:rPr lang="ko-KR" altLang="en-US" sz="3200"/>
              <a:t>도커</a:t>
            </a:r>
            <a:r>
              <a:rPr lang="en-US" altLang="ko-KR" sz="3200"/>
              <a:t>(Docker)</a:t>
            </a:r>
          </a:p>
        </p:txBody>
      </p:sp>
    </p:spTree>
    <p:extLst>
      <p:ext uri="{BB962C8B-B14F-4D97-AF65-F5344CB8AC3E}">
        <p14:creationId xmlns:p14="http://schemas.microsoft.com/office/powerpoint/2010/main" val="193796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tx2">
                    <a:lumMod val="75000"/>
                    <a:lumOff val="25000"/>
                  </a:schemeClr>
                </a:solidFill>
              </a:rPr>
              <a:t>글로벌 통계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A7815-87ED-22D7-ABBC-57BEDFE1D962}"/>
              </a:ext>
            </a:extLst>
          </p:cNvPr>
          <p:cNvSpPr txBox="1"/>
          <p:nvPr/>
        </p:nvSpPr>
        <p:spPr>
          <a:xfrm>
            <a:off x="5765800" y="6520399"/>
            <a:ext cx="7086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출처</a:t>
            </a:r>
            <a:r>
              <a:rPr lang="en-US" altLang="ko-KR" sz="1400"/>
              <a:t>: </a:t>
            </a:r>
            <a:r>
              <a:rPr lang="en-US" altLang="ko-KR" sz="1400">
                <a:hlinkClick r:id="rId3"/>
              </a:rPr>
              <a:t>https://survey.stackoverflow.co/2023/#technology-admired-and-desired</a:t>
            </a:r>
            <a:endParaRPr lang="ko-KR" alt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E7A63-9B03-059F-1295-EB84C39C0320}"/>
              </a:ext>
            </a:extLst>
          </p:cNvPr>
          <p:cNvSpPr txBox="1"/>
          <p:nvPr/>
        </p:nvSpPr>
        <p:spPr>
          <a:xfrm>
            <a:off x="5461000" y="1117664"/>
            <a:ext cx="6088377" cy="326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stackoverflow </a:t>
            </a:r>
            <a:r>
              <a:rPr lang="ko-KR" altLang="en-US" sz="2000"/>
              <a:t>라는 사이트에서 </a:t>
            </a:r>
            <a:r>
              <a:rPr lang="en-US" altLang="ko-KR" sz="2000"/>
              <a:t>90000</a:t>
            </a:r>
            <a:r>
              <a:rPr lang="ko-KR" altLang="en-US" sz="2000"/>
              <a:t>명의 개발자를 대상으로 조사한 통계 </a:t>
            </a:r>
            <a:r>
              <a:rPr lang="en-US" altLang="ko-KR" sz="2000"/>
              <a:t>(</a:t>
            </a:r>
            <a:r>
              <a:rPr lang="ko-KR" altLang="en-US" sz="2000"/>
              <a:t>주로 서구권</a:t>
            </a:r>
            <a:r>
              <a:rPr lang="en-US" altLang="ko-KR" sz="2000"/>
              <a:t>)</a:t>
            </a:r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>
              <a:lnSpc>
                <a:spcPct val="150000"/>
              </a:lnSpc>
            </a:pPr>
            <a:r>
              <a:rPr lang="ko-KR" altLang="en-US" sz="2000"/>
              <a:t>언어 등을 제외 한 기타 도구 사용 빈도에서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en-US" altLang="ko-KR" sz="2000"/>
              <a:t>Docker</a:t>
            </a:r>
            <a:r>
              <a:rPr lang="ko-KR" altLang="en-US" sz="2000"/>
              <a:t>가 압도적으로 </a:t>
            </a:r>
            <a:r>
              <a:rPr lang="en-US" altLang="ko-KR" sz="2000"/>
              <a:t>1</a:t>
            </a:r>
            <a:r>
              <a:rPr lang="ko-KR" altLang="en-US" sz="2000"/>
              <a:t>등을 한 것을 볼 수 있다</a:t>
            </a:r>
            <a:r>
              <a:rPr lang="en-US" altLang="ko-KR" sz="2000"/>
              <a:t>.</a:t>
            </a:r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>
              <a:lnSpc>
                <a:spcPct val="150000"/>
              </a:lnSpc>
            </a:pPr>
            <a:r>
              <a:rPr lang="en-US" altLang="ko-KR" sz="2000"/>
              <a:t>(npm </a:t>
            </a:r>
            <a:r>
              <a:rPr lang="ko-KR" altLang="en-US" sz="2000"/>
              <a:t>은</a:t>
            </a:r>
            <a:r>
              <a:rPr lang="en-US" altLang="ko-KR" sz="2000"/>
              <a:t> JavaScript </a:t>
            </a:r>
            <a:r>
              <a:rPr lang="ko-KR" altLang="en-US" sz="2000"/>
              <a:t>기반</a:t>
            </a:r>
            <a:r>
              <a:rPr lang="en-US" altLang="ko-KR" sz="2000"/>
              <a:t> </a:t>
            </a:r>
            <a:r>
              <a:rPr lang="ko-KR" altLang="en-US" sz="2000"/>
              <a:t>모듈 다운 소프트웨어</a:t>
            </a:r>
            <a:r>
              <a:rPr lang="en-US" altLang="ko-KR" sz="2000"/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261C64-C054-7274-C769-C0354EAAC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23" y="982569"/>
            <a:ext cx="4505954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5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34A84D-3C80-B85E-FDCB-D8315190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1" y="272902"/>
            <a:ext cx="3156098" cy="31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42109A-CF7E-04C0-A70A-4B3FFC514DC7}"/>
              </a:ext>
            </a:extLst>
          </p:cNvPr>
          <p:cNvGraphicFramePr>
            <a:graphicFrameLocks noGrp="1"/>
          </p:cNvGraphicFramePr>
          <p:nvPr/>
        </p:nvGraphicFramePr>
        <p:xfrm>
          <a:off x="8046719" y="5287685"/>
          <a:ext cx="3604205" cy="120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073">
                  <a:extLst>
                    <a:ext uri="{9D8B030D-6E8A-4147-A177-3AD203B41FA5}">
                      <a16:colId xmlns:a16="http://schemas.microsoft.com/office/drawing/2014/main" val="3768000762"/>
                    </a:ext>
                  </a:extLst>
                </a:gridCol>
                <a:gridCol w="2311132">
                  <a:extLst>
                    <a:ext uri="{9D8B030D-6E8A-4147-A177-3AD203B41FA5}">
                      <a16:colId xmlns:a16="http://schemas.microsoft.com/office/drawing/2014/main" val="621400972"/>
                    </a:ext>
                  </a:extLst>
                </a:gridCol>
              </a:tblGrid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신동욱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81735"/>
                  </a:ext>
                </a:extLst>
              </a:tr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20204101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582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27AE3-845A-E07E-5DFD-9651CE54EAB8}"/>
              </a:ext>
            </a:extLst>
          </p:cNvPr>
          <p:cNvSpPr txBox="1"/>
          <p:nvPr/>
        </p:nvSpPr>
        <p:spPr>
          <a:xfrm>
            <a:off x="2849525" y="3599688"/>
            <a:ext cx="6492950" cy="735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/>
              <a:t>감사합니다</a:t>
            </a:r>
            <a:endParaRPr lang="en-US" altLang="ko-KR" sz="3200"/>
          </a:p>
        </p:txBody>
      </p:sp>
    </p:spTree>
    <p:extLst>
      <p:ext uri="{BB962C8B-B14F-4D97-AF65-F5344CB8AC3E}">
        <p14:creationId xmlns:p14="http://schemas.microsoft.com/office/powerpoint/2010/main" val="146716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tx2">
                    <a:lumMod val="75000"/>
                    <a:lumOff val="25000"/>
                  </a:schemeClr>
                </a:solidFill>
              </a:rPr>
              <a:t>과제</a:t>
            </a:r>
            <a:r>
              <a:rPr lang="en-US" altLang="ko-KR" sz="2000" b="1">
                <a:solidFill>
                  <a:schemeClr val="tx2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000" b="1">
                <a:solidFill>
                  <a:schemeClr val="tx2">
                    <a:lumMod val="75000"/>
                    <a:lumOff val="25000"/>
                  </a:schemeClr>
                </a:solidFill>
              </a:rPr>
              <a:t>계산환경</a:t>
            </a:r>
            <a:r>
              <a:rPr lang="en-US" altLang="ko-KR" sz="2000" b="1">
                <a:solidFill>
                  <a:schemeClr val="tx2">
                    <a:lumMod val="75000"/>
                    <a:lumOff val="25000"/>
                  </a:schemeClr>
                </a:solidFill>
              </a:rPr>
              <a:t>		</a:t>
            </a:r>
            <a:endParaRPr lang="ko-KR" altLang="en-US" sz="2000" b="1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AutoShape 2" descr="Untitled">
            <a:extLst>
              <a:ext uri="{FF2B5EF4-FFF2-40B4-BE49-F238E27FC236}">
                <a16:creationId xmlns:a16="http://schemas.microsoft.com/office/drawing/2014/main" id="{8DBB05AD-503B-6D25-45F5-12541BD95E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9364D4-8FA3-1AB8-1A92-FD11447A2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9" y="1146557"/>
            <a:ext cx="8820177" cy="37668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9154051-E72B-7888-79C6-D056E2312350}"/>
                  </a:ext>
                </a:extLst>
              </p14:cNvPr>
              <p14:cNvContentPartPr/>
              <p14:nvPr/>
            </p14:nvContentPartPr>
            <p14:xfrm>
              <a:off x="1048152" y="3851736"/>
              <a:ext cx="3035880" cy="860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9154051-E72B-7888-79C6-D056E23123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4152" y="3744096"/>
                <a:ext cx="3143520" cy="3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579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tx2">
                    <a:lumMod val="75000"/>
                    <a:lumOff val="25000"/>
                  </a:schemeClr>
                </a:solidFill>
              </a:rPr>
              <a:t>컨테이너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1EFAD1-CFEE-36C8-F614-A1D3DFB8A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171" y="810066"/>
            <a:ext cx="3198192" cy="278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3B52DF-DFEB-88B2-3B11-2F99988FFCFE}"/>
              </a:ext>
            </a:extLst>
          </p:cNvPr>
          <p:cNvSpPr txBox="1"/>
          <p:nvPr/>
        </p:nvSpPr>
        <p:spPr>
          <a:xfrm>
            <a:off x="381000" y="1004787"/>
            <a:ext cx="8632372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컨테이너란</a:t>
            </a:r>
            <a:r>
              <a:rPr lang="en-US" altLang="ko-KR"/>
              <a:t>?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어떤 환경에서나 실행하기 위해 필요한 모든 요소를 포함하는 </a:t>
            </a:r>
            <a:r>
              <a:rPr lang="ko-KR" altLang="en-US">
                <a:solidFill>
                  <a:srgbClr val="FF0000"/>
                </a:solidFill>
              </a:rPr>
              <a:t>소프트웨어 패키지</a:t>
            </a:r>
            <a:endParaRPr lang="en-US" altLang="ko-KR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/>
              <a:t>실행중인 컴퓨터의 호스트 운영체제에 </a:t>
            </a:r>
            <a:r>
              <a:rPr lang="ko-KR" altLang="en-US">
                <a:solidFill>
                  <a:srgbClr val="FF0000"/>
                </a:solidFill>
              </a:rPr>
              <a:t>격리된 공간</a:t>
            </a:r>
            <a:r>
              <a:rPr lang="ko-KR" altLang="en-US"/>
              <a:t>을 설정하고</a:t>
            </a:r>
            <a:r>
              <a:rPr lang="en-US" altLang="ko-KR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격리공간 내에 호스트 운영체제로부터 </a:t>
            </a:r>
            <a:r>
              <a:rPr lang="ko-KR" altLang="en-US">
                <a:solidFill>
                  <a:srgbClr val="FF0000"/>
                </a:solidFill>
              </a:rPr>
              <a:t>독립된 프로세스</a:t>
            </a:r>
            <a:r>
              <a:rPr lang="ko-KR" altLang="en-US"/>
              <a:t>를 실행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컨테이너에는 라이브러리</a:t>
            </a:r>
            <a:r>
              <a:rPr lang="en-US" altLang="ko-KR"/>
              <a:t>, </a:t>
            </a:r>
            <a:r>
              <a:rPr lang="ko-KR" altLang="en-US"/>
              <a:t>시스템 도구</a:t>
            </a:r>
            <a:r>
              <a:rPr lang="en-US" altLang="ko-KR"/>
              <a:t>, </a:t>
            </a:r>
            <a:r>
              <a:rPr lang="ko-KR" altLang="en-US"/>
              <a:t>코드</a:t>
            </a:r>
            <a:r>
              <a:rPr lang="en-US" altLang="ko-KR"/>
              <a:t>, </a:t>
            </a:r>
            <a:r>
              <a:rPr lang="ko-KR" altLang="en-US"/>
              <a:t>런타임</a:t>
            </a:r>
            <a:r>
              <a:rPr lang="en-US" altLang="ko-KR"/>
              <a:t>, </a:t>
            </a:r>
            <a:r>
              <a:rPr lang="ko-KR" altLang="en-US"/>
              <a:t>등 소프트웨어를 실행하는데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필요한 것들이 포함되어 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731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tx2">
                    <a:lumMod val="75000"/>
                    <a:lumOff val="25000"/>
                  </a:schemeClr>
                </a:solidFill>
              </a:rPr>
              <a:t>가상머신 </a:t>
            </a:r>
            <a:r>
              <a:rPr lang="en-US" altLang="ko-KR" sz="2000" b="1">
                <a:solidFill>
                  <a:schemeClr val="tx2">
                    <a:lumMod val="75000"/>
                    <a:lumOff val="25000"/>
                  </a:schemeClr>
                </a:solidFill>
              </a:rPr>
              <a:t>vs </a:t>
            </a:r>
            <a:r>
              <a:rPr lang="ko-KR" altLang="en-US" sz="2000" b="1">
                <a:solidFill>
                  <a:schemeClr val="tx2">
                    <a:lumMod val="75000"/>
                    <a:lumOff val="25000"/>
                  </a:schemeClr>
                </a:solidFill>
              </a:rPr>
              <a:t>컨테이너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EA9C18-C905-C15D-43BF-618506FF9174}"/>
              </a:ext>
            </a:extLst>
          </p:cNvPr>
          <p:cNvSpPr txBox="1"/>
          <p:nvPr/>
        </p:nvSpPr>
        <p:spPr>
          <a:xfrm>
            <a:off x="370115" y="1133842"/>
            <a:ext cx="9281708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가상머신 </a:t>
            </a:r>
            <a:r>
              <a:rPr lang="en-US" altLang="ko-KR" b="1"/>
              <a:t>vs </a:t>
            </a:r>
            <a:r>
              <a:rPr lang="ko-KR" altLang="en-US" b="1"/>
              <a:t>컨테이너</a:t>
            </a:r>
            <a:endParaRPr lang="en-US" altLang="ko-KR" b="1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가상 머신은 각 추상화된 환경마다 </a:t>
            </a:r>
            <a:r>
              <a:rPr lang="ko-KR" altLang="en-US">
                <a:solidFill>
                  <a:srgbClr val="FF0000"/>
                </a:solidFill>
              </a:rPr>
              <a:t>독립적인 운영체제</a:t>
            </a:r>
            <a:r>
              <a:rPr lang="ko-KR" altLang="en-US"/>
              <a:t>를 각각 생성하기에 비효율적이다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컨테이너는 동일한 운영체제에서 구역을 나눈다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이를 관리하는 체계만을 호스트의</a:t>
            </a:r>
            <a:r>
              <a:rPr lang="en-US" altLang="ko-KR"/>
              <a:t> </a:t>
            </a:r>
            <a:r>
              <a:rPr lang="ko-KR" altLang="en-US"/>
              <a:t>최상위 관리 권환을 가진 사용자로부터 격리</a:t>
            </a:r>
            <a:r>
              <a:rPr lang="en-US" altLang="ko-KR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이로 인해 별개의 영역을 생성하는 것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462113-B4E8-EAB9-E300-8A3D1F21A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172" y="4009753"/>
            <a:ext cx="5289192" cy="267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69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2">
                    <a:lumMod val="75000"/>
                    <a:lumOff val="25000"/>
                  </a:schemeClr>
                </a:solidFill>
              </a:rPr>
              <a:t>Docker</a:t>
            </a:r>
            <a:endParaRPr lang="ko-KR" altLang="en-US" sz="2000" b="1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2" name="Picture 4" descr="Docker] What is a Container? – 098">
            <a:extLst>
              <a:ext uri="{FF2B5EF4-FFF2-40B4-BE49-F238E27FC236}">
                <a16:creationId xmlns:a16="http://schemas.microsoft.com/office/drawing/2014/main" id="{03973CDB-C8CC-67E3-0D3B-A076EF5A6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755" y="908037"/>
            <a:ext cx="3960832" cy="328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D32D26-BDF7-0676-3C70-9357D4B2D590}"/>
              </a:ext>
            </a:extLst>
          </p:cNvPr>
          <p:cNvSpPr txBox="1"/>
          <p:nvPr/>
        </p:nvSpPr>
        <p:spPr>
          <a:xfrm>
            <a:off x="244549" y="1276930"/>
            <a:ext cx="9454622" cy="5024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Docker</a:t>
            </a:r>
            <a:r>
              <a:rPr lang="ko-KR" altLang="en-US" b="1"/>
              <a:t>란</a:t>
            </a:r>
            <a:r>
              <a:rPr lang="en-US" altLang="ko-KR" b="1"/>
              <a:t>?</a:t>
            </a:r>
            <a:r>
              <a:rPr lang="en-US" altLang="ko-KR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/>
              <a:t>Go </a:t>
            </a:r>
            <a:r>
              <a:rPr lang="ko-KR" altLang="en-US"/>
              <a:t>언어로 작성된 리눅스 </a:t>
            </a:r>
            <a:r>
              <a:rPr lang="ko-KR" altLang="en-US">
                <a:solidFill>
                  <a:srgbClr val="FF0000"/>
                </a:solidFill>
              </a:rPr>
              <a:t>컨테이너</a:t>
            </a:r>
            <a:r>
              <a:rPr lang="ko-KR" altLang="en-US"/>
              <a:t> 기반 오픈소스 가상화 플랫폼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b="1"/>
              <a:t>Docker </a:t>
            </a:r>
            <a:r>
              <a:rPr lang="ko-KR" altLang="en-US" b="1"/>
              <a:t>이미지</a:t>
            </a:r>
            <a:endParaRPr lang="en-US" altLang="ko-KR" b="1"/>
          </a:p>
          <a:p>
            <a:pPr>
              <a:lnSpc>
                <a:spcPct val="150000"/>
              </a:lnSpc>
            </a:pPr>
            <a:r>
              <a:rPr lang="ko-KR" altLang="en-US"/>
              <a:t>도커 컨테이너의 전 단계로</a:t>
            </a:r>
            <a:r>
              <a:rPr lang="en-US" altLang="ko-KR"/>
              <a:t>, </a:t>
            </a:r>
            <a:r>
              <a:rPr lang="ko-KR" altLang="en-US"/>
              <a:t>컨테이너를 생성하고 실행하기 위한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모든 것을 포함한다</a:t>
            </a:r>
            <a:r>
              <a:rPr lang="en-US" altLang="ko-KR"/>
              <a:t>. </a:t>
            </a:r>
            <a:r>
              <a:rPr lang="ko-KR" altLang="en-US"/>
              <a:t>컨테이너 생성에 필요한 파일</a:t>
            </a:r>
            <a:r>
              <a:rPr lang="en-US" altLang="ko-KR"/>
              <a:t>, </a:t>
            </a:r>
            <a:r>
              <a:rPr lang="ko-KR" altLang="en-US"/>
              <a:t>환경변수</a:t>
            </a:r>
            <a:r>
              <a:rPr lang="en-US" altLang="ko-KR"/>
              <a:t>, </a:t>
            </a:r>
            <a:r>
              <a:rPr lang="ko-KR" altLang="en-US"/>
              <a:t>명령어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등과 파일 시스템이 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b="1"/>
              <a:t>Docker</a:t>
            </a:r>
            <a:r>
              <a:rPr lang="ko-KR" altLang="en-US" b="1"/>
              <a:t> 컨테이너</a:t>
            </a:r>
            <a:endParaRPr lang="en-US" altLang="ko-KR" b="1"/>
          </a:p>
          <a:p>
            <a:pPr>
              <a:lnSpc>
                <a:spcPct val="150000"/>
              </a:lnSpc>
            </a:pPr>
            <a:r>
              <a:rPr lang="ko-KR" altLang="en-US"/>
              <a:t>도커 이미지로부터 만들어진 실행 가능한 인스턴스</a:t>
            </a:r>
            <a:r>
              <a:rPr lang="en-US" altLang="ko-KR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즉 실행 중인 이미지를 컨테이너 라고 한다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629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tx2">
                    <a:lumMod val="75000"/>
                    <a:lumOff val="25000"/>
                  </a:schemeClr>
                </a:solidFill>
              </a:rPr>
              <a:t>장점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1CF4A8-7AAB-E854-A97F-BBCD7EC5C5A6}"/>
              </a:ext>
            </a:extLst>
          </p:cNvPr>
          <p:cNvSpPr txBox="1"/>
          <p:nvPr/>
        </p:nvSpPr>
        <p:spPr>
          <a:xfrm>
            <a:off x="244549" y="919352"/>
            <a:ext cx="10865475" cy="5440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Docker</a:t>
            </a:r>
            <a:r>
              <a:rPr lang="ko-KR" altLang="en-US" b="1"/>
              <a:t>의 장점</a:t>
            </a:r>
            <a:endParaRPr lang="en-US" altLang="ko-KR" b="1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 b="1"/>
              <a:t>이식성</a:t>
            </a:r>
            <a:r>
              <a:rPr lang="en-US" altLang="ko-KR"/>
              <a:t>: </a:t>
            </a:r>
            <a:r>
              <a:rPr lang="ko-KR" altLang="en-US"/>
              <a:t>도커 컨테이너는 어떤 환경에서도 동일하게 실행될 수 있다</a:t>
            </a:r>
            <a:r>
              <a:rPr lang="en-US" altLang="ko-KR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이는 개발에서 운영까지 일관된 환경을 제공합니다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 b="1"/>
              <a:t>빠른 배포와 확장성</a:t>
            </a:r>
            <a:r>
              <a:rPr lang="en-US" altLang="ko-KR"/>
              <a:t>: </a:t>
            </a:r>
            <a:r>
              <a:rPr lang="ko-KR" altLang="en-US"/>
              <a:t>이미지를 기반으로 빠르게 컨테이너를 생성하고</a:t>
            </a:r>
            <a:r>
              <a:rPr lang="en-US" altLang="ko-KR"/>
              <a:t>, </a:t>
            </a:r>
            <a:r>
              <a:rPr lang="ko-KR" altLang="en-US"/>
              <a:t>필요에 따라 쉽게 확장할 수 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 b="1"/>
              <a:t>분리된 환경</a:t>
            </a:r>
            <a:r>
              <a:rPr lang="en-US" altLang="ko-KR"/>
              <a:t>: </a:t>
            </a:r>
            <a:r>
              <a:rPr lang="ko-KR" altLang="en-US"/>
              <a:t>각 컨테이너는 독립적으로 실행되므로</a:t>
            </a:r>
            <a:r>
              <a:rPr lang="en-US" altLang="ko-KR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다양한 어플리케이션과 서비스를 하나의 시스템에서 격리된 상태로 실행할 수 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 b="1"/>
              <a:t>버전 관리와 공유</a:t>
            </a:r>
            <a:r>
              <a:rPr lang="en-US" altLang="ko-KR"/>
              <a:t>: </a:t>
            </a:r>
            <a:r>
              <a:rPr lang="ko-KR" altLang="en-US"/>
              <a:t>도커 이미지는 버전을 관리할 수 있으며</a:t>
            </a:r>
            <a:r>
              <a:rPr lang="en-US" altLang="ko-KR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도커 허브</a:t>
            </a:r>
            <a:r>
              <a:rPr lang="en-US" altLang="ko-KR"/>
              <a:t>(Docker Hub) </a:t>
            </a:r>
            <a:r>
              <a:rPr lang="ko-KR" altLang="en-US"/>
              <a:t>같은 플랫폼을 통해 쉽게 공유할 수 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5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tx2">
                    <a:lumMod val="75000"/>
                    <a:lumOff val="25000"/>
                  </a:schemeClr>
                </a:solidFill>
              </a:rPr>
              <a:t>도커 설치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E25CA2-69EE-2D5C-880B-4F145492F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16" y="955929"/>
            <a:ext cx="8886961" cy="47255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8C5726-5A43-39FE-4BAD-A1681E42E02E}"/>
              </a:ext>
            </a:extLst>
          </p:cNvPr>
          <p:cNvSpPr txBox="1"/>
          <p:nvPr/>
        </p:nvSpPr>
        <p:spPr>
          <a:xfrm>
            <a:off x="345416" y="5884473"/>
            <a:ext cx="7845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i="0">
                <a:solidFill>
                  <a:srgbClr val="010101"/>
                </a:solidFill>
                <a:effectLst/>
                <a:latin typeface="+mn-ea"/>
              </a:rPr>
              <a:t>sudo wget </a:t>
            </a:r>
            <a:r>
              <a:rPr lang="en-US" altLang="ko-KR" sz="1800" b="0" i="0">
                <a:solidFill>
                  <a:srgbClr val="A71D5D"/>
                </a:solidFill>
                <a:effectLst/>
                <a:latin typeface="+mn-ea"/>
              </a:rPr>
              <a:t>-</a:t>
            </a:r>
            <a:r>
              <a:rPr lang="en-US" altLang="ko-KR" sz="1800" b="0" i="0">
                <a:solidFill>
                  <a:srgbClr val="010101"/>
                </a:solidFill>
                <a:effectLst/>
                <a:latin typeface="+mn-ea"/>
              </a:rPr>
              <a:t>qO</a:t>
            </a:r>
            <a:r>
              <a:rPr lang="en-US" altLang="ko-KR" sz="1800" b="0" i="0">
                <a:solidFill>
                  <a:srgbClr val="A71D5D"/>
                </a:solidFill>
                <a:effectLst/>
                <a:latin typeface="+mn-ea"/>
              </a:rPr>
              <a:t>-</a:t>
            </a:r>
            <a:r>
              <a:rPr lang="en-US" altLang="ko-KR" sz="1800" b="0" i="0">
                <a:solidFill>
                  <a:srgbClr val="010101"/>
                </a:solidFill>
                <a:effectLst/>
                <a:latin typeface="+mn-ea"/>
              </a:rPr>
              <a:t> http:</a:t>
            </a:r>
            <a:r>
              <a:rPr lang="en-US" altLang="ko-KR" sz="1800" b="0" i="0">
                <a:solidFill>
                  <a:srgbClr val="A71D5D"/>
                </a:solidFill>
                <a:effectLst/>
                <a:latin typeface="+mn-ea"/>
              </a:rPr>
              <a:t>//</a:t>
            </a:r>
            <a:r>
              <a:rPr lang="en-US" altLang="ko-KR" sz="1800" b="0" i="0">
                <a:solidFill>
                  <a:srgbClr val="010101"/>
                </a:solidFill>
                <a:effectLst/>
                <a:latin typeface="+mn-ea"/>
              </a:rPr>
              <a:t>get.docker.com</a:t>
            </a:r>
            <a:r>
              <a:rPr lang="en-US" altLang="ko-KR" sz="1800" b="0" i="0">
                <a:solidFill>
                  <a:srgbClr val="A71D5D"/>
                </a:solidFill>
                <a:effectLst/>
                <a:latin typeface="+mn-ea"/>
              </a:rPr>
              <a:t>/</a:t>
            </a:r>
            <a:r>
              <a:rPr lang="en-US" altLang="ko-KR" sz="1800" b="0" i="0">
                <a:solidFill>
                  <a:srgbClr val="010101"/>
                </a:solidFill>
                <a:effectLst/>
                <a:latin typeface="+mn-ea"/>
              </a:rPr>
              <a:t> </a:t>
            </a:r>
            <a:r>
              <a:rPr lang="en-US" altLang="ko-KR" sz="1800" b="0" i="0">
                <a:solidFill>
                  <a:srgbClr val="A71D5D"/>
                </a:solidFill>
                <a:effectLst/>
                <a:latin typeface="+mn-ea"/>
              </a:rPr>
              <a:t>|</a:t>
            </a:r>
            <a:r>
              <a:rPr lang="en-US" altLang="ko-KR" sz="1800" b="0" i="0">
                <a:solidFill>
                  <a:srgbClr val="010101"/>
                </a:solidFill>
                <a:effectLst/>
                <a:latin typeface="+mn-ea"/>
              </a:rPr>
              <a:t> sh</a:t>
            </a:r>
          </a:p>
          <a:p>
            <a:r>
              <a:rPr lang="ko-KR" altLang="en-US">
                <a:solidFill>
                  <a:srgbClr val="010101"/>
                </a:solidFill>
                <a:latin typeface="+mn-ea"/>
              </a:rPr>
              <a:t>명령어를 사용해 리눅스 버전에 맞는 도커를 자동으로 설치하는 스크립트</a:t>
            </a:r>
            <a:r>
              <a:rPr lang="en-US" altLang="ko-KR" sz="1800" b="0" i="0">
                <a:solidFill>
                  <a:srgbClr val="010101"/>
                </a:solidFill>
                <a:effectLst/>
                <a:latin typeface="+mn-ea"/>
              </a:rPr>
              <a:t> 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378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tx2">
                    <a:lumMod val="75000"/>
                    <a:lumOff val="25000"/>
                  </a:schemeClr>
                </a:solidFill>
              </a:rPr>
              <a:t>텍스트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88F1B8-B5CF-3A18-7E2D-1A0EB4BD3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13" y="919352"/>
            <a:ext cx="10412278" cy="2152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EC28FC-295C-1C47-9674-2AEE419FEF40}"/>
              </a:ext>
            </a:extLst>
          </p:cNvPr>
          <p:cNvSpPr txBox="1"/>
          <p:nvPr/>
        </p:nvSpPr>
        <p:spPr>
          <a:xfrm>
            <a:off x="353413" y="3245596"/>
            <a:ext cx="604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docker version </a:t>
            </a:r>
            <a:r>
              <a:rPr lang="ko-KR" altLang="en-US"/>
              <a:t>명령어로 도커가 설치 된 것을 확인</a:t>
            </a:r>
          </a:p>
        </p:txBody>
      </p:sp>
    </p:spTree>
    <p:extLst>
      <p:ext uri="{BB962C8B-B14F-4D97-AF65-F5344CB8AC3E}">
        <p14:creationId xmlns:p14="http://schemas.microsoft.com/office/powerpoint/2010/main" val="203210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tx2">
                    <a:lumMod val="75000"/>
                    <a:lumOff val="25000"/>
                  </a:schemeClr>
                </a:solidFill>
              </a:rPr>
              <a:t>사용 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0C187-3A98-3F4C-AE11-D6E575DFA298}"/>
              </a:ext>
            </a:extLst>
          </p:cNvPr>
          <p:cNvSpPr txBox="1"/>
          <p:nvPr/>
        </p:nvSpPr>
        <p:spPr>
          <a:xfrm>
            <a:off x="7318122" y="6410523"/>
            <a:ext cx="5035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출처</a:t>
            </a:r>
            <a:r>
              <a:rPr lang="en-US" altLang="ko-KR" sz="1400"/>
              <a:t>: </a:t>
            </a:r>
            <a:r>
              <a:rPr lang="ko-KR" altLang="en-US" sz="1400">
                <a:hlinkClick r:id="rId3"/>
              </a:rPr>
              <a:t>https://www.codenary.co.kr/techstack/detail/docker</a:t>
            </a:r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C248D-0811-F86D-9C0A-2A8E7DB5EB6A}"/>
              </a:ext>
            </a:extLst>
          </p:cNvPr>
          <p:cNvSpPr txBox="1"/>
          <p:nvPr/>
        </p:nvSpPr>
        <p:spPr>
          <a:xfrm>
            <a:off x="402336" y="1081858"/>
            <a:ext cx="9292929" cy="3778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Docker</a:t>
            </a:r>
            <a:r>
              <a:rPr lang="ko-KR" altLang="en-US"/>
              <a:t>를 사용하는 기업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국내 기업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네이버</a:t>
            </a:r>
            <a:r>
              <a:rPr lang="en-US" altLang="ko-KR"/>
              <a:t>, </a:t>
            </a:r>
            <a:r>
              <a:rPr lang="ko-KR" altLang="en-US"/>
              <a:t>카카오</a:t>
            </a:r>
            <a:r>
              <a:rPr lang="en-US" altLang="ko-KR"/>
              <a:t>, </a:t>
            </a:r>
            <a:r>
              <a:rPr lang="ko-KR" altLang="en-US"/>
              <a:t>라인</a:t>
            </a:r>
            <a:r>
              <a:rPr lang="en-US" altLang="ko-KR"/>
              <a:t>, </a:t>
            </a:r>
            <a:r>
              <a:rPr lang="ko-KR" altLang="en-US"/>
              <a:t>쿠팡</a:t>
            </a:r>
            <a:r>
              <a:rPr lang="en-US" altLang="ko-KR"/>
              <a:t>, </a:t>
            </a:r>
            <a:r>
              <a:rPr lang="ko-KR" altLang="en-US"/>
              <a:t>우아한형제들</a:t>
            </a:r>
            <a:r>
              <a:rPr lang="en-US" altLang="ko-KR"/>
              <a:t>(</a:t>
            </a:r>
            <a:r>
              <a:rPr lang="ko-KR" altLang="en-US"/>
              <a:t>배달의민족</a:t>
            </a:r>
            <a:r>
              <a:rPr lang="en-US" altLang="ko-KR"/>
              <a:t>),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지마켓</a:t>
            </a:r>
            <a:r>
              <a:rPr lang="en-US" altLang="ko-KR"/>
              <a:t>, </a:t>
            </a:r>
            <a:r>
              <a:rPr lang="ko-KR" altLang="en-US"/>
              <a:t>중고나라</a:t>
            </a:r>
            <a:r>
              <a:rPr lang="en-US" altLang="ko-KR"/>
              <a:t>, 11</a:t>
            </a:r>
            <a:r>
              <a:rPr lang="ko-KR" altLang="en-US"/>
              <a:t>번가</a:t>
            </a:r>
            <a:r>
              <a:rPr lang="en-US" altLang="ko-KR"/>
              <a:t>, </a:t>
            </a:r>
            <a:r>
              <a:rPr lang="ko-KR" altLang="en-US"/>
              <a:t>번개장터</a:t>
            </a:r>
            <a:r>
              <a:rPr lang="en-US" altLang="ko-KR"/>
              <a:t>, </a:t>
            </a:r>
            <a:r>
              <a:rPr lang="ko-KR" altLang="en-US"/>
              <a:t>쏘카 등등 많은 기업에서 사용하는 것을 볼 수 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/>
              <a:t>특히 </a:t>
            </a:r>
            <a:r>
              <a:rPr lang="en-US" altLang="ko-KR"/>
              <a:t>“</a:t>
            </a:r>
            <a:r>
              <a:rPr lang="ko-KR" altLang="en-US"/>
              <a:t>네카라쿠배</a:t>
            </a:r>
            <a:r>
              <a:rPr lang="en-US" altLang="ko-KR"/>
              <a:t>” </a:t>
            </a:r>
            <a:r>
              <a:rPr lang="ko-KR" altLang="en-US"/>
              <a:t>라고 불리는 대한민국 </a:t>
            </a:r>
            <a:r>
              <a:rPr lang="en-US" altLang="ko-KR"/>
              <a:t>5</a:t>
            </a:r>
            <a:r>
              <a:rPr lang="ko-KR" altLang="en-US"/>
              <a:t>대 </a:t>
            </a:r>
            <a:r>
              <a:rPr lang="en-US" altLang="ko-KR"/>
              <a:t>IT </a:t>
            </a:r>
            <a:r>
              <a:rPr lang="ko-KR" altLang="en-US"/>
              <a:t>기업 모두 사용하는것이 인상 깊다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또한 국내 대부분 </a:t>
            </a:r>
            <a:r>
              <a:rPr lang="en-US" altLang="ko-KR"/>
              <a:t>IT </a:t>
            </a:r>
            <a:r>
              <a:rPr lang="ko-KR" altLang="en-US"/>
              <a:t>기업에서도 사용하고 있는 것을 볼 수 있다</a:t>
            </a:r>
            <a:endParaRPr lang="en-US" altLang="ko-KR"/>
          </a:p>
        </p:txBody>
      </p:sp>
      <p:sp>
        <p:nvSpPr>
          <p:cNvPr id="9" name="AutoShape 2" descr="logo">
            <a:extLst>
              <a:ext uri="{FF2B5EF4-FFF2-40B4-BE49-F238E27FC236}">
                <a16:creationId xmlns:a16="http://schemas.microsoft.com/office/drawing/2014/main" id="{958FF9F0-C9E7-357E-2636-4EF206722A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2533364-6268-71FF-3F60-4896B0E4D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3535" y="1216648"/>
            <a:ext cx="945259" cy="8062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52D1FBF-8331-8DC8-BF06-DEB348B43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4472" y="777540"/>
            <a:ext cx="847953" cy="75064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18389E2-6DE5-98A7-56C1-3AECE079E4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3547" y="730118"/>
            <a:ext cx="847953" cy="97306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3657FD3-ADF0-DCB9-C27B-3AB379D1BA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0670" y="1267558"/>
            <a:ext cx="889656" cy="94525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61053CE-BCA5-16B0-039F-1198C4186C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5831" y="757601"/>
            <a:ext cx="1056467" cy="90355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C554C19-F260-9E38-5AC3-0989359616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2222" y="1991842"/>
            <a:ext cx="847953" cy="86185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9655A2B-B2D8-7299-69D1-2F4A994C22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08556" y="1616531"/>
            <a:ext cx="889656" cy="84795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B3AA4CC-AE43-0C47-84EB-7BFA48DC4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33932" y="2052867"/>
            <a:ext cx="847953" cy="83405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28A8042-CE36-DE7B-89A5-F53A867F90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75052" y="2149924"/>
            <a:ext cx="807534" cy="86228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F6FE409-3C8A-455C-03DB-0C0CDB3C17B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98125" y="2236889"/>
            <a:ext cx="889656" cy="8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8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3670</TotalTime>
  <Words>422</Words>
  <Application>Microsoft Office PowerPoint</Application>
  <PresentationFormat>와이드스크린</PresentationFormat>
  <Paragraphs>78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DongUk Shin</dc:creator>
  <cp:lastModifiedBy>DongUk Shin</cp:lastModifiedBy>
  <cp:revision>78</cp:revision>
  <dcterms:created xsi:type="dcterms:W3CDTF">2024-03-11T01:31:15Z</dcterms:created>
  <dcterms:modified xsi:type="dcterms:W3CDTF">2024-03-25T03:10:08Z</dcterms:modified>
</cp:coreProperties>
</file>