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77" r:id="rId4"/>
    <p:sldId id="271" r:id="rId5"/>
    <p:sldId id="278" r:id="rId6"/>
    <p:sldId id="279" r:id="rId7"/>
    <p:sldId id="280" r:id="rId8"/>
    <p:sldId id="257" r:id="rId9"/>
    <p:sldId id="259" r:id="rId10"/>
    <p:sldId id="260" r:id="rId11"/>
    <p:sldId id="261" r:id="rId12"/>
    <p:sldId id="262" r:id="rId13"/>
    <p:sldId id="276" r:id="rId14"/>
    <p:sldId id="275" r:id="rId15"/>
    <p:sldId id="263" r:id="rId16"/>
    <p:sldId id="264" r:id="rId17"/>
    <p:sldId id="265" r:id="rId18"/>
    <p:sldId id="270" r:id="rId19"/>
    <p:sldId id="268" r:id="rId20"/>
    <p:sldId id="272" r:id="rId21"/>
    <p:sldId id="269" r:id="rId22"/>
    <p:sldId id="284" r:id="rId23"/>
    <p:sldId id="273" r:id="rId24"/>
    <p:sldId id="281" r:id="rId25"/>
    <p:sldId id="285" r:id="rId26"/>
    <p:sldId id="282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9" autoAdjust="0"/>
    <p:restoredTop sz="94660"/>
  </p:normalViewPr>
  <p:slideViewPr>
    <p:cSldViewPr snapToGrid="0">
      <p:cViewPr varScale="1">
        <p:scale>
          <a:sx n="98" d="100"/>
          <a:sy n="98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5T12:33:53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1456 99 24575,'-10'1'0,"-1"0"0,1 1 0,-1 0 0,1 0 0,-11 6 0,-40 7 0,-4-11 0,-82-5 0,-49 2 0,114 15 0,60-11 0,1 0 0,-25 1 0,7-4 0,23-3 0,0 2 0,0 0 0,-1 1 0,1 1 0,0 0 0,0 1 0,1 1 0,-22 9 0,29-10 0,-15 9 0,-1-2 0,0 0 0,0-1 0,-42 10 0,39-16 0,0 2 0,0 2 0,1 0 0,0 1 0,1 2 0,-42 23 0,55-23 0,1 0 0,1 0 0,0 1 0,0 1 0,1 0 0,-14 27 0,21-36 0,-7 12 0,1 1 0,0 0 0,2 0 0,0 1 0,0 0 0,2 0 0,0 1 0,1-1 0,0 35 0,3-47 0,1-1 0,0 0 0,1 1 0,-1-1 0,1 0 0,0 0 0,0 0 0,1 0 0,0 0 0,-1 0 0,1-1 0,1 1 0,-1-1 0,1 0 0,0 0 0,0 0 0,0-1 0,7 6 0,9 4 0,0 0 0,1-2 0,23 10 0,-2-2 0,-17-8 0,1-1 0,0-1 0,51 9 0,-49-11 0,163 26 0,-117-24 0,0-2 0,147-8 0,-84-2 0,543 3 0,-652-2 0,-1-1 0,54-13 0,-14 2 0,2 0 0,-40 8 0,-1 0 0,49-2 0,-45 6 0,-1-2 0,1-1 0,-1-2 0,41-14 0,-67 20 0,-1-1 0,1 0 0,-1 0 0,0 0 0,0 0 0,0-1 0,0 1 0,-1-1 0,1 0 0,-1-1 0,1 1 0,-1 0 0,0-1 0,0 0 0,-1 0 0,1 0 0,2-5 0,-3 2 0,1 0 0,-1-1 0,0 1 0,0-1 0,-1 0 0,0 0 0,0 1 0,-1-1 0,-1-12 0,-2-3 0,-1 0 0,-1 0 0,-1 0 0,-1 1 0,-1 0 0,-11-21 0,4 11 0,-2 2 0,0 0 0,-44-55 0,47 69 0,-1 1 0,0 0 0,-1 1 0,-1 1 0,0 0 0,0 1 0,-35-16 0,-136-55 0,139 58 0,39 19 0,1 1 0,-1 0 0,0 1 0,0 0 0,-1 0 0,1 1 0,-13-2 0,-62-12 0,56 11 0,0 0 0,-30-1 0,37 5 34,-1-2-1,-23-6 1,-4-1-1500,25 7-5360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5T12:33:57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1765 1 24575,'-1153'0'0,"1128"2"0,0 1 0,1 1 0,0 1 0,0 1 0,-30 12 0,-43 11 0,85-27 0,0 1 0,0 0 0,0 1 0,0 1 0,1-1 0,0 2 0,0 0 0,0 0 0,0 1 0,1 0 0,0 1 0,1 0 0,0 0 0,0 1 0,0 1 0,2-1 0,-1 1 0,1 1 0,0-1 0,1 1 0,0 0 0,1 1 0,1-1 0,-5 17 0,-4 7 0,-21 43 0,24-59 0,1 1 0,0 0 0,2 1 0,0 0 0,1 0 0,1 0 0,-2 24 0,6-26 0,0-1 0,2 1 0,0 0 0,7 34 0,-7-47 0,1 1 0,1-1 0,-1 0 0,1 0 0,0 0 0,0 0 0,1 0 0,-1 0 0,1-1 0,1 0 0,-1 0 0,1 0 0,0 0 0,0-1 0,0 0 0,11 7 0,57 38 0,-58-36 0,1-2 0,1 0 0,0 0 0,0-2 0,1 0 0,34 11 0,122 26 0,-59-17 0,-78-19 0,-1 0 0,2-3 0,72 6 0,409-12 0,-225-3 0,-273 0 0,0 0 0,-1-1 0,28-7 0,-24 4 0,46-5 0,54-6 0,-82 9 0,62-2 0,-70 8 0,57-13 0,22-1 0,-82 13 0,0-1 0,0-1 0,0-2 0,-1-1 0,0-1 0,0-2 0,45-23 0,-71 31 0,1-1 0,-1 0 0,1 0 0,-1-1 0,0 1 0,-1-1 0,1 0 0,-1 0 0,0 0 0,0-1 0,-1 1 0,1-1 0,-1 1 0,0-1 0,-1 0 0,0 0 0,1 0 0,-2 0 0,1 0 0,-1 0 0,0 0 0,-1-6 0,1-7 0,-2 1 0,0 0 0,-1 0 0,-1 1 0,-1-1 0,-7-19 0,3 19 0,0 1 0,-1 0 0,-1 1 0,-25-30 0,20 27 0,1 0 0,-18-32 0,25 37 0,0 1 0,-1 0 0,0 1 0,-1 0 0,-1 0 0,0 1 0,0 1 0,-1-1 0,0 2 0,-20-12 0,21 14 0,0 0 0,-1 0 0,0 1 0,-1 0 0,1 1 0,-1 1 0,0 0 0,0 1 0,-24-3 0,-30-8 0,41 8 0,0 1 0,-27-1 0,-108-16 0,86 9 0,-1-2 0,48 9 0,0 1 0,-44-3 0,27 5 0,-57-11 0,58 7 0,-69-4 0,78 11 0,0-2 0,1-1 0,-46-11 0,53 9-1365,2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5T12:34:00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1159 23 24575,'-442'0'0,"417"1"0,0 2 0,-46 10 0,44-7 0,0-1 0,-34 2 0,29-5 0,0 2 0,0 1 0,1 2 0,-40 13 0,52-13 0,1 1 0,0 1 0,1 1 0,0 0 0,0 1 0,1 1 0,1 0 0,0 1 0,0 1 0,2 0 0,-1 1 0,2 1 0,0 0 0,1 0 0,1 1 0,-13 27 0,17-17 0,1 0 0,1 0 0,1 0 0,1 0 0,2 1 0,0-1 0,8 42 0,-8-61 0,1 0 0,0-1 0,0 1 0,1-1 0,0 1 0,0-1 0,1 0 0,0 0 0,0 0 0,1 0 0,0 0 0,0-1 0,0 1 0,1-1 0,0-1 0,0 1 0,1-1 0,0 1 0,0-1 0,0-1 0,0 1 0,1-1 0,-1-1 0,1 1 0,0-1 0,0 0 0,1 0 0,9 1 0,18 6 0,0 2 0,0 1 0,54 30 0,-74-37 0,1 0 0,-1-1 0,1 0 0,0-2 0,0 0 0,0 0 0,1-1 0,-1-1 0,33-3 0,-22 2 0,0 1 0,39 6 0,19 5 0,1-4 0,0-4 0,92-6 0,-36-1 0,-117 2 0,1-2 0,44-10 0,-42 7 0,0 1 0,31-1 0,-30 4 0,0-2 0,30-7 0,-30 5 0,0 1 0,33-1 0,-24 5 0,1-2 0,67-13 0,-75 9 0,-1-1 0,44-18 0,-60 19 0,0 0 0,0-1 0,-1-1 0,0 0 0,0-1 0,21-21 0,-23 19 0,0-1 0,-1-1 0,-1 0 0,0 0 0,0-1 0,-2 0 0,0 0 0,0 0 0,-2-1 0,0 0 0,-1-1 0,0 1 0,1-21 0,-1 9 0,-1 0 0,-1 0 0,-2-1 0,-4-36 0,4 58 0,-2-1 0,1 0 0,-1 0 0,0 1 0,0-1 0,-1 1 0,0 0 0,0 0 0,-1 0 0,0 0 0,0 1 0,-1-1 0,0 1 0,0 0 0,0 0 0,-1 1 0,1-1 0,-1 2 0,-1-1 0,-9-5 0,-29-11 0,-93-29 0,50 20 0,-13-4-1365,80 26-5461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5T13:27:13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1362 137 24575,'-476'0'0,"464"0"0,0 1 0,0 1 0,0-1 0,1 2 0,-1 0 0,1 0 0,-1 1 0,-13 7 0,-4 4 0,-46 33 0,60-38 0,-12 6 0,-59 27 0,56-30 0,-50 31 0,71-37 0,1 0 0,0 1 0,0 0 0,1 1 0,0 0 0,0 0 0,1 0 0,-6 11 0,-37 83 0,38-79 0,1 0 0,1 0 0,1 1 0,1 0 0,1 1 0,2-1 0,-3 41 0,7-57 0,-1 18 0,2 0 0,0 0 0,7 30 0,-6-47 0,1-1 0,0 0 0,0 0 0,1 0 0,0 0 0,1 0 0,0-1 0,0 1 0,1-1 0,0-1 0,1 1 0,7 6 0,17 13 0,0-1 0,2-2 0,0-1 0,60 30 0,3-14 0,-64-28 0,55 28 0,-64-29 0,0 0 0,0-2 0,1-1 0,0-1 0,36 4 0,-35-5 0,69 8 0,30 7 0,-72-12 0,1-2 0,-1-2 0,104-7 0,-42 0 0,462 3 0,-561 0 0,-1-2 0,0 0 0,0-1 0,0 0 0,0-1 0,0 0 0,-1-1 0,1-1 0,-1 0 0,-1-1 0,1 0 0,-1-1 0,-1 0 0,1-1 0,16-17 0,-12 10 0,-1-1 0,-1 0 0,-1-1 0,0-1 0,-1 0 0,-1 0 0,-1-1 0,-1 0 0,10-34 0,-12 20 0,-1-1 0,-2-1 0,-2 1 0,-1 0 0,-6-53 0,1-9 0,5 60 0,-1 13 0,0 1 0,-6-41 0,4 55 0,0 1 0,0 0 0,-1 1 0,0-1 0,0 0 0,-1 1 0,0 0 0,0-1 0,-1 2 0,0-1 0,-10-10 0,-4-2 0,-76-86 0,76 85 0,-2 1 0,0 1 0,-1 1 0,0 0 0,-2 2 0,-29-15 0,-2-3 0,40 24 0,-1 1 0,0 1 0,0 1 0,0 0 0,-1 0 0,-20-2 0,-104-10 0,113 16 0,-63-13 0,63 9 0,0 1 0,-30 0 0,-19 5 0,50 2 0,0-2 0,0-1 0,0-1 0,-46-10 0,20 2 0,0 2 0,-1 3 0,0 2 0,-97 6 0,28 0 0,48-5 0,44 0 0,1 1 0,-1 1 0,1 2 0,-38 7 0,54-4 0,0 0 0,0 2 0,0-1 0,1 2 0,-21 13 0,-16 10 0,40-24 0,0 0 0,0 1 0,1 0 0,0 0 0,0 1 0,-8 11 0,6-7 0,0-1 0,-22 18 0,19-18 0,1 1 0,0 1 0,0 0 0,-10 16 0,-19 20 0,25-27 0,0 0 0,2 1 0,0 1 0,2 0 0,1 1 0,0 0 0,-7 29 0,-19 41 0,33-81 0,-1 0 0,2 1 0,0-1 0,1 1 0,1 0 0,-1 21 0,5 102 0,1-58 0,-2-65 0,1 0 0,0-1 0,1 1 0,1-1 0,0 0 0,1 0 0,1 0 0,0-1 0,1 0 0,1 0 0,0 0 0,1-1 0,0 0 0,20 19 0,-16-20 0,1 0 0,0-1 0,1-1 0,0-1 0,1 0 0,0-1 0,0 0 0,1-1 0,19 4 0,-13-2 0,31 17 0,-44-21 0,1 1 0,-1-1 0,1-1 0,0 0 0,0 0 0,18 3 0,60 8 0,-54-7 0,-1-3 0,42 2 0,-41-6 0,1 1 0,-1 2 0,42 10 0,-25-6 0,0-2 0,0-2 0,1-2 0,54-6 0,4 1 0,-30 4 0,-34 1 0,0-2 0,-1-2 0,72-13 0,-49 5 0,-54 9 0,-1-1 0,0 0 0,0-1 0,0 0 0,0-1 0,0 0 0,-1-2 0,16-7 0,29-17 0,-52 28 0,1 0 0,0-1 0,-1 0 0,0 0 0,1-1 0,-1 0 0,-1 0 0,1 0 0,-1-1 0,1 0 0,-1 0 0,0 0 0,-1 0 0,0-1 0,0 0 0,6-11 0,-6 7 0,1 1 0,0-1 0,1 1 0,0 0 0,0 0 0,0 0 0,1 1 0,1 0 0,11-9 0,41-49 0,-49 51 0,0 2 0,1-1 0,1 2 0,0 0 0,17-12 0,-21 17 0,0 0 0,0 0 0,-1-1 0,0 0 0,0-1 0,-1 0 0,0 0 0,0-1 0,-1 1 0,-1-1 0,1-1 0,-2 1 0,1-1 0,-2 0 0,1 0 0,2-20 0,0-12 0,-2 0 0,-1 0 0,-5-49 0,1 38 0,2-41 0,-4-81 0,3 169 0,0 0 0,-1 1 0,0-1 0,-1 0 0,1 0 0,-1 1 0,0-1 0,-1 1 0,0-1 0,0 1 0,0 0 0,-1 0 0,0 0 0,0 1 0,0 0 0,-1-1 0,0 1 0,0 1 0,0-1 0,0 1 0,-1 0 0,0 0 0,0 0 0,0 1 0,0 0 0,0 0 0,-1 1 0,-6-2 0,-103-47 0,84 35 0,0 2 0,-1 1 0,-43-11 0,-29-5 0,75 19 0,0 2 0,0 1 0,-1 1 0,-46-3 0,31 7 0,-57-13 0,59 8 0,-68-3 0,-398 11 0,492 1 0,-1 1 0,1 0 0,0 1 0,0 1 0,0 1 0,1 1 0,0 0 0,-22 13 0,-55 20 0,76-34 0,0 1 0,0 0 0,1 1 0,0 1 0,0 1 0,1 0 0,0 1 0,-20 19 0,2-1 0,27-23 0,0-1 0,0 2 0,0-1 0,1 0 0,0 1 0,0 0 0,1 1 0,0-1 0,0 1 0,-4 9 0,-4 14 0,-2-1 0,-2 0 0,-26 37 0,-7 8 0,31-45 0,-1 0 0,-2-1 0,-28 29 0,44-51 0,1 0 0,0 0 0,1 0 0,-1 1 0,1 0 0,1-1 0,0 1 0,0 1 0,0-1 0,1 0 0,0 1 0,1-1 0,-1 12 0,1-2 0,0-1 0,2 0 0,0 1 0,0-1 0,8 30 0,-7-41 0,0 0 0,0 0 0,0 0 0,1 0 0,0 0 0,0-1 0,1 1 0,-1-1 0,1 0 0,0 0 0,1 0 0,-1 0 0,10 6 0,-1-2 0,1 0 0,1-1 0,28 10 0,-30-13 0,-1 1 0,1 0 0,-1 0 0,0 1 0,0 1 0,20 17 0,-16-9 0,1 0 0,0-2 0,1 0 0,0 0 0,1-2 0,1 0 0,0-1 0,0-2 0,1 0 0,29 9 0,4-3 0,-31-8 0,1 0 0,0-2 0,43 5 0,-33-7 0,45 11 0,-47-8 0,60 5 0,598-10 0,-329-3 0,-347 1 0,1-1 0,-1 0 0,1-1 0,-1 0 0,0-1 0,0-1 0,17-8 0,21-7 0,11 1 0,-40 13 0,1-1 0,-1-1 0,0-1 0,-1-1 0,0-1 0,-1-1 0,21-15 0,-29 18 0,-1 0 0,-1-1 0,0 0 0,0-1 0,-1 0 0,0-1 0,-1 0 0,0 0 0,-1-1 0,12-25 0,-11 10 0,0 0 0,-2-1 0,-2 1 0,0-1 0,-2 0 0,-1-1 0,-2-36 0,-1 45 0,0 0 0,-1 0 0,-2 0 0,0 0 0,-7-22 0,7 33 0,0-1 0,0 1 0,-1 0 0,0 0 0,-1 0 0,0 1 0,-1 0 0,0 0 0,0 1 0,-1 0 0,-12-11 0,1 6 0,0 1 0,-1 0 0,-1 1 0,-31-11 0,-19-10 0,56 23 0,0-1 0,0 0 0,-17-17 0,22 18 0,-1 0 0,0 0 0,0 1 0,-1 1 0,0 0 0,0 0 0,-14-4 0,-4 0 0,0 2 0,-1 1 0,0 1 0,0 2 0,-40-2 0,21 8-37,32 0-228,0-1-1,0 0 0,1-1 1,-26-5-1,21-1-6560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8D779-FF24-43E8-0FA3-D56CF7556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B85D7-C0F8-CAEF-EDFF-0F21E9AC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DA3FC-C5D8-8F3C-2D37-7F448012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D4BCE-C038-D3A8-524A-25E24416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50E79-C266-2994-F245-BDB53F89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65C56-C631-6782-C00A-DECE1BC8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F4D1C-575E-807A-828E-4344C1042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DE21E-0A6F-0A9C-FBA5-FC9F194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BFBC8-218A-ED53-53DC-AD63EB45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9107-D38C-42B9-16EE-8F4CC6C4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77442B-6D3E-41F1-9893-A42CBD9D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7ADC0-62B0-AE0F-95CC-EDC1182E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28944-2DCD-F2A6-5680-C5ABB108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10773-97C0-5029-AA51-90412F06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BF1CE-7580-E9E7-56C8-94B3B4BB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0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E2B8-F5C2-AB02-795A-46FD99C0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0DD1B-5E6F-5F35-D7AB-5BD08BCF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5D675-2929-2A77-A375-621E92A5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38014-DB38-17A6-C13E-A05ECB96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F8B38-701D-BC07-88BF-D7ACD083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E72C1-7FBA-B863-C0CD-A44E3FEE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9EB92-7DF3-3756-8E11-BDEE8A77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7405-C295-133F-27BF-203FCB58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055BE-1DD9-0376-6B1E-BBE235A6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9FE5-CD5E-EF65-B64A-3D86602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F47D1-0E5A-1E4E-2FC1-2AC89FAF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29211-4D79-3496-AA45-51BA9ACB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36FC6-C6A5-6A42-67AD-678434D93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331A6-50CE-D7D6-4D48-9D977754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38283-1653-5D79-6040-6AE0C316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858F5-9D4E-9716-A6D7-715F2E3C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3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DF203-091F-BA94-0FBD-65366829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863F8-B329-DA6D-CB23-DA263359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8ABAC-A748-8DE3-7526-2E0C5A445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B7F36-1A2C-819D-5E5D-CAB5E54A6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94A73D-9877-37DE-8E59-E5B935503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F70170-A076-B284-9C74-64136172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E3D5B5-0D15-FFC6-267D-5C9A06ED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C7701F-DF18-02CB-104F-87AD7EC8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5229D-BF93-18D9-34DB-EC19C8EB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71CECB-7FB6-1244-3E9D-1545BAF9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51158-7651-D683-BA2E-5EE0B49F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4ADFBB-6333-895F-6D79-F80E81AA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2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E470D7-820B-7081-62BB-38BC23AE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BA1FCF-DF7F-7C62-37F4-26D85320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C2202-49FB-E8CE-215F-E28DF72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7778D-9DF1-CEC0-831A-BC9A4C7A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A232D-06A6-5937-A990-AD82119C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83A42-4200-4578-1E27-2C8A3A5E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DF1D2-F8DB-2E61-8686-BE1DE9EB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801AC-0412-D235-B8E0-011EC284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1E94C-5B26-753C-6D0B-2E3505D3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9D447-FBF7-28B4-A235-A37747BE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3C60B0-2884-B39D-5C50-6FE6B1CC2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7FEF9-443E-4DA3-BBD4-39E4A2A4C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F4712-4F63-BE7A-6E33-4D70EB45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4EB3D-7851-1073-8313-1DA72404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5CE708-8E7F-C94D-5C5E-211F874D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8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A517C-69F9-C5FC-B83B-5EBD8CFE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416A2-415E-194F-E8B2-9657EE686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F1EE9-04FA-EFEA-61FF-616DB53F9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AB57D-2A49-4783-ACF5-E89BFF76D73C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8EC1B-4E12-9889-F7FF-24C2DFF9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14483-6ED8-ABEA-9C68-F10E28C66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jpeg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34.png"/><Relationship Id="rId4" Type="http://schemas.openxmlformats.org/officeDocument/2006/relationships/customXml" Target="../ink/ink1.xml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customXml" Target="../ink/ink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88749"/>
              </p:ext>
            </p:extLst>
          </p:nvPr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230356"/>
            <a:ext cx="6492950" cy="14745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운영체제</a:t>
            </a:r>
            <a:endParaRPr lang="en-US" altLang="ko-KR" sz="3200"/>
          </a:p>
          <a:p>
            <a:pPr algn="ctr">
              <a:lnSpc>
                <a:spcPct val="150000"/>
              </a:lnSpc>
            </a:pPr>
            <a:r>
              <a:rPr lang="ko-KR" altLang="en-US" sz="3200"/>
              <a:t>파일 복사 실습 </a:t>
            </a:r>
            <a:r>
              <a:rPr lang="en-US" altLang="ko-KR" sz="3200"/>
              <a:t>&amp; </a:t>
            </a:r>
            <a:r>
              <a:rPr lang="ko-KR" altLang="en-US" sz="3200"/>
              <a:t>연습문제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193796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텍스트 파일 작성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B4E0D9D-6B44-0391-609D-2081FFC518C9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13AD13-3B42-1E48-5707-ECDAAF78874C}"/>
              </a:ext>
            </a:extLst>
          </p:cNvPr>
          <p:cNvSpPr txBox="1"/>
          <p:nvPr/>
        </p:nvSpPr>
        <p:spPr>
          <a:xfrm>
            <a:off x="6734379" y="1368773"/>
            <a:ext cx="4803648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nano </a:t>
            </a:r>
            <a:r>
              <a:rPr lang="ko-KR" altLang="en-US" sz="2000"/>
              <a:t>에디터로 복사 할 </a:t>
            </a:r>
            <a:r>
              <a:rPr lang="en-US" altLang="ko-KR" sz="2000"/>
              <a:t>txt </a:t>
            </a:r>
            <a:r>
              <a:rPr lang="ko-KR" altLang="en-US" sz="2000"/>
              <a:t>파일 작성</a:t>
            </a:r>
            <a:endParaRPr lang="en-US" altLang="ko-KR" sz="20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/>
              <a:t>in.txt – </a:t>
            </a:r>
            <a:r>
              <a:rPr lang="ko-KR" altLang="en-US" sz="2000"/>
              <a:t>텍스트를 읽을 파일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/>
              <a:t>out.txt – </a:t>
            </a:r>
            <a:r>
              <a:rPr lang="ko-KR" altLang="en-US" sz="2000"/>
              <a:t>읽은 텍스트를 쓸 파일</a:t>
            </a:r>
            <a:endParaRPr lang="en-US" altLang="ko-KR" sz="20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A1C8A7-412A-21AA-1EE7-1FBA331AB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45" y="1085073"/>
            <a:ext cx="6463216" cy="12058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451C513-2B51-4E60-7EC1-8DDB36465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49" y="4093688"/>
            <a:ext cx="7792168" cy="94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3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컴파일 및 실행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1947A6-A1CA-C80D-94D0-81C91C241780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40624A-F685-2620-A5E7-7933FAE8BF46}"/>
              </a:ext>
            </a:extLst>
          </p:cNvPr>
          <p:cNvSpPr txBox="1"/>
          <p:nvPr/>
        </p:nvSpPr>
        <p:spPr>
          <a:xfrm>
            <a:off x="5089184" y="1064521"/>
            <a:ext cx="6870459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작성한 </a:t>
            </a:r>
            <a:r>
              <a:rPr lang="en-US" altLang="ko-KR" sz="2000"/>
              <a:t>standard.c </a:t>
            </a:r>
            <a:r>
              <a:rPr lang="ko-KR" altLang="en-US" sz="2000"/>
              <a:t>파일을 </a:t>
            </a:r>
            <a:r>
              <a:rPr lang="en-US" altLang="ko-KR" sz="2000"/>
              <a:t>gcc </a:t>
            </a:r>
            <a:r>
              <a:rPr lang="ko-KR" altLang="en-US" sz="2000"/>
              <a:t>컴파일러로 컴파일 한다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/>
              <a:t>./ </a:t>
            </a:r>
            <a:r>
              <a:rPr lang="ko-KR" altLang="en-US" sz="2000"/>
              <a:t>명령어로 현재 경로의</a:t>
            </a:r>
            <a:r>
              <a:rPr lang="en-US" altLang="ko-KR" sz="2000"/>
              <a:t> standard</a:t>
            </a:r>
            <a:r>
              <a:rPr lang="ko-KR" altLang="en-US" sz="2000"/>
              <a:t> 파일을 실행한다</a:t>
            </a:r>
            <a:r>
              <a:rPr lang="en-US" altLang="ko-KR" sz="20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/>
              <a:t>입력으로</a:t>
            </a:r>
            <a:r>
              <a:rPr lang="en-US" altLang="ko-KR" sz="2000"/>
              <a:t> </a:t>
            </a:r>
            <a:r>
              <a:rPr lang="ko-KR" altLang="en-US" sz="2000"/>
              <a:t>기존에 작성한 </a:t>
            </a:r>
            <a:r>
              <a:rPr lang="en-US" altLang="ko-KR" sz="2000"/>
              <a:t>in.txt, out.txt </a:t>
            </a:r>
            <a:r>
              <a:rPr lang="ko-KR" altLang="en-US" sz="2000"/>
              <a:t>를 입력한다</a:t>
            </a:r>
            <a:r>
              <a:rPr lang="en-US" altLang="ko-KR" sz="200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AF486-4FAE-B141-7279-0C0E400C9883}"/>
              </a:ext>
            </a:extLst>
          </p:cNvPr>
          <p:cNvSpPr txBox="1"/>
          <p:nvPr/>
        </p:nvSpPr>
        <p:spPr>
          <a:xfrm>
            <a:off x="8013700" y="3595554"/>
            <a:ext cx="5588000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nano </a:t>
            </a:r>
            <a:r>
              <a:rPr lang="ko-KR" altLang="en-US" sz="2000"/>
              <a:t>에디터로 </a:t>
            </a:r>
            <a:r>
              <a:rPr lang="en-US" altLang="ko-KR" sz="2000"/>
              <a:t>out.txt</a:t>
            </a:r>
            <a:r>
              <a:rPr lang="ko-KR" altLang="en-US" sz="2000"/>
              <a:t> 확인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/>
              <a:t>복사가 잘 된 모습이다</a:t>
            </a:r>
            <a:r>
              <a:rPr lang="en-US" altLang="ko-KR" sz="2000"/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9F879F-85EC-E033-516F-A562124D4B65}"/>
              </a:ext>
            </a:extLst>
          </p:cNvPr>
          <p:cNvCxnSpPr>
            <a:cxnSpLocks/>
          </p:cNvCxnSpPr>
          <p:nvPr/>
        </p:nvCxnSpPr>
        <p:spPr>
          <a:xfrm>
            <a:off x="436984" y="3230880"/>
            <a:ext cx="1131803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819FC1F-EC70-C7CF-5C5D-489E423E6B44}"/>
              </a:ext>
            </a:extLst>
          </p:cNvPr>
          <p:cNvGrpSpPr/>
          <p:nvPr/>
        </p:nvGrpSpPr>
        <p:grpSpPr>
          <a:xfrm>
            <a:off x="244549" y="1064521"/>
            <a:ext cx="4611467" cy="1251015"/>
            <a:chOff x="232356" y="1122327"/>
            <a:chExt cx="4611467" cy="125101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F86EDE-7E9E-FDC8-321E-17F6039E11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9094"/>
            <a:stretch/>
          </p:blipFill>
          <p:spPr>
            <a:xfrm>
              <a:off x="232356" y="1384291"/>
              <a:ext cx="4611467" cy="98905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FE88659-EF62-72F8-3370-DA33D6380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356" y="1122327"/>
              <a:ext cx="4333079" cy="30258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1AA0DB2-1C73-9364-DA65-B907D89458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8179" t="74657"/>
            <a:stretch/>
          </p:blipFill>
          <p:spPr>
            <a:xfrm>
              <a:off x="4490875" y="1125091"/>
              <a:ext cx="352947" cy="51839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CEF35AC-47B7-DC99-958E-5892A5BC5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4546" y="1379196"/>
              <a:ext cx="4409495" cy="74492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639BD73-F25A-2CE7-52CB-4F334284E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41849" y="1664471"/>
              <a:ext cx="127001" cy="519967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F09161FE-CCE6-1681-FA4E-5511AF9313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580" y="3589633"/>
            <a:ext cx="7591354" cy="110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6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컴파일 및 실행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58B1E3E-EDA0-8A62-9F7C-BC8E0C6A9DE7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218D50-CC2C-96E7-0647-67FCC7D93DAA}"/>
              </a:ext>
            </a:extLst>
          </p:cNvPr>
          <p:cNvSpPr txBox="1"/>
          <p:nvPr/>
        </p:nvSpPr>
        <p:spPr>
          <a:xfrm>
            <a:off x="5308641" y="993778"/>
            <a:ext cx="6631722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작성한 </a:t>
            </a:r>
            <a:r>
              <a:rPr lang="en-US" altLang="ko-KR" sz="2000"/>
              <a:t>syscall.c </a:t>
            </a:r>
            <a:r>
              <a:rPr lang="ko-KR" altLang="en-US" sz="2000"/>
              <a:t>파일을 </a:t>
            </a:r>
            <a:r>
              <a:rPr lang="en-US" altLang="ko-KR" sz="2000"/>
              <a:t>gcc </a:t>
            </a:r>
            <a:r>
              <a:rPr lang="ko-KR" altLang="en-US" sz="2000"/>
              <a:t>컴파일러로 컴파일 한다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/>
              <a:t>./ </a:t>
            </a:r>
            <a:r>
              <a:rPr lang="ko-KR" altLang="en-US" sz="2000"/>
              <a:t>명령어로 실행 파일을 실행한다</a:t>
            </a:r>
            <a:r>
              <a:rPr lang="en-US" altLang="ko-KR" sz="20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/>
              <a:t>기존에 작성한 </a:t>
            </a:r>
            <a:r>
              <a:rPr lang="en-US" altLang="ko-KR" sz="2000"/>
              <a:t>in.txt, out.txt </a:t>
            </a:r>
            <a:r>
              <a:rPr lang="ko-KR" altLang="en-US" sz="2000"/>
              <a:t>를 입력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/>
              <a:t>(out.txt</a:t>
            </a:r>
            <a:r>
              <a:rPr lang="ko-KR" altLang="en-US" sz="2000"/>
              <a:t>는 다시 공백으로 수정함</a:t>
            </a:r>
            <a:r>
              <a:rPr lang="en-US" altLang="ko-KR" sz="200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A21161-3702-66EC-D854-2AE22FF9B3CB}"/>
              </a:ext>
            </a:extLst>
          </p:cNvPr>
          <p:cNvSpPr txBox="1"/>
          <p:nvPr/>
        </p:nvSpPr>
        <p:spPr>
          <a:xfrm>
            <a:off x="391020" y="3247509"/>
            <a:ext cx="1034955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그러나 </a:t>
            </a:r>
            <a:r>
              <a:rPr lang="en-US" altLang="ko-KR" sz="2000"/>
              <a:t>copy.txt</a:t>
            </a:r>
            <a:r>
              <a:rPr lang="ko-KR" altLang="en-US" sz="2000"/>
              <a:t> 열기 실패</a:t>
            </a:r>
            <a:r>
              <a:rPr lang="en-US" altLang="ko-KR" sz="2000"/>
              <a:t>. </a:t>
            </a:r>
            <a:r>
              <a:rPr lang="ko-KR" altLang="en-US" sz="2000"/>
              <a:t>이후 </a:t>
            </a:r>
            <a:r>
              <a:rPr lang="en-US" altLang="ko-KR" sz="2000"/>
              <a:t>sudo </a:t>
            </a:r>
            <a:r>
              <a:rPr lang="ko-KR" altLang="en-US" sz="2000"/>
              <a:t>권한으로 실행해도 똑같은 상황이 발생했다</a:t>
            </a:r>
            <a:r>
              <a:rPr lang="en-US" altLang="ko-KR" sz="2000"/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B78BD3-7610-C40D-F4A8-B30A92492BB2}"/>
              </a:ext>
            </a:extLst>
          </p:cNvPr>
          <p:cNvGrpSpPr/>
          <p:nvPr/>
        </p:nvGrpSpPr>
        <p:grpSpPr>
          <a:xfrm>
            <a:off x="287613" y="1151246"/>
            <a:ext cx="4880516" cy="1625759"/>
            <a:chOff x="312352" y="945177"/>
            <a:chExt cx="4880516" cy="162575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5B189C7-DC78-D87D-88CC-2FC3AC436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352" y="945177"/>
              <a:ext cx="206815" cy="703739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2757068-5006-3E54-A620-921BFCE3B1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4261"/>
            <a:stretch/>
          </p:blipFill>
          <p:spPr>
            <a:xfrm>
              <a:off x="343064" y="951056"/>
              <a:ext cx="4849804" cy="58082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12A2B5D-7834-9B57-13D0-4607A84F1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352" y="1525277"/>
              <a:ext cx="4643221" cy="1045659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AD335D8-2458-98E3-8E6F-BE64A094E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5292" y="1477918"/>
              <a:ext cx="267576" cy="1093018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292C9783-36C8-44CD-BC33-D73B0AFC6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762" y="4682853"/>
            <a:ext cx="4953691" cy="24768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BCAA567-67FF-1711-CFFA-B988029079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1164" y="5041988"/>
            <a:ext cx="2562583" cy="41915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C992158-10B7-D310-5DA9-43EF68C150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7453" y="5735616"/>
            <a:ext cx="4810796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4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해결 방안 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1</a:t>
            </a:r>
            <a:endParaRPr lang="ko-KR" altLang="en-US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58B1E3E-EDA0-8A62-9F7C-BC8E0C6A9DE7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292C9783-36C8-44CD-BC33-D73B0AFC6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42" y="973855"/>
            <a:ext cx="7344307" cy="3672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BCAA567-67FF-1711-CFFA-B98802907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42" y="1438268"/>
            <a:ext cx="3799263" cy="62144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C992158-10B7-D310-5DA9-43EF68C15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42" y="2123555"/>
            <a:ext cx="7132448" cy="3813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566A4D-58C4-192A-A5F5-F8219586B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578" y="3100751"/>
            <a:ext cx="4774621" cy="10736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4DA02A-243F-06BE-0140-3948C7B4F2C8}"/>
              </a:ext>
            </a:extLst>
          </p:cNvPr>
          <p:cNvSpPr txBox="1"/>
          <p:nvPr/>
        </p:nvSpPr>
        <p:spPr>
          <a:xfrm>
            <a:off x="534578" y="4464105"/>
            <a:ext cx="9377888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ls -l </a:t>
            </a:r>
            <a:r>
              <a:rPr lang="ko-KR" altLang="en-US"/>
              <a:t>명령어를 통해 </a:t>
            </a:r>
            <a:r>
              <a:rPr lang="en-US" altLang="ko-KR"/>
              <a:t>out.txt </a:t>
            </a:r>
            <a:r>
              <a:rPr lang="ko-KR" altLang="en-US"/>
              <a:t>파일의 권한을 확인할 수 있다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그룹</a:t>
            </a:r>
            <a:r>
              <a:rPr lang="en-US" altLang="ko-KR"/>
              <a:t>, </a:t>
            </a:r>
            <a:r>
              <a:rPr lang="ko-KR" altLang="en-US"/>
              <a:t>혹은 기타 사용자 부분에서 쓰기의 권한이 없는 것을 확인한 후 이 문제인가 싶어서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chmod</a:t>
            </a:r>
            <a:r>
              <a:rPr lang="ko-KR" altLang="en-US"/>
              <a:t> 명령어를 통해 쓰기 권한을 부여했다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하지만 파일을 여는 데에 실패했다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497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해결 방안 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2</a:t>
            </a:r>
            <a:endParaRPr lang="ko-KR" altLang="en-US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6BA829-E5D2-F6DF-676D-08E0511F8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00" y="1160682"/>
            <a:ext cx="7378911" cy="133368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58B1E3E-EDA0-8A62-9F7C-BC8E0C6A9DE7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0755F3-E265-E404-5C5B-9EAA40D94962}"/>
              </a:ext>
            </a:extLst>
          </p:cNvPr>
          <p:cNvSpPr txBox="1"/>
          <p:nvPr/>
        </p:nvSpPr>
        <p:spPr>
          <a:xfrm>
            <a:off x="244549" y="2844986"/>
            <a:ext cx="11342184" cy="2341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시스템 콜 코드에서 </a:t>
            </a:r>
            <a:r>
              <a:rPr lang="en-US" altLang="ko-KR" sz="2000"/>
              <a:t>O_CREAT </a:t>
            </a:r>
            <a:r>
              <a:rPr lang="ko-KR" altLang="en-US" sz="2000"/>
              <a:t>옵션을 준 것을 확인 할 수 있다</a:t>
            </a:r>
            <a:r>
              <a:rPr lang="en-US" altLang="ko-KR" sz="2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O_CREAT: </a:t>
            </a:r>
            <a:r>
              <a:rPr lang="ko-KR" altLang="en-US" sz="2000"/>
              <a:t>파일이 존재하지 않으면 파일 생성 </a:t>
            </a:r>
            <a:endParaRPr lang="en-US" altLang="ko-KR" sz="20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/>
              <a:t>코드의 작성 의도에 따라 기존 파일이 아닌</a:t>
            </a:r>
            <a:r>
              <a:rPr lang="en-US" altLang="ko-KR" sz="2000"/>
              <a:t>, </a:t>
            </a:r>
            <a:r>
              <a:rPr lang="ko-KR" altLang="en-US" sz="2000"/>
              <a:t>새 파일을 생성하여 생성한 파일에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/>
              <a:t>복사하는것을 시도했다</a:t>
            </a:r>
            <a:r>
              <a:rPr lang="en-US" altLang="ko-KR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9748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컴파일 및 실행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45F2C4-15C6-917A-826D-0827C2F54764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AA03D92-AD44-AF3A-EA75-2A89EADE2A8C}"/>
              </a:ext>
            </a:extLst>
          </p:cNvPr>
          <p:cNvSpPr txBox="1"/>
          <p:nvPr/>
        </p:nvSpPr>
        <p:spPr>
          <a:xfrm>
            <a:off x="5628951" y="1106638"/>
            <a:ext cx="6432274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두번째 입력 부분에 기존 </a:t>
            </a:r>
            <a:r>
              <a:rPr lang="en-US" altLang="ko-KR" sz="2000"/>
              <a:t>out.txt </a:t>
            </a:r>
            <a:r>
              <a:rPr lang="ko-KR" altLang="en-US" sz="2000"/>
              <a:t>를 입력하는것이 아닌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/>
              <a:t>존재하지 않는 파일 명 </a:t>
            </a:r>
            <a:r>
              <a:rPr lang="en-US" altLang="ko-KR" sz="2000"/>
              <a:t>out2.txt </a:t>
            </a:r>
            <a:r>
              <a:rPr lang="ko-KR" altLang="en-US" sz="2000"/>
              <a:t>를 입력하여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/>
              <a:t>새 파일을 생성하고</a:t>
            </a:r>
            <a:r>
              <a:rPr lang="en-US" altLang="ko-KR" sz="2000"/>
              <a:t> </a:t>
            </a:r>
            <a:r>
              <a:rPr lang="ko-KR" altLang="en-US" sz="2000"/>
              <a:t>복사하게 했다</a:t>
            </a:r>
            <a:r>
              <a:rPr lang="en-US" altLang="ko-KR" sz="20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743B8-A518-163D-DE3F-28041C1E09AB}"/>
              </a:ext>
            </a:extLst>
          </p:cNvPr>
          <p:cNvSpPr txBox="1"/>
          <p:nvPr/>
        </p:nvSpPr>
        <p:spPr>
          <a:xfrm>
            <a:off x="7231954" y="3283774"/>
            <a:ext cx="3226268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out2.txt </a:t>
            </a:r>
            <a:r>
              <a:rPr lang="ko-KR" altLang="en-US" sz="2000"/>
              <a:t>에 복사가 된 모습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E811942-51EF-2B71-095A-D9B0717305CC}"/>
              </a:ext>
            </a:extLst>
          </p:cNvPr>
          <p:cNvCxnSpPr>
            <a:cxnSpLocks/>
          </p:cNvCxnSpPr>
          <p:nvPr/>
        </p:nvCxnSpPr>
        <p:spPr>
          <a:xfrm>
            <a:off x="436984" y="2779776"/>
            <a:ext cx="1131803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4E2E10C5-46BA-35AF-C357-22E59637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84" y="1154596"/>
            <a:ext cx="4925709" cy="81006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24050BF-B1EC-6B65-B09F-4E765A82E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76" y="3191803"/>
            <a:ext cx="6817660" cy="117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7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컴파일 및 실행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138DCA7-8349-5A33-7088-82D87E6B1770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046025A-3DAF-8153-CBAC-CD7260E5D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84" y="4296962"/>
            <a:ext cx="2467114" cy="2819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EE76F5-3685-93C9-194E-E42D1FE700EF}"/>
              </a:ext>
            </a:extLst>
          </p:cNvPr>
          <p:cNvSpPr txBox="1"/>
          <p:nvPr/>
        </p:nvSpPr>
        <p:spPr>
          <a:xfrm>
            <a:off x="7037630" y="886414"/>
            <a:ext cx="3825086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이제 명령행 인수로 작동하기 위한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텍스트 파일을 생성 및 수정 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in.txt : </a:t>
            </a:r>
            <a:r>
              <a:rPr lang="ko-KR" altLang="en-US"/>
              <a:t>원본 </a:t>
            </a:r>
            <a:r>
              <a:rPr lang="en-US" altLang="ko-KR"/>
              <a:t>txt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out.txt : </a:t>
            </a:r>
            <a:r>
              <a:rPr lang="ko-KR" altLang="en-US"/>
              <a:t>복사 대상 </a:t>
            </a:r>
            <a:r>
              <a:rPr lang="en-US" altLang="ko-KR"/>
              <a:t>txt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6BA9E-BF81-88DC-A15A-B8DC6D01847D}"/>
              </a:ext>
            </a:extLst>
          </p:cNvPr>
          <p:cNvSpPr txBox="1"/>
          <p:nvPr/>
        </p:nvSpPr>
        <p:spPr>
          <a:xfrm>
            <a:off x="6249754" y="4248354"/>
            <a:ext cx="540083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nano </a:t>
            </a:r>
            <a:r>
              <a:rPr lang="ko-KR" altLang="en-US"/>
              <a:t>에디터로 </a:t>
            </a:r>
            <a:r>
              <a:rPr lang="en-US" altLang="ko-KR"/>
              <a:t>mycp1.c </a:t>
            </a:r>
            <a:r>
              <a:rPr lang="ko-KR" altLang="en-US"/>
              <a:t>를 작성한다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이는 표준함수를 사용하는 명령행 인수 </a:t>
            </a:r>
            <a:r>
              <a:rPr lang="en-US" altLang="ko-KR"/>
              <a:t>c</a:t>
            </a:r>
            <a:r>
              <a:rPr lang="ko-KR" altLang="en-US"/>
              <a:t> 파일이다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C85B529-3941-7C42-4368-6D458DE4954D}"/>
              </a:ext>
            </a:extLst>
          </p:cNvPr>
          <p:cNvCxnSpPr>
            <a:cxnSpLocks/>
          </p:cNvCxnSpPr>
          <p:nvPr/>
        </p:nvCxnSpPr>
        <p:spPr>
          <a:xfrm>
            <a:off x="436984" y="3852672"/>
            <a:ext cx="1131803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05DA1538-7610-3F84-3C5F-A9A815E8C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36" y="949666"/>
            <a:ext cx="6612844" cy="14548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0682157-BDA9-BF38-301F-D9BA40E25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36" y="2544091"/>
            <a:ext cx="6685954" cy="88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04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 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코드 </a:t>
            </a:r>
            <a:r>
              <a:rPr lang="ko-KR" altLang="en-US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명령행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인수 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ver.</a:t>
            </a:r>
            <a:endParaRPr lang="ko-KR" altLang="en-US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9F87BC-C1B3-3F07-C022-1296FAA9D3CF}"/>
              </a:ext>
            </a:extLst>
          </p:cNvPr>
          <p:cNvSpPr txBox="1"/>
          <p:nvPr/>
        </p:nvSpPr>
        <p:spPr>
          <a:xfrm>
            <a:off x="244549" y="810066"/>
            <a:ext cx="679023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NAME_LENGTH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== </a:t>
            </a:r>
            <a:r>
              <a:rPr lang="en-US" altLang="ko-KR" sz="1400" b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Cannot open 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for reading</a:t>
            </a:r>
            <a:r>
              <a:rPr lang="en-US" altLang="ko-KR" sz="1400" b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== </a:t>
            </a:r>
            <a:r>
              <a:rPr lang="en-US" altLang="ko-KR" sz="1400" b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Cannot open 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for writing</a:t>
            </a:r>
            <a:r>
              <a:rPr lang="en-US" altLang="ko-KR" sz="1400" b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!= </a:t>
            </a:r>
            <a:r>
              <a:rPr lang="en-US" altLang="ko-KR" sz="1400" b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EOF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putc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D8C1E-936A-9BEC-7525-4D505CDD41B6}"/>
              </a:ext>
            </a:extLst>
          </p:cNvPr>
          <p:cNvSpPr txBox="1"/>
          <p:nvPr/>
        </p:nvSpPr>
        <p:spPr>
          <a:xfrm>
            <a:off x="7360263" y="1115010"/>
            <a:ext cx="475482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파일의 이름을 </a:t>
            </a:r>
            <a:r>
              <a:rPr lang="en-US" altLang="ko-KR"/>
              <a:t>scanf </a:t>
            </a:r>
            <a:r>
              <a:rPr lang="ko-KR" altLang="en-US"/>
              <a:t>로 입력 받는 것 대신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명령행 인수로 들어온 문자열을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그대로 </a:t>
            </a:r>
            <a:r>
              <a:rPr lang="en-US" altLang="ko-KR"/>
              <a:t>fopen </a:t>
            </a:r>
            <a:r>
              <a:rPr lang="ko-KR" altLang="en-US"/>
              <a:t>함수의 매개변수로 넣어줬다</a:t>
            </a:r>
          </a:p>
        </p:txBody>
      </p:sp>
    </p:spTree>
    <p:extLst>
      <p:ext uri="{BB962C8B-B14F-4D97-AF65-F5344CB8AC3E}">
        <p14:creationId xmlns:p14="http://schemas.microsoft.com/office/powerpoint/2010/main" val="4002163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B2F8CE33-A5C8-AF92-DAAB-17733225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8" y="919352"/>
            <a:ext cx="5746607" cy="108788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컴파일 및 실행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138DCA7-8349-5A33-7088-82D87E6B1770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44EE562-5F0A-DEB8-C854-0958B4E53FC1}"/>
              </a:ext>
            </a:extLst>
          </p:cNvPr>
          <p:cNvGrpSpPr/>
          <p:nvPr/>
        </p:nvGrpSpPr>
        <p:grpSpPr>
          <a:xfrm>
            <a:off x="1557653" y="1656341"/>
            <a:ext cx="968040" cy="390240"/>
            <a:chOff x="1376112" y="1622256"/>
            <a:chExt cx="968040" cy="39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5788BA04-1407-1912-9578-0DD4FEA9280B}"/>
                    </a:ext>
                  </a:extLst>
                </p14:cNvPr>
                <p14:cNvContentPartPr/>
                <p14:nvPr/>
              </p14:nvContentPartPr>
              <p14:xfrm>
                <a:off x="1413912" y="1622256"/>
                <a:ext cx="881280" cy="3420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5788BA04-1407-1912-9578-0DD4FEA928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05272" y="1613256"/>
                  <a:ext cx="8989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DE97A66-568B-7416-DA93-FDF21946353A}"/>
                    </a:ext>
                  </a:extLst>
                </p14:cNvPr>
                <p14:cNvContentPartPr/>
                <p14:nvPr/>
              </p14:nvContentPartPr>
              <p14:xfrm>
                <a:off x="1376112" y="1633056"/>
                <a:ext cx="968040" cy="379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DE97A66-568B-7416-DA93-FDF2194635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7112" y="1624416"/>
                  <a:ext cx="9856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9A18353-B730-F450-9093-165A92812585}"/>
                    </a:ext>
                  </a:extLst>
                </p14:cNvPr>
                <p14:cNvContentPartPr/>
                <p14:nvPr/>
              </p14:nvContentPartPr>
              <p14:xfrm>
                <a:off x="1435512" y="1649616"/>
                <a:ext cx="809280" cy="3272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9A18353-B730-F450-9093-165A928125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26872" y="1640976"/>
                  <a:ext cx="826920" cy="344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88C2C6-6F8F-328C-77CD-74A2BDBBE505}"/>
              </a:ext>
            </a:extLst>
          </p:cNvPr>
          <p:cNvSpPr txBox="1"/>
          <p:nvPr/>
        </p:nvSpPr>
        <p:spPr>
          <a:xfrm>
            <a:off x="6054255" y="932676"/>
            <a:ext cx="4233147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작성한 </a:t>
            </a:r>
            <a:r>
              <a:rPr lang="en-US" altLang="ko-KR"/>
              <a:t>mycp1.c </a:t>
            </a:r>
            <a:r>
              <a:rPr lang="ko-KR" altLang="en-US"/>
              <a:t>를 컴파일한다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mycp1 in.txt out.txt </a:t>
            </a:r>
            <a:r>
              <a:rPr lang="ko-KR" altLang="en-US"/>
              <a:t>명령어를 입력하여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mycp1</a:t>
            </a:r>
            <a:r>
              <a:rPr lang="ko-KR" altLang="en-US"/>
              <a:t>의 인수로 파일 명을 입력한다</a:t>
            </a:r>
            <a:r>
              <a:rPr lang="en-US" altLang="ko-KR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85B6A-302F-7B67-8B91-74ABBBCA681F}"/>
              </a:ext>
            </a:extLst>
          </p:cNvPr>
          <p:cNvSpPr txBox="1"/>
          <p:nvPr/>
        </p:nvSpPr>
        <p:spPr>
          <a:xfrm>
            <a:off x="7445286" y="5130264"/>
            <a:ext cx="301480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copy.txt </a:t>
            </a:r>
            <a:r>
              <a:rPr lang="ko-KR" altLang="en-US"/>
              <a:t>에 잘 복사된 것을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확인 할 수 있다</a:t>
            </a:r>
            <a:endParaRPr lang="en-US" altLang="ko-KR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9881712-F3C8-0611-BAF2-63AD92A12E8B}"/>
              </a:ext>
            </a:extLst>
          </p:cNvPr>
          <p:cNvCxnSpPr>
            <a:cxnSpLocks/>
          </p:cNvCxnSpPr>
          <p:nvPr/>
        </p:nvCxnSpPr>
        <p:spPr>
          <a:xfrm>
            <a:off x="373885" y="4263480"/>
            <a:ext cx="1131803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DC672B5A-E6FE-BF40-942E-CB2B0D0A7C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4549" y="4953480"/>
            <a:ext cx="7038753" cy="148595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1B35581-2C17-6E3C-368F-2466EF24AD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7648" y="3112094"/>
            <a:ext cx="5607617" cy="461387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C753AC2-D0BD-9F85-37CD-32B70803306A}"/>
              </a:ext>
            </a:extLst>
          </p:cNvPr>
          <p:cNvCxnSpPr>
            <a:cxnSpLocks/>
          </p:cNvCxnSpPr>
          <p:nvPr/>
        </p:nvCxnSpPr>
        <p:spPr>
          <a:xfrm>
            <a:off x="307648" y="2538312"/>
            <a:ext cx="1131803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464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 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코드 </a:t>
            </a:r>
            <a:r>
              <a:rPr lang="ko-KR" altLang="en-US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명령행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인수 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ver.</a:t>
            </a:r>
            <a:endParaRPr lang="ko-KR" altLang="en-US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C806DEA-3274-6DBD-AE23-4AEBECC0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86" y="799211"/>
            <a:ext cx="3275091" cy="367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1F5055-1A6D-1A45-22A1-E37AB88F56A6}"/>
              </a:ext>
            </a:extLst>
          </p:cNvPr>
          <p:cNvSpPr txBox="1"/>
          <p:nvPr/>
        </p:nvSpPr>
        <p:spPr>
          <a:xfrm>
            <a:off x="244549" y="1174216"/>
            <a:ext cx="895615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sys/types.h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sys/stat.h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fcntl.h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NAME_LENGTH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400" b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O_RDONLY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== -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Cannot open 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for reading</a:t>
            </a:r>
            <a:r>
              <a:rPr lang="en-US" altLang="ko-KR" sz="1400" b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400" b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O_CREAT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1400" b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O_WRONLY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|S_IRWXU)) == -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Cannot open 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for writing</a:t>
            </a:r>
            <a:r>
              <a:rPr lang="en-US" altLang="ko-KR" sz="1400" b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89D14-A86A-509F-D058-EC0B435F8335}"/>
              </a:ext>
            </a:extLst>
          </p:cNvPr>
          <p:cNvSpPr txBox="1"/>
          <p:nvPr/>
        </p:nvSpPr>
        <p:spPr>
          <a:xfrm>
            <a:off x="6633904" y="982861"/>
            <a:ext cx="488146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nano</a:t>
            </a:r>
            <a:r>
              <a:rPr lang="ko-KR" altLang="en-US"/>
              <a:t> 에디터로 </a:t>
            </a:r>
            <a:r>
              <a:rPr lang="en-US" altLang="ko-KR"/>
              <a:t>mycp2.c </a:t>
            </a:r>
            <a:r>
              <a:rPr lang="ko-KR" altLang="en-US"/>
              <a:t>파일을 작성한다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이는 시스템 콜을 사용하는 명령행 인수 파일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57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과제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B22076A-6C31-0F77-2D14-A0AF92203D97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63AE02A-0E7A-80FA-6A30-5CDDDB32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49" y="1031056"/>
            <a:ext cx="5738219" cy="20753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F50614-55B8-8233-2506-F0963535C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657" y="2608436"/>
            <a:ext cx="6221915" cy="36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37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컴파일 및 실행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981D8C-E175-5ED9-17AD-CCE0A62B1D22}"/>
              </a:ext>
            </a:extLst>
          </p:cNvPr>
          <p:cNvSpPr txBox="1"/>
          <p:nvPr/>
        </p:nvSpPr>
        <p:spPr>
          <a:xfrm>
            <a:off x="7044876" y="1049777"/>
            <a:ext cx="335739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작성한 </a:t>
            </a:r>
            <a:r>
              <a:rPr lang="en-US" altLang="ko-KR"/>
              <a:t>mycp2.c </a:t>
            </a:r>
            <a:r>
              <a:rPr lang="ko-KR" altLang="en-US"/>
              <a:t>를 컴파일한다</a:t>
            </a:r>
            <a:endParaRPr lang="en-US" alt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EF273-0222-3887-E6DF-FF86914B119B}"/>
              </a:ext>
            </a:extLst>
          </p:cNvPr>
          <p:cNvSpPr txBox="1"/>
          <p:nvPr/>
        </p:nvSpPr>
        <p:spPr>
          <a:xfrm>
            <a:off x="5844363" y="3343852"/>
            <a:ext cx="609600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mycp2 in.txt out.txt </a:t>
            </a:r>
            <a:r>
              <a:rPr lang="ko-KR" altLang="en-US"/>
              <a:t>명령어를 입력하여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mycp2</a:t>
            </a:r>
            <a:r>
              <a:rPr lang="ko-KR" altLang="en-US"/>
              <a:t>의 인수로 파일 명을 입력한다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그러나 위와 같은 문제로 파일 열기 실패</a:t>
            </a:r>
            <a:endParaRPr lang="en-US" altLang="ko-KR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37FAFC-31F6-A3AE-EB77-EFD5803D87B3}"/>
              </a:ext>
            </a:extLst>
          </p:cNvPr>
          <p:cNvCxnSpPr>
            <a:cxnSpLocks/>
          </p:cNvCxnSpPr>
          <p:nvPr/>
        </p:nvCxnSpPr>
        <p:spPr>
          <a:xfrm>
            <a:off x="376043" y="2743200"/>
            <a:ext cx="1131803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F8F7D25-64FF-B7B8-4990-DDB8CCFFF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9" y="968751"/>
            <a:ext cx="6653242" cy="1070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4485F768-FFD4-6402-DAA0-A95C1BD14749}"/>
                  </a:ext>
                </a:extLst>
              </p14:cNvPr>
              <p14:cNvContentPartPr/>
              <p14:nvPr/>
            </p14:nvContentPartPr>
            <p14:xfrm>
              <a:off x="3679032" y="1620816"/>
              <a:ext cx="930600" cy="5518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4485F768-FFD4-6402-DAA0-A95C1BD147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0032" y="1611816"/>
                <a:ext cx="948240" cy="56952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F7DA3E6E-6FAF-2FB2-F5DF-94492B79A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43" y="3343852"/>
            <a:ext cx="4924330" cy="68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1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컴파일 및 실행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A91717-091B-5E8D-233E-2D3D3DA48848}"/>
              </a:ext>
            </a:extLst>
          </p:cNvPr>
          <p:cNvSpPr txBox="1"/>
          <p:nvPr/>
        </p:nvSpPr>
        <p:spPr>
          <a:xfrm>
            <a:off x="5616860" y="998933"/>
            <a:ext cx="609600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마찬가지로 코드의 </a:t>
            </a:r>
            <a:r>
              <a:rPr lang="en-US" altLang="ko-KR"/>
              <a:t>O_CREAT </a:t>
            </a:r>
            <a:r>
              <a:rPr lang="ko-KR" altLang="en-US"/>
              <a:t>옵션을 활용하여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기존 파일</a:t>
            </a:r>
            <a:r>
              <a:rPr lang="en-US" altLang="ko-KR"/>
              <a:t>(out.txt) </a:t>
            </a:r>
            <a:r>
              <a:rPr lang="ko-KR" altLang="en-US"/>
              <a:t>가 아닌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새 파일</a:t>
            </a:r>
            <a:r>
              <a:rPr lang="en-US" altLang="ko-KR"/>
              <a:t>(out3.txt)</a:t>
            </a:r>
            <a:r>
              <a:rPr lang="ko-KR" altLang="en-US"/>
              <a:t>을 입력하여 새로운</a:t>
            </a:r>
            <a:r>
              <a:rPr lang="en-US" altLang="ko-KR"/>
              <a:t> </a:t>
            </a:r>
            <a:r>
              <a:rPr lang="ko-KR" altLang="en-US"/>
              <a:t>파일 생성</a:t>
            </a:r>
            <a:endParaRPr lang="en-US" altLang="ko-K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4B655D-9908-3C04-15B3-7BD45AD80CF3}"/>
              </a:ext>
            </a:extLst>
          </p:cNvPr>
          <p:cNvSpPr txBox="1"/>
          <p:nvPr/>
        </p:nvSpPr>
        <p:spPr>
          <a:xfrm>
            <a:off x="8144256" y="3245876"/>
            <a:ext cx="3568604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out3.txt</a:t>
            </a:r>
            <a:r>
              <a:rPr lang="ko-KR" altLang="en-US"/>
              <a:t> 파일이 생성되었고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파일의 내용이 복사 된 것을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확인할 수 있다</a:t>
            </a:r>
            <a:endParaRPr lang="en-US" altLang="ko-KR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E8C32B7-BCF3-25DF-FB3F-16995F443DF9}"/>
              </a:ext>
            </a:extLst>
          </p:cNvPr>
          <p:cNvCxnSpPr>
            <a:cxnSpLocks/>
          </p:cNvCxnSpPr>
          <p:nvPr/>
        </p:nvCxnSpPr>
        <p:spPr>
          <a:xfrm>
            <a:off x="436984" y="2612136"/>
            <a:ext cx="1131803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B6386AF-B0F8-45CF-85A0-B2F98F0F9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40" y="1070278"/>
            <a:ext cx="4965859" cy="44174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A0867BD-E487-798A-8D8F-31268D191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49" y="3353991"/>
            <a:ext cx="7624981" cy="16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56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strace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추적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F5054F1-07B6-522A-2481-9D0AE8521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9" y="1543112"/>
            <a:ext cx="9935127" cy="47956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67AC0B-0EF2-6615-D5B9-55E9954B8EB9}"/>
              </a:ext>
            </a:extLst>
          </p:cNvPr>
          <p:cNvSpPr txBox="1"/>
          <p:nvPr/>
        </p:nvSpPr>
        <p:spPr>
          <a:xfrm>
            <a:off x="244549" y="991923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표준 함수 파일 복사 프로그램 </a:t>
            </a:r>
            <a:r>
              <a:rPr lang="en-US" altLang="ko-KR" dirty="0" err="1"/>
              <a:t>strace</a:t>
            </a:r>
            <a:r>
              <a:rPr lang="en-US" altLang="ko-KR" dirty="0"/>
              <a:t> </a:t>
            </a:r>
            <a:r>
              <a:rPr lang="ko-KR" altLang="en-US" dirty="0"/>
              <a:t>추적</a:t>
            </a:r>
          </a:p>
        </p:txBody>
      </p:sp>
    </p:spTree>
    <p:extLst>
      <p:ext uri="{BB962C8B-B14F-4D97-AF65-F5344CB8AC3E}">
        <p14:creationId xmlns:p14="http://schemas.microsoft.com/office/powerpoint/2010/main" val="970240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strace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추적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B023438-273A-7A00-0540-3E17B8F0A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9" y="1464554"/>
            <a:ext cx="9194236" cy="52097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88B8DB-A196-629A-61E5-21A644E2E654}"/>
              </a:ext>
            </a:extLst>
          </p:cNvPr>
          <p:cNvSpPr txBox="1"/>
          <p:nvPr/>
        </p:nvSpPr>
        <p:spPr>
          <a:xfrm>
            <a:off x="244549" y="991923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표준 함수 파일 복사 프로그램 </a:t>
            </a:r>
            <a:r>
              <a:rPr lang="en-US" altLang="ko-KR" dirty="0" err="1"/>
              <a:t>strace</a:t>
            </a:r>
            <a:r>
              <a:rPr lang="en-US" altLang="ko-KR" dirty="0"/>
              <a:t> </a:t>
            </a:r>
            <a:r>
              <a:rPr lang="ko-KR" altLang="en-US" dirty="0"/>
              <a:t>추적</a:t>
            </a:r>
          </a:p>
        </p:txBody>
      </p:sp>
    </p:spTree>
    <p:extLst>
      <p:ext uri="{BB962C8B-B14F-4D97-AF65-F5344CB8AC3E}">
        <p14:creationId xmlns:p14="http://schemas.microsoft.com/office/powerpoint/2010/main" val="4026466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strace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추적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0956811-59DF-CF99-677F-BE5F28B52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9" y="1670038"/>
            <a:ext cx="10402752" cy="4610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6701BB-5ECB-F0C4-BE0F-A6D17AD5F6D3}"/>
              </a:ext>
            </a:extLst>
          </p:cNvPr>
          <p:cNvSpPr txBox="1"/>
          <p:nvPr/>
        </p:nvSpPr>
        <p:spPr>
          <a:xfrm>
            <a:off x="244549" y="991923"/>
            <a:ext cx="469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시스템 콜 </a:t>
            </a:r>
            <a:r>
              <a:rPr lang="en-US" altLang="ko-KR" dirty="0"/>
              <a:t>- </a:t>
            </a:r>
            <a:r>
              <a:rPr lang="ko-KR" altLang="en-US" dirty="0"/>
              <a:t>파일 복사 프로그램 </a:t>
            </a:r>
            <a:r>
              <a:rPr lang="en-US" altLang="ko-KR" dirty="0" err="1"/>
              <a:t>strace</a:t>
            </a:r>
            <a:r>
              <a:rPr lang="en-US" altLang="ko-KR" dirty="0"/>
              <a:t> </a:t>
            </a:r>
            <a:r>
              <a:rPr lang="ko-KR" altLang="en-US" dirty="0"/>
              <a:t>추적</a:t>
            </a:r>
          </a:p>
        </p:txBody>
      </p:sp>
    </p:spTree>
    <p:extLst>
      <p:ext uri="{BB962C8B-B14F-4D97-AF65-F5344CB8AC3E}">
        <p14:creationId xmlns:p14="http://schemas.microsoft.com/office/powerpoint/2010/main" val="2393109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strace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추적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38C9848-1050-8752-C458-02D64E798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9" y="1487650"/>
            <a:ext cx="9900937" cy="51866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D492C1-DF86-41D4-C547-E2833684F67A}"/>
              </a:ext>
            </a:extLst>
          </p:cNvPr>
          <p:cNvSpPr txBox="1"/>
          <p:nvPr/>
        </p:nvSpPr>
        <p:spPr>
          <a:xfrm>
            <a:off x="244549" y="991923"/>
            <a:ext cx="469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시스템 콜 </a:t>
            </a:r>
            <a:r>
              <a:rPr lang="en-US" altLang="ko-KR" dirty="0"/>
              <a:t>- </a:t>
            </a:r>
            <a:r>
              <a:rPr lang="ko-KR" altLang="en-US" dirty="0"/>
              <a:t>파일 복사 프로그램 </a:t>
            </a:r>
            <a:r>
              <a:rPr lang="en-US" altLang="ko-KR" dirty="0" err="1"/>
              <a:t>strace</a:t>
            </a:r>
            <a:r>
              <a:rPr lang="en-US" altLang="ko-KR" dirty="0"/>
              <a:t> </a:t>
            </a:r>
            <a:r>
              <a:rPr lang="ko-KR" altLang="en-US" dirty="0"/>
              <a:t>추적</a:t>
            </a:r>
          </a:p>
        </p:txBody>
      </p:sp>
    </p:spTree>
    <p:extLst>
      <p:ext uri="{BB962C8B-B14F-4D97-AF65-F5344CB8AC3E}">
        <p14:creationId xmlns:p14="http://schemas.microsoft.com/office/powerpoint/2010/main" val="871197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94598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strace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추적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2E8D5D-1F68-50FF-FB95-85EA32BFABDF}"/>
              </a:ext>
            </a:extLst>
          </p:cNvPr>
          <p:cNvSpPr txBox="1"/>
          <p:nvPr/>
        </p:nvSpPr>
        <p:spPr>
          <a:xfrm>
            <a:off x="244549" y="99192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-c</a:t>
            </a:r>
            <a:r>
              <a:rPr lang="ko-KR" altLang="en-US" dirty="0"/>
              <a:t> 옵션을 사용하여 통계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61B51D-DBB0-317B-FE05-A8FC22E54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29" y="1543112"/>
            <a:ext cx="5680034" cy="36709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677F6E-CCC4-68CC-2957-52F3D3337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89" y="1543112"/>
            <a:ext cx="5903267" cy="400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2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/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599688"/>
            <a:ext cx="649295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/>
              <a:t>감사합니다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50839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과제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B22076A-6C31-0F77-2D14-A0AF92203D97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54C56F-2A86-8F2B-9301-8D705909C544}"/>
              </a:ext>
            </a:extLst>
          </p:cNvPr>
          <p:cNvSpPr txBox="1"/>
          <p:nvPr/>
        </p:nvSpPr>
        <p:spPr>
          <a:xfrm>
            <a:off x="533690" y="1276930"/>
            <a:ext cx="508985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4400" dirty="0"/>
              <a:t> </a:t>
            </a:r>
            <a:r>
              <a:rPr lang="ko-KR" altLang="en-US" sz="4400" dirty="0"/>
              <a:t>과제 </a:t>
            </a:r>
            <a:r>
              <a:rPr lang="en-US" altLang="ko-KR" sz="4400" dirty="0"/>
              <a:t>– </a:t>
            </a:r>
            <a:r>
              <a:rPr lang="ko-KR" altLang="en-US" sz="4400" dirty="0"/>
              <a:t>연습문제</a:t>
            </a:r>
            <a:endParaRPr lang="en-US" altLang="ko-KR" sz="4400" dirty="0"/>
          </a:p>
          <a:p>
            <a:pPr marL="342900" indent="-342900">
              <a:buAutoNum type="arabicPeriod"/>
            </a:pPr>
            <a:endParaRPr lang="en-US" altLang="ko-KR" sz="4400" dirty="0"/>
          </a:p>
          <a:p>
            <a:pPr marL="342900" indent="-342900">
              <a:buAutoNum type="arabicPeriod"/>
            </a:pPr>
            <a:r>
              <a:rPr lang="en-US" altLang="ko-KR" sz="4400" dirty="0"/>
              <a:t> </a:t>
            </a:r>
            <a:r>
              <a:rPr lang="ko-KR" altLang="en-US" sz="4400" dirty="0"/>
              <a:t>실습 </a:t>
            </a:r>
            <a:r>
              <a:rPr lang="en-US" altLang="ko-KR" sz="4400" dirty="0"/>
              <a:t>– </a:t>
            </a:r>
            <a:r>
              <a:rPr lang="ko-KR" altLang="en-US" sz="4400" dirty="0"/>
              <a:t>파일 복사</a:t>
            </a:r>
          </a:p>
        </p:txBody>
      </p:sp>
    </p:spTree>
    <p:extLst>
      <p:ext uri="{BB962C8B-B14F-4D97-AF65-F5344CB8AC3E}">
        <p14:creationId xmlns:p14="http://schemas.microsoft.com/office/powerpoint/2010/main" val="143409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연습문제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97911B-B0D2-1B9F-CA57-EAEC20CE3628}"/>
              </a:ext>
            </a:extLst>
          </p:cNvPr>
          <p:cNvSpPr txBox="1"/>
          <p:nvPr/>
        </p:nvSpPr>
        <p:spPr>
          <a:xfrm>
            <a:off x="244549" y="810066"/>
            <a:ext cx="876874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연습문제</a:t>
            </a:r>
            <a:endParaRPr lang="en-US" altLang="ko-KR" sz="2400" b="1" dirty="0"/>
          </a:p>
          <a:p>
            <a:endParaRPr lang="en-US" altLang="ko-KR" sz="2400" dirty="0"/>
          </a:p>
          <a:p>
            <a:r>
              <a:rPr lang="en-US" altLang="ko-KR" sz="2400" dirty="0"/>
              <a:t>2.1 </a:t>
            </a:r>
            <a:r>
              <a:rPr lang="ko-KR" altLang="en-US" sz="2400" dirty="0"/>
              <a:t>시스템 콜의 목적은 무엇인가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ko-KR" altLang="en-US" dirty="0"/>
              <a:t>운영체제에 의해 사용 가능하게 된 서비스에 대한 인터페이스를 제공하기 위함이다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070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연습문제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7EC819-7CF3-1DAD-C4C7-D5EF5D8D9A3A}"/>
              </a:ext>
            </a:extLst>
          </p:cNvPr>
          <p:cNvSpPr txBox="1"/>
          <p:nvPr/>
        </p:nvSpPr>
        <p:spPr>
          <a:xfrm>
            <a:off x="244549" y="810066"/>
            <a:ext cx="730199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연습문제</a:t>
            </a:r>
            <a:endParaRPr lang="en-US" altLang="ko-KR" sz="2400" b="1" dirty="0"/>
          </a:p>
          <a:p>
            <a:endParaRPr lang="en-US" altLang="ko-KR" sz="2400" dirty="0"/>
          </a:p>
          <a:p>
            <a:r>
              <a:rPr lang="en-US" altLang="ko-KR" sz="2400" dirty="0"/>
              <a:t>2.4 </a:t>
            </a:r>
            <a:r>
              <a:rPr lang="ko-KR" altLang="en-US" sz="2400" dirty="0"/>
              <a:t>시스템 프로그램의 목적은 무엇인가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ko-KR" altLang="en-US" dirty="0"/>
              <a:t>프로그램 개발과 실행을 위해 보다 편리한 환경을 제공하기 위함이다</a:t>
            </a:r>
          </a:p>
        </p:txBody>
      </p:sp>
    </p:spTree>
    <p:extLst>
      <p:ext uri="{BB962C8B-B14F-4D97-AF65-F5344CB8AC3E}">
        <p14:creationId xmlns:p14="http://schemas.microsoft.com/office/powerpoint/2010/main" val="305256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연습문제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B7A85E5-A6D9-4BC5-99B9-725F86B366E4}"/>
              </a:ext>
            </a:extLst>
          </p:cNvPr>
          <p:cNvSpPr txBox="1"/>
          <p:nvPr/>
        </p:nvSpPr>
        <p:spPr>
          <a:xfrm>
            <a:off x="244549" y="799071"/>
            <a:ext cx="11314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연습문제</a:t>
            </a:r>
            <a:endParaRPr lang="en-US" altLang="ko-KR" sz="2400" b="1" dirty="0"/>
          </a:p>
          <a:p>
            <a:endParaRPr lang="en-US" altLang="ko-KR" sz="1400" dirty="0"/>
          </a:p>
          <a:p>
            <a:r>
              <a:rPr lang="en-US" altLang="ko-KR" dirty="0"/>
              <a:t>2.6 </a:t>
            </a:r>
            <a:r>
              <a:rPr lang="ko-KR" altLang="en-US" dirty="0"/>
              <a:t>운영체제에서 제공하는 </a:t>
            </a:r>
            <a:r>
              <a:rPr lang="en-US" altLang="ko-KR" dirty="0"/>
              <a:t>5</a:t>
            </a:r>
            <a:r>
              <a:rPr lang="ko-KR" altLang="en-US" dirty="0"/>
              <a:t>가지 서비스를 나열하고 각 서비스가 사용자에게</a:t>
            </a:r>
            <a:r>
              <a:rPr lang="en-US" altLang="ko-KR" dirty="0"/>
              <a:t> </a:t>
            </a:r>
            <a:r>
              <a:rPr lang="ko-KR" altLang="en-US" dirty="0"/>
              <a:t>편의를 제공하는 방법을 </a:t>
            </a:r>
            <a:br>
              <a:rPr lang="en-US" altLang="ko-KR" dirty="0"/>
            </a:br>
            <a:r>
              <a:rPr lang="ko-KR" altLang="en-US" dirty="0"/>
              <a:t>설명하라</a:t>
            </a:r>
            <a:r>
              <a:rPr lang="en-US" altLang="ko-KR" dirty="0"/>
              <a:t>. </a:t>
            </a:r>
            <a:r>
              <a:rPr lang="ko-KR" altLang="en-US" dirty="0"/>
              <a:t>사용자 수준 프로그램이 이러한 서비스를</a:t>
            </a:r>
            <a:r>
              <a:rPr lang="en-US" altLang="ko-KR" dirty="0"/>
              <a:t> </a:t>
            </a:r>
            <a:r>
              <a:rPr lang="ko-KR" altLang="en-US" dirty="0"/>
              <a:t>제공할 수 없는 경우는 언제인가</a:t>
            </a:r>
            <a:r>
              <a:rPr lang="en-US" altLang="ko-KR" dirty="0"/>
              <a:t>? </a:t>
            </a:r>
            <a:br>
              <a:rPr lang="en-US" altLang="ko-KR" dirty="0"/>
            </a:br>
            <a:r>
              <a:rPr lang="ko-KR" altLang="en-US" dirty="0"/>
              <a:t>여러분의 답을 설명하라</a:t>
            </a:r>
            <a:endParaRPr lang="en-US" altLang="ko-KR" dirty="0"/>
          </a:p>
          <a:p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09791-5774-F377-8399-0BD1FD2DCF44}"/>
              </a:ext>
            </a:extLst>
          </p:cNvPr>
          <p:cNvSpPr txBox="1"/>
          <p:nvPr/>
        </p:nvSpPr>
        <p:spPr>
          <a:xfrm>
            <a:off x="451104" y="2782824"/>
            <a:ext cx="11314176" cy="3715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b="1" dirty="0"/>
              <a:t>사용자 인터페이스</a:t>
            </a:r>
            <a:endParaRPr lang="en-US" altLang="ko-KR" b="1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운영체제는 사용자의 편의성을 위해 인터페이스를 제공한다</a:t>
            </a:r>
            <a:r>
              <a:rPr lang="en-US" altLang="ko-KR" dirty="0"/>
              <a:t>. </a:t>
            </a:r>
            <a:r>
              <a:rPr lang="ko-KR" altLang="en-US" dirty="0"/>
              <a:t>그래픽 사용자 인터페이스</a:t>
            </a:r>
            <a:r>
              <a:rPr lang="en-US" altLang="ko-KR" dirty="0"/>
              <a:t>, </a:t>
            </a:r>
            <a:r>
              <a:rPr lang="ko-KR" altLang="en-US" dirty="0"/>
              <a:t>터치 스크린 </a:t>
            </a:r>
            <a:br>
              <a:rPr lang="en-US" altLang="ko-KR" dirty="0"/>
            </a:br>
            <a:r>
              <a:rPr lang="ko-KR" altLang="en-US" dirty="0"/>
              <a:t>인터페이스 명령어 라인 인터페이스와 같은 방법으로 제공한다</a:t>
            </a:r>
            <a:r>
              <a:rPr lang="en-US" altLang="ko-KR" dirty="0"/>
              <a:t>. </a:t>
            </a:r>
          </a:p>
          <a:p>
            <a:pPr lvl="1">
              <a:lnSpc>
                <a:spcPct val="120000"/>
              </a:lnSpc>
            </a:pPr>
            <a:endParaRPr lang="en-US" altLang="ko-KR" b="1" dirty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b="1" dirty="0"/>
              <a:t>프로그램 수행</a:t>
            </a:r>
            <a:endParaRPr lang="en-US" altLang="ko-KR" b="1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운영체제는 파일의 내용을 메모리에 적재하고</a:t>
            </a:r>
            <a:r>
              <a:rPr lang="en-US" altLang="ko-KR" dirty="0"/>
              <a:t>, </a:t>
            </a:r>
            <a:r>
              <a:rPr lang="ko-KR" altLang="en-US" dirty="0"/>
              <a:t>실행한다</a:t>
            </a:r>
            <a:r>
              <a:rPr lang="en-US" altLang="ko-KR" dirty="0"/>
              <a:t>. </a:t>
            </a:r>
            <a:r>
              <a:rPr lang="ko-KR" altLang="en-US" dirty="0"/>
              <a:t>프로그램이 호출하는 시스템 콜에 의해 </a:t>
            </a:r>
            <a:br>
              <a:rPr lang="en-US" altLang="ko-KR" dirty="0"/>
            </a:br>
            <a:r>
              <a:rPr lang="ko-KR" altLang="en-US" dirty="0"/>
              <a:t>프로그램이 실행된다</a:t>
            </a:r>
            <a:r>
              <a:rPr lang="en-US" altLang="ko-KR" dirty="0"/>
              <a:t>. </a:t>
            </a:r>
            <a:r>
              <a:rPr lang="ko-KR" altLang="en-US" dirty="0"/>
              <a:t>사용자 수준 프로그램은 시스템 레벨의 프로세스 관리를 직접 조작할 수 없다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b="1" dirty="0"/>
              <a:t>입</a:t>
            </a:r>
            <a:r>
              <a:rPr lang="en-US" altLang="ko-KR" b="1" dirty="0"/>
              <a:t>/</a:t>
            </a:r>
            <a:r>
              <a:rPr lang="ko-KR" altLang="en-US" b="1" dirty="0"/>
              <a:t>출력 연산</a:t>
            </a:r>
            <a:endParaRPr lang="en-US" altLang="ko-KR" b="1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운영체제는 입출력 수행의 수단을 제공한다</a:t>
            </a:r>
            <a:r>
              <a:rPr lang="en-US" altLang="ko-KR" dirty="0"/>
              <a:t>. </a:t>
            </a:r>
            <a:r>
              <a:rPr lang="ko-KR" altLang="en-US" dirty="0"/>
              <a:t>사용자 수준 프로그램은 효율과 보안의 이유로 하드웨어와 직접 통신할 수 없다</a:t>
            </a:r>
          </a:p>
        </p:txBody>
      </p:sp>
    </p:spTree>
    <p:extLst>
      <p:ext uri="{BB962C8B-B14F-4D97-AF65-F5344CB8AC3E}">
        <p14:creationId xmlns:p14="http://schemas.microsoft.com/office/powerpoint/2010/main" val="264058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연습문제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B7A85E5-A6D9-4BC5-99B9-725F86B366E4}"/>
              </a:ext>
            </a:extLst>
          </p:cNvPr>
          <p:cNvSpPr txBox="1"/>
          <p:nvPr/>
        </p:nvSpPr>
        <p:spPr>
          <a:xfrm>
            <a:off x="244549" y="810066"/>
            <a:ext cx="11314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연습문제</a:t>
            </a:r>
            <a:endParaRPr lang="en-US" altLang="ko-KR" sz="2400" b="1" dirty="0"/>
          </a:p>
          <a:p>
            <a:endParaRPr lang="en-US" altLang="ko-KR" sz="1400" dirty="0"/>
          </a:p>
          <a:p>
            <a:r>
              <a:rPr lang="en-US" altLang="ko-KR" dirty="0"/>
              <a:t>2.6 </a:t>
            </a:r>
            <a:r>
              <a:rPr lang="ko-KR" altLang="en-US" dirty="0"/>
              <a:t>운영체제에서 제공하는 </a:t>
            </a:r>
            <a:r>
              <a:rPr lang="en-US" altLang="ko-KR" dirty="0"/>
              <a:t>5</a:t>
            </a:r>
            <a:r>
              <a:rPr lang="ko-KR" altLang="en-US" dirty="0"/>
              <a:t>가지 서비스를 나열하고 각 서비스가 사용자에게</a:t>
            </a:r>
            <a:r>
              <a:rPr lang="en-US" altLang="ko-KR" dirty="0"/>
              <a:t> </a:t>
            </a:r>
            <a:r>
              <a:rPr lang="ko-KR" altLang="en-US" dirty="0"/>
              <a:t>편의를 제공하는 방법을 </a:t>
            </a:r>
            <a:br>
              <a:rPr lang="en-US" altLang="ko-KR" dirty="0"/>
            </a:br>
            <a:r>
              <a:rPr lang="ko-KR" altLang="en-US" dirty="0"/>
              <a:t>설명하라</a:t>
            </a:r>
            <a:r>
              <a:rPr lang="en-US" altLang="ko-KR" dirty="0"/>
              <a:t>. </a:t>
            </a:r>
            <a:r>
              <a:rPr lang="ko-KR" altLang="en-US" dirty="0"/>
              <a:t>사용자 수준 프로그램이 이러한 서비스를</a:t>
            </a:r>
            <a:r>
              <a:rPr lang="en-US" altLang="ko-KR" dirty="0"/>
              <a:t> </a:t>
            </a:r>
            <a:r>
              <a:rPr lang="ko-KR" altLang="en-US" dirty="0"/>
              <a:t>제공할 수 없는 경우는 언제인가</a:t>
            </a:r>
            <a:r>
              <a:rPr lang="en-US" altLang="ko-KR" dirty="0"/>
              <a:t>? </a:t>
            </a:r>
            <a:br>
              <a:rPr lang="en-US" altLang="ko-KR" dirty="0"/>
            </a:br>
            <a:r>
              <a:rPr lang="ko-KR" altLang="en-US" dirty="0"/>
              <a:t>여러분의 답을 설명하라</a:t>
            </a:r>
            <a:endParaRPr lang="en-US" altLang="ko-KR" dirty="0"/>
          </a:p>
          <a:p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09791-5774-F377-8399-0BD1FD2DCF44}"/>
              </a:ext>
            </a:extLst>
          </p:cNvPr>
          <p:cNvSpPr txBox="1"/>
          <p:nvPr/>
        </p:nvSpPr>
        <p:spPr>
          <a:xfrm>
            <a:off x="451104" y="2452865"/>
            <a:ext cx="11489259" cy="438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AutoNum type="arabicPeriod" startAt="4"/>
            </a:pPr>
            <a:r>
              <a:rPr lang="ko-KR" altLang="en-US" b="1" dirty="0"/>
              <a:t>파일 시스템 조작</a:t>
            </a:r>
            <a:endParaRPr lang="en-US" altLang="ko-KR" b="1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운영체제는 파일에 대해 생성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등 파일 시스템 조작을 제공한다</a:t>
            </a:r>
            <a:r>
              <a:rPr lang="en-US" altLang="ko-KR" dirty="0"/>
              <a:t>. </a:t>
            </a:r>
            <a:r>
              <a:rPr lang="ko-KR" altLang="en-US" dirty="0"/>
              <a:t>또한 파일 소유권에 기반을 둔 권한 관리를 이용하려 파일</a:t>
            </a:r>
            <a:r>
              <a:rPr lang="en-US" altLang="ko-KR" dirty="0"/>
              <a:t>, </a:t>
            </a:r>
            <a:r>
              <a:rPr lang="ko-KR" altLang="en-US" dirty="0"/>
              <a:t>디렉토리에 대한 접근을 허가 하거나 거부할 수 있다</a:t>
            </a:r>
            <a:r>
              <a:rPr lang="en-US" altLang="ko-KR" dirty="0"/>
              <a:t>. </a:t>
            </a:r>
            <a:r>
              <a:rPr lang="ko-KR" altLang="en-US" dirty="0"/>
              <a:t>사용자 수준 프로그램은 보안 및 권한 관리에 대해 결정할 수 없다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342900" indent="-342900">
              <a:lnSpc>
                <a:spcPct val="120000"/>
              </a:lnSpc>
              <a:buAutoNum type="arabicPeriod" startAt="5"/>
            </a:pPr>
            <a:r>
              <a:rPr lang="ko-KR" altLang="en-US" b="1" dirty="0"/>
              <a:t>통신</a:t>
            </a:r>
            <a:endParaRPr lang="en-US" altLang="ko-KR" b="1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운영체제는 한 프로세스가 다른 프로세스와의 통신을 제공한다</a:t>
            </a:r>
            <a:r>
              <a:rPr lang="en-US" altLang="ko-KR" dirty="0"/>
              <a:t>. </a:t>
            </a:r>
            <a:r>
              <a:rPr lang="ko-KR" altLang="en-US" dirty="0"/>
              <a:t>이는 동일한 컴퓨터 내의 프로세스와 통신 그리고 서로 다른 컴퓨터 상의 프로세스들 사이에서 일어난다</a:t>
            </a:r>
            <a:r>
              <a:rPr lang="en-US" altLang="ko-KR" dirty="0"/>
              <a:t>. </a:t>
            </a:r>
            <a:r>
              <a:rPr lang="ko-KR" altLang="en-US" dirty="0"/>
              <a:t>통신은 시스템 레벨에서의 작업이기에 사용자 수준 프로그램은 이를 제공하지 못한다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342900" indent="-342900">
              <a:lnSpc>
                <a:spcPct val="120000"/>
              </a:lnSpc>
              <a:buAutoNum type="arabicPeriod" startAt="6"/>
            </a:pPr>
            <a:r>
              <a:rPr lang="ko-KR" altLang="en-US" b="1" dirty="0"/>
              <a:t>오류탐지</a:t>
            </a:r>
            <a:endParaRPr lang="en-US" altLang="ko-KR" b="1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운영체제는 모든 오류를 항상 탐지하고 있다</a:t>
            </a:r>
            <a:r>
              <a:rPr lang="en-US" altLang="ko-KR" dirty="0"/>
              <a:t>. </a:t>
            </a:r>
            <a:r>
              <a:rPr lang="ko-KR" altLang="en-US" dirty="0"/>
              <a:t>운영체제는 다양한 오류에 대해 적절한 조치를 내린다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사용자 수준 프로그램은 시스템 레벨에서 하드웨어</a:t>
            </a:r>
            <a:r>
              <a:rPr lang="en-US" altLang="ko-KR" dirty="0"/>
              <a:t>, </a:t>
            </a:r>
            <a:r>
              <a:rPr lang="ko-KR" altLang="en-US" dirty="0"/>
              <a:t>소프트웨어의 오류를 탐지할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83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C</a:t>
            </a:r>
            <a:r>
              <a:rPr lang="ko-KR" altLang="en-US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 파일 작성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9A8048-6051-9369-62D2-DDC45D49C6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848"/>
          <a:stretch/>
        </p:blipFill>
        <p:spPr>
          <a:xfrm>
            <a:off x="296111" y="1073029"/>
            <a:ext cx="6167105" cy="752856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5E46DBF-44F5-7E72-4981-5DF1681B130E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12CBD8-9A18-CA79-31FF-F7D81C6782C2}"/>
              </a:ext>
            </a:extLst>
          </p:cNvPr>
          <p:cNvSpPr txBox="1"/>
          <p:nvPr/>
        </p:nvSpPr>
        <p:spPr>
          <a:xfrm>
            <a:off x="6949440" y="1145862"/>
            <a:ext cx="4674678" cy="1879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nano </a:t>
            </a:r>
            <a:r>
              <a:rPr lang="ko-KR" altLang="en-US" sz="2000"/>
              <a:t>에디터로 두개의 </a:t>
            </a:r>
            <a:r>
              <a:rPr lang="en-US" altLang="ko-KR" sz="2000"/>
              <a:t>c </a:t>
            </a:r>
            <a:r>
              <a:rPr lang="ko-KR" altLang="en-US" sz="2000"/>
              <a:t>프로그램 작성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/>
              <a:t>standard.c – </a:t>
            </a:r>
            <a:r>
              <a:rPr lang="ko-KR" altLang="en-US" sz="2000"/>
              <a:t>표준함수 </a:t>
            </a:r>
            <a:r>
              <a:rPr lang="en-US" altLang="ko-KR" sz="2000"/>
              <a:t>ver.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syscall.c</a:t>
            </a:r>
            <a:r>
              <a:rPr lang="ko-KR" altLang="en-US" sz="2000"/>
              <a:t> </a:t>
            </a:r>
            <a:r>
              <a:rPr lang="en-US" altLang="ko-KR" sz="2000"/>
              <a:t>–</a:t>
            </a:r>
            <a:r>
              <a:rPr lang="ko-KR" altLang="en-US" sz="2000"/>
              <a:t> 시스템 콜 </a:t>
            </a:r>
            <a:r>
              <a:rPr lang="en-US" altLang="ko-KR" sz="2000"/>
              <a:t>ver.</a:t>
            </a:r>
          </a:p>
          <a:p>
            <a:pPr>
              <a:lnSpc>
                <a:spcPct val="150000"/>
              </a:lnSpc>
            </a:pPr>
            <a:endParaRPr lang="en-US" altLang="ko-KR" sz="2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3BEAD1-C748-FC7B-A2D3-68CA9B367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48" b="14971"/>
          <a:stretch/>
        </p:blipFill>
        <p:spPr>
          <a:xfrm>
            <a:off x="296111" y="1386217"/>
            <a:ext cx="6167105" cy="5187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18B0D2-3BE1-2280-10EA-6B1A17CAF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901" y="1645608"/>
            <a:ext cx="1209844" cy="2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1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C</a:t>
            </a:r>
            <a:r>
              <a:rPr lang="ko-KR" altLang="en-US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 파일 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BB48A5-5F65-75AB-798B-AE109F2D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167" y="906646"/>
            <a:ext cx="5844089" cy="44310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32C40D-4210-84B1-5CB6-E0B0E466A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71" y="932814"/>
            <a:ext cx="5678360" cy="4404872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FF1DB62-09A7-1496-1504-9CC811E4852E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08C71E-DDAF-71BE-43EA-5B047DD2130C}"/>
              </a:ext>
            </a:extLst>
          </p:cNvPr>
          <p:cNvSpPr txBox="1"/>
          <p:nvPr/>
        </p:nvSpPr>
        <p:spPr>
          <a:xfrm>
            <a:off x="203271" y="5577391"/>
            <a:ext cx="480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강의 자료에 주어진 코드 작성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37750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1212</Words>
  <Application>Microsoft Office PowerPoint</Application>
  <PresentationFormat>와이드스크린</PresentationFormat>
  <Paragraphs>181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DongUk Shin</dc:creator>
  <cp:lastModifiedBy>DongUk Shin</cp:lastModifiedBy>
  <cp:revision>236</cp:revision>
  <dcterms:created xsi:type="dcterms:W3CDTF">2024-03-11T01:31:15Z</dcterms:created>
  <dcterms:modified xsi:type="dcterms:W3CDTF">2024-03-27T05:37:42Z</dcterms:modified>
</cp:coreProperties>
</file>