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4" r:id="rId6"/>
    <p:sldId id="263" r:id="rId7"/>
    <p:sldId id="261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5</a:t>
            </a:r>
            <a:r>
              <a:rPr lang="ko-KR" altLang="en-US" sz="3200"/>
              <a:t>장 연습문제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D9CE3-CC07-C5C3-36CC-E2C07964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3" y="1051299"/>
            <a:ext cx="9895439" cy="4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E767C-9FCA-E893-5C08-C7F00A80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6" y="919353"/>
            <a:ext cx="6372836" cy="56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C0861-AB3B-D681-4365-0DD757A80F75}"/>
              </a:ext>
            </a:extLst>
          </p:cNvPr>
          <p:cNvSpPr txBox="1"/>
          <p:nvPr/>
        </p:nvSpPr>
        <p:spPr>
          <a:xfrm>
            <a:off x="361950" y="1709931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비선점 스케쥴링은 현재 프로레스가 완료되거나 대기 상태가 되어야 다음 프로세스가 실행된다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선점 스케쥴링은 우선순위가 높은 프로세스가 현재 실행 중인 프로세스를 밀어낼 수 있다</a:t>
            </a:r>
          </a:p>
        </p:txBody>
      </p:sp>
    </p:spTree>
    <p:extLst>
      <p:ext uri="{BB962C8B-B14F-4D97-AF65-F5344CB8AC3E}">
        <p14:creationId xmlns:p14="http://schemas.microsoft.com/office/powerpoint/2010/main" val="389706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5.4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6CA3E9-F807-CCD5-36BD-6752341E27A6}"/>
              </a:ext>
            </a:extLst>
          </p:cNvPr>
          <p:cNvGrpSpPr/>
          <p:nvPr/>
        </p:nvGrpSpPr>
        <p:grpSpPr>
          <a:xfrm>
            <a:off x="585472" y="1031280"/>
            <a:ext cx="5877744" cy="5133611"/>
            <a:chOff x="1423330" y="1588097"/>
            <a:chExt cx="5877745" cy="47954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02DFDE-6378-C4FD-AE9D-B155811A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724" y="1588097"/>
              <a:ext cx="5772956" cy="17337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329230-7825-60EA-947C-530FE0C96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03"/>
            <a:stretch/>
          </p:blipFill>
          <p:spPr>
            <a:xfrm>
              <a:off x="1423330" y="3120009"/>
              <a:ext cx="5877745" cy="326352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3459D5-0894-C05E-46C1-46FA15E61E1C}"/>
              </a:ext>
            </a:extLst>
          </p:cNvPr>
          <p:cNvSpPr txBox="1"/>
          <p:nvPr/>
        </p:nvSpPr>
        <p:spPr>
          <a:xfrm>
            <a:off x="3044456" y="3274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41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32AD38B-B3F8-17A9-76DC-9C4586602C15}"/>
              </a:ext>
            </a:extLst>
          </p:cNvPr>
          <p:cNvGraphicFramePr>
            <a:graphicFrameLocks noGrp="1"/>
          </p:cNvGraphicFramePr>
          <p:nvPr/>
        </p:nvGraphicFramePr>
        <p:xfrm>
          <a:off x="371476" y="1253447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9E0B1EF2-21B8-FD25-2BFA-D2668C9A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321289"/>
            <a:ext cx="8804467" cy="34981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5.4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459D5-0894-C05E-46C1-46FA15E61E1C}"/>
              </a:ext>
            </a:extLst>
          </p:cNvPr>
          <p:cNvSpPr txBox="1"/>
          <p:nvPr/>
        </p:nvSpPr>
        <p:spPr>
          <a:xfrm>
            <a:off x="3144253" y="2884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713F5F-A75A-8DF2-2BF0-0CE8E609A4D3}"/>
              </a:ext>
            </a:extLst>
          </p:cNvPr>
          <p:cNvGraphicFramePr>
            <a:graphicFrameLocks noGrp="1"/>
          </p:cNvGraphicFramePr>
          <p:nvPr/>
        </p:nvGraphicFramePr>
        <p:xfrm>
          <a:off x="371476" y="1424521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94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3377192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93B6A8-8534-E898-0EAA-B60D7FFF7FCF}"/>
              </a:ext>
            </a:extLst>
          </p:cNvPr>
          <p:cNvGraphicFramePr>
            <a:graphicFrameLocks noGrp="1"/>
          </p:cNvGraphicFramePr>
          <p:nvPr/>
        </p:nvGraphicFramePr>
        <p:xfrm>
          <a:off x="371476" y="2652089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03D6959-5DC0-0F16-E0B8-9C8748C2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719931"/>
            <a:ext cx="8804467" cy="34981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2EEE84A-6672-5E5B-6B06-54BD010781D6}"/>
              </a:ext>
            </a:extLst>
          </p:cNvPr>
          <p:cNvGraphicFramePr>
            <a:graphicFrameLocks noGrp="1"/>
          </p:cNvGraphicFramePr>
          <p:nvPr/>
        </p:nvGraphicFramePr>
        <p:xfrm>
          <a:off x="371476" y="2823163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844296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3377192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E37A85-23D8-EECE-EEC4-C86E62A5E782}"/>
              </a:ext>
            </a:extLst>
          </p:cNvPr>
          <p:cNvSpPr txBox="1"/>
          <p:nvPr/>
        </p:nvSpPr>
        <p:spPr>
          <a:xfrm>
            <a:off x="3197593" y="4282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B7212AC-F65B-9CB3-5C53-592C2AAA6F6B}"/>
              </a:ext>
            </a:extLst>
          </p:cNvPr>
          <p:cNvGraphicFramePr>
            <a:graphicFrameLocks noGrp="1"/>
          </p:cNvGraphicFramePr>
          <p:nvPr/>
        </p:nvGraphicFramePr>
        <p:xfrm>
          <a:off x="424816" y="4050731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0F06A5D7-250D-77B8-DF6B-054FF55C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4118573"/>
            <a:ext cx="8804467" cy="34981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A64B5AA-FFEC-9208-7C69-BE08E389B28C}"/>
              </a:ext>
            </a:extLst>
          </p:cNvPr>
          <p:cNvGraphicFramePr>
            <a:graphicFrameLocks noGrp="1"/>
          </p:cNvGraphicFramePr>
          <p:nvPr/>
        </p:nvGraphicFramePr>
        <p:xfrm>
          <a:off x="424816" y="4221805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7188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400685323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4066439143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2447952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07020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FC5A2AA-6303-518A-9409-23E8725523CF}"/>
              </a:ext>
            </a:extLst>
          </p:cNvPr>
          <p:cNvSpPr txBox="1"/>
          <p:nvPr/>
        </p:nvSpPr>
        <p:spPr>
          <a:xfrm>
            <a:off x="3197593" y="5851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273162B-B0A9-F430-53EC-DC047EC37845}"/>
              </a:ext>
            </a:extLst>
          </p:cNvPr>
          <p:cNvGraphicFramePr>
            <a:graphicFrameLocks noGrp="1"/>
          </p:cNvGraphicFramePr>
          <p:nvPr/>
        </p:nvGraphicFramePr>
        <p:xfrm>
          <a:off x="424816" y="5618818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B551FA1-F2D0-6E9E-E97F-68DEE9CF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5686660"/>
            <a:ext cx="8804467" cy="34981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943965C-6C89-BAFD-5339-8EFD81B1CB93}"/>
              </a:ext>
            </a:extLst>
          </p:cNvPr>
          <p:cNvGraphicFramePr>
            <a:graphicFrameLocks noGrp="1"/>
          </p:cNvGraphicFramePr>
          <p:nvPr/>
        </p:nvGraphicFramePr>
        <p:xfrm>
          <a:off x="424816" y="5789892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94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992071A-9BEF-37C4-78B7-97F5C6C4D650}"/>
              </a:ext>
            </a:extLst>
          </p:cNvPr>
          <p:cNvSpPr txBox="1"/>
          <p:nvPr/>
        </p:nvSpPr>
        <p:spPr>
          <a:xfrm>
            <a:off x="9065913" y="1444163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FCFS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671FF-6430-08C7-5C1D-D96F3D85AC43}"/>
              </a:ext>
            </a:extLst>
          </p:cNvPr>
          <p:cNvSpPr txBox="1"/>
          <p:nvPr/>
        </p:nvSpPr>
        <p:spPr>
          <a:xfrm>
            <a:off x="9065913" y="27932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SJF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EACDB-7305-058B-DFAD-1B18B63FAA2D}"/>
              </a:ext>
            </a:extLst>
          </p:cNvPr>
          <p:cNvSpPr txBox="1"/>
          <p:nvPr/>
        </p:nvSpPr>
        <p:spPr>
          <a:xfrm>
            <a:off x="9039356" y="41185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 선점 우선순위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2FAFA-43B6-6DFF-5A91-5BF96FA87897}"/>
              </a:ext>
            </a:extLst>
          </p:cNvPr>
          <p:cNvSpPr txBox="1"/>
          <p:nvPr/>
        </p:nvSpPr>
        <p:spPr>
          <a:xfrm>
            <a:off x="9039356" y="5791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32AD38B-B3F8-17A9-76DC-9C458660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1075"/>
              </p:ext>
            </p:extLst>
          </p:nvPr>
        </p:nvGraphicFramePr>
        <p:xfrm>
          <a:off x="371476" y="919965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9E0B1EF2-21B8-FD25-2BFA-D2668C9A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987807"/>
            <a:ext cx="8804467" cy="34981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5.4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459D5-0894-C05E-46C1-46FA15E61E1C}"/>
              </a:ext>
            </a:extLst>
          </p:cNvPr>
          <p:cNvSpPr txBox="1"/>
          <p:nvPr/>
        </p:nvSpPr>
        <p:spPr>
          <a:xfrm>
            <a:off x="3144253" y="2570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713F5F-A75A-8DF2-2BF0-0CE8E609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28650"/>
              </p:ext>
            </p:extLst>
          </p:nvPr>
        </p:nvGraphicFramePr>
        <p:xfrm>
          <a:off x="371476" y="1091039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94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3377192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93B6A8-8534-E898-0EAA-B60D7FFF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50378"/>
              </p:ext>
            </p:extLst>
          </p:nvPr>
        </p:nvGraphicFramePr>
        <p:xfrm>
          <a:off x="371476" y="2338008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03D6959-5DC0-0F16-E0B8-9C8748C2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405850"/>
            <a:ext cx="8804467" cy="34981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2EEE84A-6672-5E5B-6B06-54BD0107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93348"/>
              </p:ext>
            </p:extLst>
          </p:nvPr>
        </p:nvGraphicFramePr>
        <p:xfrm>
          <a:off x="371476" y="2509082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844296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3377192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E37A85-23D8-EECE-EEC4-C86E62A5E782}"/>
              </a:ext>
            </a:extLst>
          </p:cNvPr>
          <p:cNvSpPr txBox="1"/>
          <p:nvPr/>
        </p:nvSpPr>
        <p:spPr>
          <a:xfrm>
            <a:off x="3142844" y="4056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B7212AC-F65B-9CB3-5C53-592C2AAA6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44649"/>
              </p:ext>
            </p:extLst>
          </p:nvPr>
        </p:nvGraphicFramePr>
        <p:xfrm>
          <a:off x="370067" y="3823893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0F06A5D7-250D-77B8-DF6B-054FF55C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6" y="3891735"/>
            <a:ext cx="8804467" cy="34981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A64B5AA-FFEC-9208-7C69-BE08E389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7685"/>
              </p:ext>
            </p:extLst>
          </p:nvPr>
        </p:nvGraphicFramePr>
        <p:xfrm>
          <a:off x="370067" y="3994967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7188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2110745">
                  <a:extLst>
                    <a:ext uri="{9D8B030D-6E8A-4147-A177-3AD203B41FA5}">
                      <a16:colId xmlns:a16="http://schemas.microsoft.com/office/drawing/2014/main" val="400685323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4066439143"/>
                    </a:ext>
                  </a:extLst>
                </a:gridCol>
                <a:gridCol w="1688596">
                  <a:extLst>
                    <a:ext uri="{9D8B030D-6E8A-4147-A177-3AD203B41FA5}">
                      <a16:colId xmlns:a16="http://schemas.microsoft.com/office/drawing/2014/main" val="2447952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07020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FC5A2AA-6303-518A-9409-23E8725523CF}"/>
              </a:ext>
            </a:extLst>
          </p:cNvPr>
          <p:cNvSpPr txBox="1"/>
          <p:nvPr/>
        </p:nvSpPr>
        <p:spPr>
          <a:xfrm>
            <a:off x="3142844" y="5655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273162B-B0A9-F430-53EC-DC047EC3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84523"/>
              </p:ext>
            </p:extLst>
          </p:nvPr>
        </p:nvGraphicFramePr>
        <p:xfrm>
          <a:off x="370067" y="5423422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47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04335917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78213639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85003490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1614264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8168014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402593996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22247856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541787425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368771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B551FA1-F2D0-6E9E-E97F-68DEE9CF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6" y="5491264"/>
            <a:ext cx="8804467" cy="34981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943965C-6C89-BAFD-5339-8EFD81B1C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49250"/>
              </p:ext>
            </p:extLst>
          </p:nvPr>
        </p:nvGraphicFramePr>
        <p:xfrm>
          <a:off x="370067" y="5594496"/>
          <a:ext cx="8442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94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2082675372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351080649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09303644"/>
                    </a:ext>
                  </a:extLst>
                </a:gridCol>
                <a:gridCol w="422149">
                  <a:extLst>
                    <a:ext uri="{9D8B030D-6E8A-4147-A177-3AD203B41FA5}">
                      <a16:colId xmlns:a16="http://schemas.microsoft.com/office/drawing/2014/main" val="140236882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28391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992071A-9BEF-37C4-78B7-97F5C6C4D650}"/>
              </a:ext>
            </a:extLst>
          </p:cNvPr>
          <p:cNvSpPr txBox="1"/>
          <p:nvPr/>
        </p:nvSpPr>
        <p:spPr>
          <a:xfrm>
            <a:off x="371476" y="1474776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처리 시간 </a:t>
            </a:r>
            <a:r>
              <a:rPr lang="en-US" altLang="ko-KR"/>
              <a:t>: (P1:2) (P2:3) (P3:11) (P4:15) (P5:20)</a:t>
            </a:r>
          </a:p>
          <a:p>
            <a:r>
              <a:rPr lang="en-US" altLang="ko-KR"/>
              <a:t>FCFS : (0 + 2 + 3 + 11 + 15 ) / 5 = 6.2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671FF-6430-08C7-5C1D-D96F3D85AC43}"/>
              </a:ext>
            </a:extLst>
          </p:cNvPr>
          <p:cNvSpPr txBox="1"/>
          <p:nvPr/>
        </p:nvSpPr>
        <p:spPr>
          <a:xfrm>
            <a:off x="370067" y="2898093"/>
            <a:ext cx="617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처리 시간 </a:t>
            </a:r>
            <a:r>
              <a:rPr lang="en-US" altLang="ko-KR"/>
              <a:t>: (P1:3) (P2:1) (P3:20) (P4:7) (P5:12)</a:t>
            </a:r>
          </a:p>
          <a:p>
            <a:r>
              <a:rPr lang="en-US" altLang="ko-KR"/>
              <a:t>SJF : ( 0 + 1 + 3 + 7 + 12 ) / 5 = 4.6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2FAFA-43B6-6DFF-5A91-5BF96FA87897}"/>
              </a:ext>
            </a:extLst>
          </p:cNvPr>
          <p:cNvSpPr txBox="1"/>
          <p:nvPr/>
        </p:nvSpPr>
        <p:spPr>
          <a:xfrm>
            <a:off x="263574" y="606856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처리 시간 </a:t>
            </a:r>
            <a:r>
              <a:rPr lang="en-US" altLang="ko-KR"/>
              <a:t>: (P1:2) (P2:3) (P3:20) (P4:13) (P5:18)</a:t>
            </a:r>
          </a:p>
          <a:p>
            <a:r>
              <a:rPr lang="en-US" altLang="ko-KR"/>
              <a:t>RR : (0 + 2 + 12+ 9+ 13 ) / 5 = 7.2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DCA88-B333-4AAF-79C2-2CD11CA747AE}"/>
              </a:ext>
            </a:extLst>
          </p:cNvPr>
          <p:cNvSpPr txBox="1"/>
          <p:nvPr/>
        </p:nvSpPr>
        <p:spPr>
          <a:xfrm>
            <a:off x="315317" y="4493299"/>
            <a:ext cx="660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처리 시간 </a:t>
            </a:r>
            <a:r>
              <a:rPr lang="en-US" altLang="ko-KR"/>
              <a:t>: (P1:15) (P2:20) (P3:8) (P4:19) (P5:13)</a:t>
            </a:r>
          </a:p>
          <a:p>
            <a:r>
              <a:rPr lang="ko-KR" altLang="en-US"/>
              <a:t>비 선점 우선순위 </a:t>
            </a:r>
            <a:r>
              <a:rPr lang="en-US" altLang="ko-KR"/>
              <a:t>: (0 + 8 + 13 + 15 + 19 ) / 5 = 11 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3BABB-1574-E029-6EFC-CCAD360D241C}"/>
              </a:ext>
            </a:extLst>
          </p:cNvPr>
          <p:cNvSpPr txBox="1"/>
          <p:nvPr/>
        </p:nvSpPr>
        <p:spPr>
          <a:xfrm>
            <a:off x="9119253" y="3264254"/>
            <a:ext cx="32374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FCFS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6.2</a:t>
            </a:r>
          </a:p>
          <a:p>
            <a:r>
              <a:rPr lang="en-US" altLang="ko-KR" sz="1400"/>
              <a:t>SJF : 4.6</a:t>
            </a:r>
          </a:p>
          <a:p>
            <a:r>
              <a:rPr lang="ko-KR" altLang="en-US" sz="1400"/>
              <a:t>비 선점 우선순위 </a:t>
            </a:r>
            <a:r>
              <a:rPr lang="en-US" altLang="ko-KR" sz="1400"/>
              <a:t>: 11</a:t>
            </a:r>
          </a:p>
          <a:p>
            <a:r>
              <a:rPr lang="en-US" altLang="ko-KR" sz="1400"/>
              <a:t>RR : 7.2</a:t>
            </a:r>
          </a:p>
          <a:p>
            <a:endParaRPr lang="en-US" altLang="ko-KR" sz="1400"/>
          </a:p>
          <a:p>
            <a:r>
              <a:rPr lang="ko-KR" altLang="en-US" sz="1400"/>
              <a:t>따라서</a:t>
            </a:r>
            <a:endParaRPr lang="en-US" altLang="ko-KR" sz="1400"/>
          </a:p>
          <a:p>
            <a:r>
              <a:rPr lang="en-US" altLang="ko-KR" sz="1400"/>
              <a:t>SJF &gt; FCFS &gt; RR &gt; </a:t>
            </a:r>
            <a:r>
              <a:rPr lang="ko-KR" altLang="en-US" sz="1400"/>
              <a:t>비 선점 우선순위 </a:t>
            </a:r>
            <a:endParaRPr lang="en-US" altLang="ko-KR" sz="1400"/>
          </a:p>
          <a:p>
            <a:r>
              <a:rPr lang="ko-KR" altLang="en-US" sz="1400"/>
              <a:t>순서로 효율적이다 이다</a:t>
            </a:r>
          </a:p>
        </p:txBody>
      </p:sp>
    </p:spTree>
    <p:extLst>
      <p:ext uri="{BB962C8B-B14F-4D97-AF65-F5344CB8AC3E}">
        <p14:creationId xmlns:p14="http://schemas.microsoft.com/office/powerpoint/2010/main" val="35539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5.5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15CAC-D39C-8174-B6C3-C0C13CB0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6" y="810066"/>
            <a:ext cx="583964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5.5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79B7CC4-6E44-BC3E-0AF6-D5EA1B505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47785"/>
              </p:ext>
            </p:extLst>
          </p:nvPr>
        </p:nvGraphicFramePr>
        <p:xfrm>
          <a:off x="339799" y="1211479"/>
          <a:ext cx="10731706" cy="634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52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447152">
                  <a:extLst>
                    <a:ext uri="{9D8B030D-6E8A-4147-A177-3AD203B41FA5}">
                      <a16:colId xmlns:a16="http://schemas.microsoft.com/office/drawing/2014/main" val="1063054880"/>
                    </a:ext>
                  </a:extLst>
                </a:gridCol>
                <a:gridCol w="447152">
                  <a:extLst>
                    <a:ext uri="{9D8B030D-6E8A-4147-A177-3AD203B41FA5}">
                      <a16:colId xmlns:a16="http://schemas.microsoft.com/office/drawing/2014/main" val="1090692385"/>
                    </a:ext>
                  </a:extLst>
                </a:gridCol>
                <a:gridCol w="447152">
                  <a:extLst>
                    <a:ext uri="{9D8B030D-6E8A-4147-A177-3AD203B41FA5}">
                      <a16:colId xmlns:a16="http://schemas.microsoft.com/office/drawing/2014/main" val="3230377169"/>
                    </a:ext>
                  </a:extLst>
                </a:gridCol>
                <a:gridCol w="422704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599593478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492717630"/>
                    </a:ext>
                  </a:extLst>
                </a:gridCol>
                <a:gridCol w="471604">
                  <a:extLst>
                    <a:ext uri="{9D8B030D-6E8A-4147-A177-3AD203B41FA5}">
                      <a16:colId xmlns:a16="http://schemas.microsoft.com/office/drawing/2014/main" val="1810209132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4101900814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716913269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252417566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4121591395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2897691530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390809935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1900564311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2598085144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813781671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243829382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2113976321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2721601944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909405567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1198928766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47155">
                  <a:extLst>
                    <a:ext uri="{9D8B030D-6E8A-4147-A177-3AD203B41FA5}">
                      <a16:colId xmlns:a16="http://schemas.microsoft.com/office/drawing/2014/main" val="1024556097"/>
                    </a:ext>
                  </a:extLst>
                </a:gridCol>
              </a:tblGrid>
              <a:tr h="6349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0AD87EE-ABAD-0FC2-AFE4-FE81ED75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" y="1328436"/>
            <a:ext cx="11474302" cy="81363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53A558-3F69-D932-F687-66CFF67C1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25410"/>
              </p:ext>
            </p:extLst>
          </p:nvPr>
        </p:nvGraphicFramePr>
        <p:xfrm>
          <a:off x="339799" y="1503174"/>
          <a:ext cx="10729723" cy="634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305">
                  <a:extLst>
                    <a:ext uri="{9D8B030D-6E8A-4147-A177-3AD203B41FA5}">
                      <a16:colId xmlns:a16="http://schemas.microsoft.com/office/drawing/2014/main" val="3293508340"/>
                    </a:ext>
                  </a:extLst>
                </a:gridCol>
                <a:gridCol w="894305">
                  <a:extLst>
                    <a:ext uri="{9D8B030D-6E8A-4147-A177-3AD203B41FA5}">
                      <a16:colId xmlns:a16="http://schemas.microsoft.com/office/drawing/2014/main" val="1090692385"/>
                    </a:ext>
                  </a:extLst>
                </a:gridCol>
                <a:gridCol w="402812">
                  <a:extLst>
                    <a:ext uri="{9D8B030D-6E8A-4147-A177-3AD203B41FA5}">
                      <a16:colId xmlns:a16="http://schemas.microsoft.com/office/drawing/2014/main" val="2588727579"/>
                    </a:ext>
                  </a:extLst>
                </a:gridCol>
                <a:gridCol w="914201">
                  <a:extLst>
                    <a:ext uri="{9D8B030D-6E8A-4147-A177-3AD203B41FA5}">
                      <a16:colId xmlns:a16="http://schemas.microsoft.com/office/drawing/2014/main" val="3599593478"/>
                    </a:ext>
                  </a:extLst>
                </a:gridCol>
                <a:gridCol w="918760">
                  <a:extLst>
                    <a:ext uri="{9D8B030D-6E8A-4147-A177-3AD203B41FA5}">
                      <a16:colId xmlns:a16="http://schemas.microsoft.com/office/drawing/2014/main" val="1810209132"/>
                    </a:ext>
                  </a:extLst>
                </a:gridCol>
                <a:gridCol w="894311">
                  <a:extLst>
                    <a:ext uri="{9D8B030D-6E8A-4147-A177-3AD203B41FA5}">
                      <a16:colId xmlns:a16="http://schemas.microsoft.com/office/drawing/2014/main" val="716913269"/>
                    </a:ext>
                  </a:extLst>
                </a:gridCol>
                <a:gridCol w="466032">
                  <a:extLst>
                    <a:ext uri="{9D8B030D-6E8A-4147-A177-3AD203B41FA5}">
                      <a16:colId xmlns:a16="http://schemas.microsoft.com/office/drawing/2014/main" val="412159139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39080993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1378167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4382938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721601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892876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495370989"/>
                    </a:ext>
                  </a:extLst>
                </a:gridCol>
                <a:gridCol w="449147">
                  <a:extLst>
                    <a:ext uri="{9D8B030D-6E8A-4147-A177-3AD203B41FA5}">
                      <a16:colId xmlns:a16="http://schemas.microsoft.com/office/drawing/2014/main" val="871684213"/>
                    </a:ext>
                  </a:extLst>
                </a:gridCol>
              </a:tblGrid>
              <a:tr h="634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30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C248F3-E087-6D71-9EE5-5E45372B6D33}"/>
              </a:ext>
            </a:extLst>
          </p:cNvPr>
          <p:cNvSpPr txBox="1"/>
          <p:nvPr/>
        </p:nvSpPr>
        <p:spPr>
          <a:xfrm>
            <a:off x="244549" y="915362"/>
            <a:ext cx="1112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0            10           20          30            40            50          60            70           80            90          100          110         120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73284-EB4A-E03F-C84C-49171D3A0F13}"/>
              </a:ext>
            </a:extLst>
          </p:cNvPr>
          <p:cNvSpPr txBox="1"/>
          <p:nvPr/>
        </p:nvSpPr>
        <p:spPr>
          <a:xfrm>
            <a:off x="339799" y="2481738"/>
            <a:ext cx="788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총 처리 시간 </a:t>
            </a:r>
            <a:r>
              <a:rPr lang="en-US" altLang="ko-KR"/>
              <a:t>: (</a:t>
            </a:r>
            <a:r>
              <a:rPr lang="ko-KR" altLang="en-US"/>
              <a:t>처리 완료 시간</a:t>
            </a:r>
            <a:r>
              <a:rPr lang="en-US" altLang="ko-KR"/>
              <a:t>) – (</a:t>
            </a:r>
            <a:r>
              <a:rPr lang="ko-KR" altLang="en-US"/>
              <a:t>들어온 시간</a:t>
            </a:r>
            <a:r>
              <a:rPr lang="en-US" altLang="ko-KR"/>
              <a:t>) </a:t>
            </a:r>
          </a:p>
          <a:p>
            <a:r>
              <a:rPr lang="en-US" altLang="ko-KR"/>
              <a:t>p1 : 20 – 0 = 20</a:t>
            </a:r>
          </a:p>
          <a:p>
            <a:r>
              <a:rPr lang="en-US" altLang="ko-KR"/>
              <a:t>p2 : 80 – 25 = 55</a:t>
            </a:r>
          </a:p>
          <a:p>
            <a:r>
              <a:rPr lang="en-US" altLang="ko-KR"/>
              <a:t>p3 : 90 – 30 = 60</a:t>
            </a:r>
          </a:p>
          <a:p>
            <a:r>
              <a:rPr lang="en-US" altLang="ko-KR"/>
              <a:t>p4 : 75 – 60 = 15</a:t>
            </a:r>
          </a:p>
          <a:p>
            <a:r>
              <a:rPr lang="en-US" altLang="ko-KR"/>
              <a:t>p5 : 120 – 100 = 20 </a:t>
            </a:r>
          </a:p>
          <a:p>
            <a:r>
              <a:rPr lang="en-US" altLang="ko-KR"/>
              <a:t>p6 : 115 – 105 = 10</a:t>
            </a:r>
          </a:p>
          <a:p>
            <a:endParaRPr lang="en-US" altLang="ko-KR"/>
          </a:p>
          <a:p>
            <a:r>
              <a:rPr lang="ko-KR" altLang="en-US"/>
              <a:t>평균 대기 시간 </a:t>
            </a:r>
            <a:r>
              <a:rPr lang="en-US" altLang="ko-KR"/>
              <a:t>= ( 0 + 40 + 35 + 0 + 10 + 0) / 6 = 14.1</a:t>
            </a:r>
          </a:p>
          <a:p>
            <a:endParaRPr lang="en-US" altLang="ko-KR"/>
          </a:p>
          <a:p>
            <a:r>
              <a:rPr lang="en-US" altLang="ko-KR"/>
              <a:t>cpu </a:t>
            </a:r>
            <a:r>
              <a:rPr lang="ko-KR" altLang="en-US"/>
              <a:t>이용률 </a:t>
            </a:r>
            <a:r>
              <a:rPr lang="en-US" altLang="ko-KR"/>
              <a:t>87.5%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4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386</Words>
  <Application>Microsoft Office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18</cp:revision>
  <dcterms:created xsi:type="dcterms:W3CDTF">2024-03-11T01:31:15Z</dcterms:created>
  <dcterms:modified xsi:type="dcterms:W3CDTF">2024-04-24T15:40:54Z</dcterms:modified>
</cp:coreProperties>
</file>