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59" r:id="rId4"/>
    <p:sldId id="266" r:id="rId5"/>
    <p:sldId id="267" r:id="rId6"/>
    <p:sldId id="268" r:id="rId7"/>
    <p:sldId id="258" r:id="rId8"/>
    <p:sldId id="257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03B12-7D07-476A-930E-E247AD3BEC6F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97DC-BDC4-4643-80C3-A14B148D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3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97DC-BDC4-4643-80C3-A14B148D6B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8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398B-1836-4648-A350-F4AD966A2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906B6-9DA1-464C-820F-24B660C0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B5A4-1320-4028-9D58-206041F2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AD96-0E84-443D-9A0A-E4130311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27E4-B6C3-424B-94EE-C91DF80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FDAB-E143-479D-B13E-AE495164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F934F-7E8C-4C48-BAB9-6ED6C0FF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2553-F670-45E4-B404-DD6290DF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3204-E7B3-4124-B9AC-E664B8D9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5585-66A9-4352-ABD4-1C1D2C1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91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FCFB8-CBDC-4BBE-B12D-13952345A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EDBEE-2E17-42C7-AF8B-47928A2EA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4C2F-158C-42FD-8B0E-38F458D5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DC81-BF0A-4D77-976A-C4C8526C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B8EE-782D-4DE8-B2D9-C3AE6B6E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EB07-28CA-499D-AB14-8EED880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4B86-5DE2-481B-8CDB-A4BCDCF8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FD65-BDDC-45CF-821B-27E7FA8B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9B9C-3CEA-4D28-99A1-17A56819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6283-29CF-40EE-94E5-650DE9E0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97A0-21A6-4FCB-8C86-B46D07BC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0E84-03B4-4069-9AB1-8F44D7FE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3B8E-32D0-4837-9E0E-089117F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7A81-1E5B-4D62-990D-95058A77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FCB2-12FA-4FB5-8D25-2D3C1FB9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1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40CE-B9EE-4466-A1FC-2861B33F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655E-FF84-4F44-8A2A-E8BB4DC3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E5AB7-2B95-42F7-A3D7-D0D6D1EE7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0E4B-924E-4F8D-99CF-7917CDF6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41996-A7B5-428E-8BB8-F582A0EB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C7873-ABD1-4C55-B3CE-52B66700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9356-15E3-45D4-A88D-30E42707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ED37-634A-4105-A305-4A3F6381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1EB2-554E-4B74-A958-0E070AED7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1A437-0DF2-4AA2-87AC-06753945C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E5E33-69C0-473F-B38F-992B19C07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D65D6-2194-44EF-8183-F57C21BE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47F09-F5C8-493D-88E5-A5EEBCF9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D1B58-C325-4147-8951-66B8ED7E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20CD-0041-4443-8FAC-55BA8D98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9F229-CB5C-447F-A071-C8BC4005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5426C-6E3F-459C-B89C-0D3A28E6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1741B-B9F5-4590-9917-36B292B2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47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583CE-6ECE-4020-B53E-A725A890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A99AF-2789-4026-81C6-4C1055A3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FC1F8-0A30-46F1-9BF8-2E5CF9A2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160B-F9BB-46E0-9B51-0718BEF4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3421-F7BB-4414-B6BB-E4A8E49E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9721B-6FC8-45BB-9A58-D75CB5E09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E078-13CD-43AE-A954-CDDAD85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4F618-7BA8-40AA-81B5-F73A74AA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43A2D-7D29-44F0-A03D-B71E8CB6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F571-63C4-4722-87FF-0E9CCF1D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DE809-F065-4B85-AA06-FE8EBB4BC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6684-86CE-4CB8-8DDC-D1E6F8F36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8C09-6579-4EC5-A1F9-1C2FD79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AC98-D65D-4F2A-BFB2-BB8959D2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1DF25-7373-4DC8-8731-33263A10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6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AFF47-BC7A-4377-83A4-36E900C0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0C28-D10F-43D4-9B2D-D0B7CE8C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5657-B79C-41BC-9286-1E7A5C53A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A07F-80CD-4221-AED7-31B87C4D681C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B967-009E-412C-A1CC-850ACB311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95BD-71A5-42AE-ADC0-8B1EF2B06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13D1-0881-4375-B438-8C4C59E6C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1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g@ecs.soton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6BE-5AB4-4BEC-B116-AA9D3DD85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COMP6203 Intelligent Agents 2020/2021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CEDD-D58F-4A01-ACF1-B31E9D2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5800" dirty="0"/>
              <a:t>Introduction</a:t>
            </a:r>
          </a:p>
          <a:p>
            <a:r>
              <a:rPr lang="en-GB" sz="3200" dirty="0"/>
              <a:t>Dr Enrico Gerding</a:t>
            </a:r>
          </a:p>
          <a:p>
            <a:r>
              <a:rPr lang="en-GB" sz="3200" dirty="0">
                <a:hlinkClick r:id="rId2"/>
              </a:rPr>
              <a:t>eg@ecs.soton.ac.uk</a:t>
            </a: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577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966-FCB0-4F7F-BE08-7CC028F1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agent?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D7D9-27C4-4D48-92C0-74F89BF9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“A computer system capable of </a:t>
            </a:r>
            <a:r>
              <a:rPr lang="en-GB" i="1" dirty="0"/>
              <a:t>autonomous action </a:t>
            </a:r>
            <a:r>
              <a:rPr lang="en-GB" dirty="0"/>
              <a:t>in some environment, in order to achieve its delegated goals”</a:t>
            </a:r>
          </a:p>
          <a:p>
            <a:r>
              <a:rPr lang="en-GB" dirty="0"/>
              <a:t>The key points are:</a:t>
            </a:r>
          </a:p>
          <a:p>
            <a:pPr lvl="1"/>
            <a:r>
              <a:rPr lang="en-GB" dirty="0"/>
              <a:t>Autonomy: capable of independent action without need for constant intervention</a:t>
            </a:r>
          </a:p>
          <a:p>
            <a:pPr lvl="1"/>
            <a:r>
              <a:rPr lang="en-GB" dirty="0"/>
              <a:t>Delegation: acts on behalf of its user or owner</a:t>
            </a:r>
          </a:p>
          <a:p>
            <a:r>
              <a:rPr lang="en-GB" dirty="0"/>
              <a:t>We think of an agent as being in a close-coupled, continual interaction with its environment:</a:t>
            </a:r>
          </a:p>
          <a:p>
            <a:pPr marL="457200" lvl="1" indent="0">
              <a:buNone/>
            </a:pPr>
            <a:r>
              <a:rPr lang="en-GB" i="1" dirty="0"/>
              <a:t>sense — decide — act — sense — decide . . 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57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5695-C280-4DB0-87E8-9CD3AC45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AC2F-B736-43B4-AA35-880E059F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/>
          </a:bodyPr>
          <a:lstStyle/>
          <a:p>
            <a:r>
              <a:rPr lang="en-GB" b="1" dirty="0"/>
              <a:t>Perceives </a:t>
            </a:r>
            <a:r>
              <a:rPr lang="en-GB" dirty="0"/>
              <a:t>the environment through sensors</a:t>
            </a:r>
          </a:p>
          <a:p>
            <a:r>
              <a:rPr lang="en-GB" b="1" dirty="0"/>
              <a:t>Acts</a:t>
            </a:r>
            <a:r>
              <a:rPr lang="en-GB" dirty="0"/>
              <a:t> on the environment through actuators</a:t>
            </a:r>
          </a:p>
          <a:p>
            <a:pPr marL="0" indent="0">
              <a:buNone/>
            </a:pPr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Sensors:</a:t>
            </a:r>
            <a:r>
              <a:rPr lang="en-GB" dirty="0"/>
              <a:t> camera, TCP/UDP socket, keyboard, . . .</a:t>
            </a:r>
          </a:p>
          <a:p>
            <a:r>
              <a:rPr lang="en-GB" b="1" dirty="0"/>
              <a:t>Actuators:</a:t>
            </a:r>
            <a:r>
              <a:rPr lang="en-GB" dirty="0"/>
              <a:t> variable, web page, database, robotic arm, . . 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92FA473-507F-4334-9C51-112FBD220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23753"/>
              </p:ext>
            </p:extLst>
          </p:nvPr>
        </p:nvGraphicFramePr>
        <p:xfrm>
          <a:off x="3620588" y="2486526"/>
          <a:ext cx="4227122" cy="255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Acrobat Document" r:id="rId4" imgW="2643888" imgH="1599777" progId="Acrobat.Document.2015">
                  <p:embed/>
                </p:oleObj>
              </mc:Choice>
              <mc:Fallback>
                <p:oleObj name="Acrobat Document" r:id="rId4" imgW="2643888" imgH="1599777" progId="Acrobat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0588" y="2486526"/>
                        <a:ext cx="4227122" cy="2559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007B-A3F3-446B-BF3D-F9394D01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(Uninteresting)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FD13-027B-471E-B543-343A18B2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6914" cy="4351338"/>
          </a:xfrm>
        </p:spPr>
        <p:txBody>
          <a:bodyPr/>
          <a:lstStyle/>
          <a:p>
            <a:r>
              <a:rPr lang="en-GB" dirty="0"/>
              <a:t>(Traditional) Thermostat</a:t>
            </a:r>
          </a:p>
          <a:p>
            <a:pPr lvl="1"/>
            <a:r>
              <a:rPr lang="en-GB" dirty="0"/>
              <a:t>Delegated goal is to maintain room temperature</a:t>
            </a:r>
          </a:p>
          <a:p>
            <a:pPr lvl="1"/>
            <a:r>
              <a:rPr lang="en-GB" dirty="0"/>
              <a:t>Perception is the heat sensor</a:t>
            </a:r>
          </a:p>
          <a:p>
            <a:pPr lvl="1"/>
            <a:r>
              <a:rPr lang="en-GB" dirty="0"/>
              <a:t>Actions are switch heat on/off</a:t>
            </a:r>
          </a:p>
          <a:p>
            <a:r>
              <a:rPr lang="en-GB" dirty="0"/>
              <a:t>Trivial because the decision making they do is trivial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ED1C3A1-FD8F-4006-87AB-35AB693B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14" y="2846426"/>
            <a:ext cx="3208686" cy="32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370-2D39-4BE6-9226-BD851665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C046-A083-4BE3-AD76-625E56DE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typically think of intelligent agents as those exhibiting at least the following 3 types of behaviour:</a:t>
            </a:r>
          </a:p>
          <a:p>
            <a:pPr lvl="1"/>
            <a:r>
              <a:rPr lang="en-GB" dirty="0"/>
              <a:t>Reactive;</a:t>
            </a:r>
          </a:p>
          <a:p>
            <a:pPr lvl="1"/>
            <a:r>
              <a:rPr lang="en-GB" dirty="0"/>
              <a:t>Pro-active; and</a:t>
            </a:r>
          </a:p>
          <a:p>
            <a:pPr lvl="1"/>
            <a:r>
              <a:rPr lang="en-GB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423385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4686-B565-4FC5-A983-926E456D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6C84-B57C-4E07-84D9-11CF533E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a program’s environment is guaranteed to be fixed, a program can just execute blindly</a:t>
            </a:r>
          </a:p>
          <a:p>
            <a:r>
              <a:rPr lang="en-GB" dirty="0"/>
              <a:t>The real world is not like that: most environments are </a:t>
            </a:r>
            <a:r>
              <a:rPr lang="en-GB" i="1" dirty="0"/>
              <a:t>dynamic</a:t>
            </a:r>
          </a:p>
          <a:p>
            <a:r>
              <a:rPr lang="en-GB" dirty="0"/>
              <a:t>Software is hard to build for dynamic domains: program must take into account possibility of failure — ask itself whether it is worth acting!</a:t>
            </a:r>
          </a:p>
          <a:p>
            <a:r>
              <a:rPr lang="en-GB" dirty="0"/>
              <a:t>A reactive system is one that maintains an ongoing interaction with its environment, and responds to changes that occur in it (in time for the response to be useful); i.e. </a:t>
            </a:r>
            <a:r>
              <a:rPr lang="en-GB" i="1" dirty="0"/>
              <a:t>in real time</a:t>
            </a:r>
          </a:p>
        </p:txBody>
      </p:sp>
    </p:spTree>
    <p:extLst>
      <p:ext uri="{BB962C8B-B14F-4D97-AF65-F5344CB8AC3E}">
        <p14:creationId xmlns:p14="http://schemas.microsoft.com/office/powerpoint/2010/main" val="312505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69FA-DCA6-47F4-BB4E-356F3805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Pro-activeness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F06E-91D9-4231-87F2-D8BEEEBF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Reacting to an environment is easy; e.g. stimulus </a:t>
            </a:r>
            <a:r>
              <a:rPr lang="en-GB" b="1" dirty="0"/>
              <a:t>-&gt; </a:t>
            </a:r>
            <a:r>
              <a:rPr lang="en-GB" dirty="0"/>
              <a:t>response rules</a:t>
            </a:r>
          </a:p>
          <a:p>
            <a:r>
              <a:rPr lang="en-GB" dirty="0"/>
              <a:t>But we generally want agents to do things for us</a:t>
            </a:r>
          </a:p>
          <a:p>
            <a:r>
              <a:rPr lang="en-GB" dirty="0"/>
              <a:t>Hence goal-directed behaviour</a:t>
            </a:r>
          </a:p>
          <a:p>
            <a:r>
              <a:rPr lang="en-GB" dirty="0"/>
              <a:t>Pro-activeness = generating and attempting to achieve goals; not driven solely by events; taking the initiative</a:t>
            </a:r>
          </a:p>
          <a:p>
            <a:r>
              <a:rPr lang="en-GB" dirty="0"/>
              <a:t>Recognising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425911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93E2-6E25-44E5-A835-2506832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C9DD-C086-4C9C-ACDB-22E1A538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real world is a multi-agent environment: we cannot go around attempting to achieve goals without taking others into account</a:t>
            </a:r>
          </a:p>
          <a:p>
            <a:r>
              <a:rPr lang="en-GB" dirty="0"/>
              <a:t>Some goals can only be achieved by interacting with others</a:t>
            </a:r>
          </a:p>
          <a:p>
            <a:r>
              <a:rPr lang="en-GB" dirty="0"/>
              <a:t>Social ability in agents is the ability to interact with other agents and (usually) humans via </a:t>
            </a:r>
            <a:r>
              <a:rPr lang="en-GB" i="1" dirty="0"/>
              <a:t>cooperation</a:t>
            </a:r>
            <a:r>
              <a:rPr lang="en-GB" dirty="0"/>
              <a:t>, </a:t>
            </a:r>
            <a:r>
              <a:rPr lang="en-GB" i="1" dirty="0"/>
              <a:t>coordination</a:t>
            </a:r>
            <a:r>
              <a:rPr lang="en-GB" dirty="0"/>
              <a:t>, and </a:t>
            </a:r>
            <a:r>
              <a:rPr lang="en-GB" i="1" dirty="0"/>
              <a:t>negotiation</a:t>
            </a:r>
          </a:p>
          <a:p>
            <a:r>
              <a:rPr lang="en-GB" dirty="0"/>
              <a:t>At the very least, it means the ability to communicate..</a:t>
            </a:r>
          </a:p>
        </p:txBody>
      </p:sp>
    </p:spTree>
    <p:extLst>
      <p:ext uri="{BB962C8B-B14F-4D97-AF65-F5344CB8AC3E}">
        <p14:creationId xmlns:p14="http://schemas.microsoft.com/office/powerpoint/2010/main" val="223685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0E6B-3D0F-442C-BF43-392CFF93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8C94-A97A-4305-9790-2812FCCC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Rationality: agents will act in order to maximise (expected) utility</a:t>
            </a:r>
          </a:p>
          <a:p>
            <a:r>
              <a:rPr lang="en-GB" dirty="0"/>
              <a:t>Learning/adaptation: agents improve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108405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ADD5-44B4-40FD-8326-F2AEA8CF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Intelligent Agent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5EE3-4612-42F0-AE56-EE75288D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represent goals and user preferences</a:t>
            </a:r>
          </a:p>
          <a:p>
            <a:r>
              <a:rPr lang="en-GB" dirty="0"/>
              <a:t>How to optimise the decision making</a:t>
            </a:r>
          </a:p>
          <a:p>
            <a:r>
              <a:rPr lang="en-GB" dirty="0"/>
              <a:t>How to learn and adapt and improve over time</a:t>
            </a:r>
          </a:p>
        </p:txBody>
      </p:sp>
    </p:spTree>
    <p:extLst>
      <p:ext uri="{BB962C8B-B14F-4D97-AF65-F5344CB8AC3E}">
        <p14:creationId xmlns:p14="http://schemas.microsoft.com/office/powerpoint/2010/main" val="232366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97AF-A7AB-4F00-895E-9434DFB6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Multi-Agent System (MAS)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3925-CBD0-4DB0-9881-9EED38F3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multiagent system is one that consists of a number of agents, which interact</a:t>
            </a:r>
          </a:p>
          <a:p>
            <a:r>
              <a:rPr lang="en-GB" dirty="0"/>
              <a:t>In the most general case, agents will be acting on behalf of users with different goals and motivations with one-another</a:t>
            </a:r>
          </a:p>
          <a:p>
            <a:r>
              <a:rPr lang="en-GB" dirty="0"/>
              <a:t>To successfully interact, they will require the ability to cooperate, coordinate, and negotiate with each other, much as people do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A41E718-905F-4CA7-9654-8D04B4DEF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87" y="4680956"/>
            <a:ext cx="3805867" cy="1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5C-2BE1-4572-B0EF-D246A504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5929-4EE6-4ED1-A29A-B6D99B09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Topics covered today</a:t>
            </a:r>
          </a:p>
          <a:p>
            <a:r>
              <a:rPr lang="en-GB" dirty="0"/>
              <a:t>Towards multi-agent systems: trends in Computer Science</a:t>
            </a:r>
          </a:p>
          <a:p>
            <a:r>
              <a:rPr lang="en-GB" dirty="0"/>
              <a:t>What is an Agent?</a:t>
            </a:r>
          </a:p>
          <a:p>
            <a:r>
              <a:rPr lang="en-GB" dirty="0"/>
              <a:t>Multi-Agent Systems</a:t>
            </a:r>
          </a:p>
          <a:p>
            <a:r>
              <a:rPr lang="en-GB" dirty="0"/>
              <a:t>Agents and Related Concepts</a:t>
            </a:r>
          </a:p>
        </p:txBody>
      </p:sp>
    </p:spTree>
    <p:extLst>
      <p:ext uri="{BB962C8B-B14F-4D97-AF65-F5344CB8AC3E}">
        <p14:creationId xmlns:p14="http://schemas.microsoft.com/office/powerpoint/2010/main" val="192583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8FF-AD54-4E4A-B23F-DC26852C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 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AFFD-8CC4-47DF-BE59-A4D2E82C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cooperation emerge in societies of self-interested agents?</a:t>
            </a:r>
          </a:p>
          <a:p>
            <a:r>
              <a:rPr lang="en-GB" dirty="0"/>
              <a:t>How can self-interested agents recognize conflict, and how can they (nevertheless) reach agreement?</a:t>
            </a:r>
          </a:p>
          <a:p>
            <a:r>
              <a:rPr lang="en-GB" dirty="0"/>
              <a:t>How can autonomous agents coordinate their activities so as to cooperatively achieve goals?</a:t>
            </a:r>
          </a:p>
        </p:txBody>
      </p:sp>
    </p:spTree>
    <p:extLst>
      <p:ext uri="{BB962C8B-B14F-4D97-AF65-F5344CB8AC3E}">
        <p14:creationId xmlns:p14="http://schemas.microsoft.com/office/powerpoint/2010/main" val="422676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C923-6052-4771-9D65-8FA18DCE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vs Self-Interested 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6178-44E9-425F-AAEC-CCA7B425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Collaborative: E.g. agents owned by the same person/organisation.</a:t>
            </a:r>
          </a:p>
          <a:p>
            <a:pPr lvl="1"/>
            <a:r>
              <a:rPr lang="en-GB" dirty="0"/>
              <a:t>Agent design can be controlled and made to coordinate</a:t>
            </a:r>
          </a:p>
          <a:p>
            <a:pPr lvl="1"/>
            <a:r>
              <a:rPr lang="en-GB" dirty="0"/>
              <a:t>More robust compared to “centralised” system</a:t>
            </a:r>
          </a:p>
          <a:p>
            <a:pPr lvl="1"/>
            <a:r>
              <a:rPr lang="en-GB" dirty="0"/>
              <a:t>Agents easy to control: No incentive needed</a:t>
            </a:r>
          </a:p>
          <a:p>
            <a:r>
              <a:rPr lang="en-GB" dirty="0"/>
              <a:t>Self-Interested/Competitive: Each agent works on behalf of someone else</a:t>
            </a:r>
          </a:p>
          <a:p>
            <a:pPr lvl="1"/>
            <a:r>
              <a:rPr lang="en-GB" dirty="0"/>
              <a:t>Each agent design different; no control of design of other agents</a:t>
            </a:r>
          </a:p>
          <a:p>
            <a:pPr lvl="1"/>
            <a:r>
              <a:rPr lang="en-GB" dirty="0"/>
              <a:t>Each agent pursues own goals</a:t>
            </a:r>
          </a:p>
          <a:p>
            <a:pPr lvl="1"/>
            <a:r>
              <a:rPr lang="en-GB" dirty="0"/>
              <a:t>Still need to cooperate</a:t>
            </a:r>
          </a:p>
          <a:p>
            <a:pPr lvl="1"/>
            <a:r>
              <a:rPr lang="en-GB" dirty="0"/>
              <a:t>Need mechanisms for resolving conflicts of interest</a:t>
            </a:r>
          </a:p>
        </p:txBody>
      </p:sp>
    </p:spTree>
    <p:extLst>
      <p:ext uri="{BB962C8B-B14F-4D97-AF65-F5344CB8AC3E}">
        <p14:creationId xmlns:p14="http://schemas.microsoft.com/office/powerpoint/2010/main" val="390222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EA5C-1C66-49A0-84B9-A6823D9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with other disciplines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B200-08A1-47D6-A643-CEFCAFB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field of intelligent agents and multi-agent systems is highly </a:t>
            </a:r>
            <a:r>
              <a:rPr lang="en-GB" dirty="0" err="1"/>
              <a:t>inderdisciplinary</a:t>
            </a:r>
            <a:endParaRPr lang="en-GB" dirty="0"/>
          </a:p>
          <a:p>
            <a:pPr lvl="1"/>
            <a:r>
              <a:rPr lang="en-GB" dirty="0"/>
              <a:t>Robotics</a:t>
            </a:r>
          </a:p>
          <a:p>
            <a:pPr lvl="1"/>
            <a:r>
              <a:rPr lang="en-GB" dirty="0"/>
              <a:t>Complex Systems Science</a:t>
            </a:r>
          </a:p>
          <a:p>
            <a:pPr lvl="1"/>
            <a:r>
              <a:rPr lang="en-GB" dirty="0"/>
              <a:t>Economics</a:t>
            </a:r>
          </a:p>
          <a:p>
            <a:pPr lvl="1"/>
            <a:r>
              <a:rPr lang="en-GB" dirty="0"/>
              <a:t>Philosophy</a:t>
            </a:r>
          </a:p>
          <a:p>
            <a:pPr lvl="1"/>
            <a:r>
              <a:rPr lang="en-GB" dirty="0"/>
              <a:t>Game Theory</a:t>
            </a:r>
          </a:p>
          <a:p>
            <a:pPr lvl="1"/>
            <a:r>
              <a:rPr lang="en-GB" dirty="0"/>
              <a:t>Logic</a:t>
            </a:r>
          </a:p>
          <a:p>
            <a:pPr lvl="1"/>
            <a:r>
              <a:rPr lang="en-GB" dirty="0"/>
              <a:t>Social Sciences</a:t>
            </a:r>
          </a:p>
          <a:p>
            <a:r>
              <a:rPr lang="en-GB" dirty="0"/>
              <a:t>This can be both a strength (infusing well-founded methodologies into the field) and a weakness (there are many different views as to what the field is about)</a:t>
            </a:r>
          </a:p>
        </p:txBody>
      </p:sp>
    </p:spTree>
    <p:extLst>
      <p:ext uri="{BB962C8B-B14F-4D97-AF65-F5344CB8AC3E}">
        <p14:creationId xmlns:p14="http://schemas.microsoft.com/office/powerpoint/2010/main" val="277824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5A5-9DE8-481D-85D2-0F2CADAA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 &amp;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68AA-9404-4CCF-9585-2A9E308F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Classical Artificial Intelligence (AI) foci on </a:t>
            </a:r>
          </a:p>
          <a:p>
            <a:pPr lvl="1"/>
            <a:r>
              <a:rPr lang="en-GB" dirty="0"/>
              <a:t>Algorithms to solve hard decision problems; e.g. planning</a:t>
            </a:r>
          </a:p>
          <a:p>
            <a:pPr lvl="1"/>
            <a:r>
              <a:rPr lang="en-GB" dirty="0"/>
              <a:t>Algorithms to interpret complex data; e.g. Machine Learning and Machine Vision</a:t>
            </a:r>
          </a:p>
          <a:p>
            <a:pPr lvl="1"/>
            <a:r>
              <a:rPr lang="en-GB" dirty="0"/>
              <a:t>Knowledge representation and reasoning</a:t>
            </a:r>
          </a:p>
          <a:p>
            <a:r>
              <a:rPr lang="en-GB"/>
              <a:t>Agents </a:t>
            </a:r>
            <a:r>
              <a:rPr lang="en-GB" dirty="0"/>
              <a:t>often combine these techniques</a:t>
            </a:r>
          </a:p>
          <a:p>
            <a:pPr lvl="1"/>
            <a:r>
              <a:rPr lang="en-GB" dirty="0"/>
              <a:t>Robotics: vision + planning</a:t>
            </a:r>
          </a:p>
          <a:p>
            <a:pPr lvl="1"/>
            <a:r>
              <a:rPr lang="en-GB" dirty="0"/>
              <a:t>Software assistants: machine learning + scheduling</a:t>
            </a:r>
          </a:p>
          <a:p>
            <a:pPr lvl="1"/>
            <a:r>
              <a:rPr lang="en-GB" dirty="0"/>
              <a:t>E-Commerce ‘bots’: search +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896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1FDA-E581-4354-ADCA-8C39C686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views of the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43FF-A938-4693-874F-7FA519B0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 as a paradigm for software engineering: </a:t>
            </a:r>
          </a:p>
          <a:p>
            <a:pPr lvl="1"/>
            <a:r>
              <a:rPr lang="en-GB" dirty="0"/>
              <a:t>Software engineers have derived a progressively better understanding of the characteristics of complexity in software. It is now widely recognised that interaction is probably the most important single characteristic of complex software.</a:t>
            </a:r>
          </a:p>
          <a:p>
            <a:r>
              <a:rPr lang="en-GB" dirty="0"/>
              <a:t>Agents as a tool for understanding human societies:</a:t>
            </a:r>
          </a:p>
          <a:p>
            <a:pPr lvl="1"/>
            <a:r>
              <a:rPr lang="en-GB" dirty="0"/>
              <a:t>Multi-agent systems provide a novel new tool for simulating societies, which may help shed some light on various kinds of social processes.</a:t>
            </a:r>
          </a:p>
        </p:txBody>
      </p:sp>
    </p:spTree>
    <p:extLst>
      <p:ext uri="{BB962C8B-B14F-4D97-AF65-F5344CB8AC3E}">
        <p14:creationId xmlns:p14="http://schemas.microsoft.com/office/powerpoint/2010/main" val="264058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1E1C-EA18-414B-9644-D33AE42C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AF0C-DFC6-4075-8623-8C135305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has been a brief introduction to Intelligent Agents and Multi-Agent Systems.</a:t>
            </a:r>
          </a:p>
          <a:p>
            <a:r>
              <a:rPr lang="en-GB" dirty="0"/>
              <a:t>We have argued that MAS are:</a:t>
            </a:r>
          </a:p>
          <a:p>
            <a:pPr lvl="1"/>
            <a:r>
              <a:rPr lang="en-GB" dirty="0"/>
              <a:t>a natural development of computer science, and</a:t>
            </a:r>
          </a:p>
          <a:p>
            <a:pPr lvl="1"/>
            <a:r>
              <a:rPr lang="en-GB" dirty="0"/>
              <a:t>not science fiction</a:t>
            </a:r>
          </a:p>
          <a:p>
            <a:r>
              <a:rPr lang="en-GB" dirty="0"/>
              <a:t>Reading: Chapters 1 and 2 of</a:t>
            </a:r>
          </a:p>
          <a:p>
            <a:r>
              <a:rPr lang="en-GB" dirty="0"/>
              <a:t>Next week: Negotiation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DE5829-9FE8-434B-98D4-0FF25EC5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2205"/>
            <a:ext cx="1633468" cy="20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1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31D1374-6711-4513-86A6-F783FD7B0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9C49372-5FE6-4D97-BD3A-CB859A03D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524000"/>
            <a:ext cx="10265229" cy="5334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Five ongoing trends have marked the history of computing:</a:t>
            </a:r>
          </a:p>
          <a:p>
            <a:pPr lvl="1"/>
            <a:r>
              <a:rPr lang="en-US" altLang="en-US" sz="2800" i="1" dirty="0">
                <a:solidFill>
                  <a:srgbClr val="003399"/>
                </a:solidFill>
              </a:rPr>
              <a:t>ubiquity</a:t>
            </a:r>
            <a:r>
              <a:rPr lang="en-US" altLang="en-US" sz="2800" dirty="0"/>
              <a:t>;</a:t>
            </a:r>
          </a:p>
          <a:p>
            <a:pPr lvl="1"/>
            <a:r>
              <a:rPr lang="en-US" altLang="en-US" sz="2800" i="1" dirty="0">
                <a:solidFill>
                  <a:srgbClr val="003399"/>
                </a:solidFill>
              </a:rPr>
              <a:t>interconnection</a:t>
            </a:r>
            <a:r>
              <a:rPr lang="en-US" altLang="en-US" sz="2800" dirty="0"/>
              <a:t>;</a:t>
            </a:r>
          </a:p>
          <a:p>
            <a:pPr lvl="1"/>
            <a:r>
              <a:rPr lang="en-US" altLang="en-US" sz="2800" i="1" dirty="0">
                <a:solidFill>
                  <a:srgbClr val="003399"/>
                </a:solidFill>
              </a:rPr>
              <a:t>intelligence</a:t>
            </a:r>
            <a:r>
              <a:rPr lang="en-US" altLang="en-US" sz="2800" dirty="0"/>
              <a:t>;</a:t>
            </a:r>
          </a:p>
          <a:p>
            <a:pPr lvl="1"/>
            <a:r>
              <a:rPr lang="en-US" altLang="en-US" sz="2800" i="1" dirty="0">
                <a:solidFill>
                  <a:srgbClr val="003399"/>
                </a:solidFill>
              </a:rPr>
              <a:t>delegation</a:t>
            </a:r>
            <a:r>
              <a:rPr lang="en-US" altLang="en-US" sz="2800" dirty="0"/>
              <a:t>; and</a:t>
            </a:r>
          </a:p>
          <a:p>
            <a:pPr lvl="1"/>
            <a:r>
              <a:rPr lang="en-US" altLang="en-US" sz="2800" i="1" dirty="0">
                <a:solidFill>
                  <a:srgbClr val="003399"/>
                </a:solidFill>
              </a:rPr>
              <a:t>human-orientation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AB5C738-82C7-4025-9D77-4E001DE8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84" y="4090307"/>
            <a:ext cx="5120232" cy="2767693"/>
          </a:xfrm>
          <a:prstGeom prst="rect">
            <a:avLst/>
          </a:prstGeom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7481F961-4E0F-4167-B313-B4F6F9284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62624"/>
          </a:xfrm>
        </p:spPr>
        <p:txBody>
          <a:bodyPr/>
          <a:lstStyle/>
          <a:p>
            <a:r>
              <a:rPr lang="en-US" altLang="en-US" dirty="0"/>
              <a:t>Ubiquity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8288F08-D5FE-4BF0-BB63-63C048D49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27749"/>
            <a:ext cx="10696074" cy="31932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continual reduction in cost of computing capability has made it possible to introduce processing power into places and devices that would have once been uneconomic</a:t>
            </a:r>
          </a:p>
          <a:p>
            <a:r>
              <a:rPr lang="en-US" altLang="en-US" dirty="0"/>
              <a:t>As processing capability spreads, sophistication (and intelligence of a sort) becomes ubiquitous</a:t>
            </a:r>
          </a:p>
          <a:p>
            <a:r>
              <a:rPr lang="en-GB" dirty="0"/>
              <a:t>There is increased amount of data becoming available, and processing of this data is increasingly done at the </a:t>
            </a:r>
            <a:r>
              <a:rPr lang="en-GB" i="1" dirty="0"/>
              <a:t>edge </a:t>
            </a:r>
            <a:r>
              <a:rPr lang="en-GB" dirty="0"/>
              <a:t>of the network, so-called </a:t>
            </a:r>
            <a:r>
              <a:rPr lang="en-GB" i="1" dirty="0"/>
              <a:t>edge computing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522E123-BA16-4B68-ADF4-BF6A5B78D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 altLang="en-US" dirty="0"/>
              <a:t>Interconnection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F8C8F2C-8841-4FF0-B537-0464DDE88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515600" cy="5410200"/>
          </a:xfrm>
        </p:spPr>
        <p:txBody>
          <a:bodyPr/>
          <a:lstStyle/>
          <a:p>
            <a:r>
              <a:rPr lang="en-US" altLang="en-US" dirty="0"/>
              <a:t>Computer systems today no longer stand alone, but are networked into large distributed systems</a:t>
            </a:r>
          </a:p>
          <a:p>
            <a:pPr lvl="1"/>
            <a:r>
              <a:rPr lang="en-US" altLang="en-US" dirty="0"/>
              <a:t>The internet is an obvious example</a:t>
            </a:r>
          </a:p>
          <a:p>
            <a:r>
              <a:rPr lang="en-US" altLang="en-US" dirty="0"/>
              <a:t>Since distributed and concurrent systems have become the norm, researchers are putting forward theoretical models that portray computing as primarily a process of interaction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F3BE249-C5CA-490C-9C7A-74A6CE60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85" y="4523014"/>
            <a:ext cx="2950029" cy="2212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68CB6D-BE90-4158-A702-B195952B7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Intelligence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59A35E2-86BA-4BFB-B1D9-31DDB4140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483895"/>
            <a:ext cx="9332495" cy="4759325"/>
          </a:xfrm>
        </p:spPr>
        <p:txBody>
          <a:bodyPr/>
          <a:lstStyle/>
          <a:p>
            <a:r>
              <a:rPr lang="en-US" altLang="en-US" dirty="0"/>
              <a:t>The complexity of tasks that we are capable of automating and delegating to computers has grown steadily</a:t>
            </a:r>
          </a:p>
          <a:p>
            <a:pPr lvl="1"/>
            <a:r>
              <a:rPr lang="en-GB" dirty="0"/>
              <a:t>Many of these tasks are ones that can be thought of as requiring a good deal of intelligence.</a:t>
            </a:r>
            <a:endParaRPr lang="en-US" altLang="en-US" dirty="0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CB53098-605D-4B82-8762-413939637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380958"/>
            <a:ext cx="2381250" cy="2371725"/>
          </a:xfrm>
          <a:prstGeom prst="rect">
            <a:avLst/>
          </a:prstGeom>
        </p:spPr>
      </p:pic>
      <p:pic>
        <p:nvPicPr>
          <p:cNvPr id="5" name="Picture 4" descr="A picture containing outdoor, water&#10;&#10;Description automatically generated">
            <a:extLst>
              <a:ext uri="{FF2B5EF4-FFF2-40B4-BE49-F238E27FC236}">
                <a16:creationId xmlns:a16="http://schemas.microsoft.com/office/drawing/2014/main" id="{ACBECDC7-FEBD-448A-B695-2BF319610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3380958"/>
            <a:ext cx="3492289" cy="2179864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DBA9130-E8F0-430E-A47C-3C67483B6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88" y="3380957"/>
            <a:ext cx="2772993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B20F-9A21-4043-B481-017209CD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86B-10C2-48C8-9024-EFFC4AE1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Computers are doing more for us – without our intervention</a:t>
            </a:r>
          </a:p>
          <a:p>
            <a:r>
              <a:rPr lang="en-US" altLang="en-US" dirty="0"/>
              <a:t>We are </a:t>
            </a:r>
            <a:r>
              <a:rPr lang="en-US" altLang="en-US" i="1" dirty="0">
                <a:solidFill>
                  <a:srgbClr val="003399"/>
                </a:solidFill>
              </a:rPr>
              <a:t>giving control</a:t>
            </a:r>
            <a:r>
              <a:rPr lang="en-US" altLang="en-US" dirty="0"/>
              <a:t> to computers, even in safety critical tasks, e.g.:</a:t>
            </a:r>
          </a:p>
          <a:p>
            <a:pPr lvl="1"/>
            <a:r>
              <a:rPr lang="en-US" altLang="en-US" dirty="0"/>
              <a:t>Fly-by-wire aircraft, where the machine’s judgment may be trusted more than an experienced pilot</a:t>
            </a:r>
          </a:p>
          <a:p>
            <a:pPr lvl="1"/>
            <a:r>
              <a:rPr lang="en-US" altLang="en-US" dirty="0"/>
              <a:t>Autonomous cars and public transport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  <p:pic>
        <p:nvPicPr>
          <p:cNvPr id="5" name="Picture 4" descr="A close up of a car&#10;&#10;Description automatically generated">
            <a:extLst>
              <a:ext uri="{FF2B5EF4-FFF2-40B4-BE49-F238E27FC236}">
                <a16:creationId xmlns:a16="http://schemas.microsoft.com/office/drawing/2014/main" id="{22AED76B-8618-48EF-8A59-A30B9860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07" y="4163777"/>
            <a:ext cx="3901440" cy="219456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F5E012C-6A08-4AE8-9EEB-403CEA06F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53" y="4223311"/>
            <a:ext cx="3595342" cy="20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7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B20F-9A21-4043-B481-017209CD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86B-10C2-48C8-9024-EFFC4AE1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programs need input from humans: e.g. understanding preferences and for controlling and checking decisions</a:t>
            </a:r>
          </a:p>
          <a:p>
            <a:r>
              <a:rPr lang="en-GB" dirty="0"/>
              <a:t>Explainable AI: Need higher level of abstractions to interact with complex systems, using familiar metaphors: cannot expect to understand how ‘engine‘ works to use it</a:t>
            </a:r>
          </a:p>
          <a:p>
            <a:r>
              <a:rPr lang="en-GB" dirty="0"/>
              <a:t>AI is not only about automation, but about </a:t>
            </a:r>
            <a:r>
              <a:rPr lang="en-GB" i="1" dirty="0"/>
              <a:t>augmenting </a:t>
            </a:r>
            <a:r>
              <a:rPr lang="en-GB" dirty="0"/>
              <a:t>human’s intelligence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40E2C8-1D9E-4AEA-881D-735C43070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4779755"/>
            <a:ext cx="2621280" cy="1868424"/>
          </a:xfrm>
          <a:prstGeom prst="rect">
            <a:avLst/>
          </a:prstGeom>
        </p:spPr>
      </p:pic>
      <p:pic>
        <p:nvPicPr>
          <p:cNvPr id="7" name="Picture 6" descr="A picture containing electronics, screen, monitor, cellphone&#10;&#10;Description automatically generated">
            <a:extLst>
              <a:ext uri="{FF2B5EF4-FFF2-40B4-BE49-F238E27FC236}">
                <a16:creationId xmlns:a16="http://schemas.microsoft.com/office/drawing/2014/main" id="{65FBC237-5B05-4DA7-9461-753A374E9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19" y="4779755"/>
            <a:ext cx="2812009" cy="17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0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B2AB-1E2A-4FFF-9711-72D85512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it bring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24FC-7C88-42FE-ABC7-EC99A45D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Delegation and Intelligence imply the need to build computer systems that can act effectively on our behalf</a:t>
            </a:r>
          </a:p>
          <a:p>
            <a:r>
              <a:rPr lang="en-US" altLang="en-US" dirty="0"/>
              <a:t>This implies:</a:t>
            </a:r>
          </a:p>
          <a:p>
            <a:pPr lvl="1"/>
            <a:r>
              <a:rPr lang="en-US" altLang="en-US" dirty="0"/>
              <a:t>The ability of computer systems to act </a:t>
            </a:r>
            <a:r>
              <a:rPr lang="en-US" altLang="en-US" i="1" dirty="0">
                <a:solidFill>
                  <a:srgbClr val="003399"/>
                </a:solidFill>
              </a:rPr>
              <a:t>independently</a:t>
            </a:r>
          </a:p>
          <a:p>
            <a:pPr lvl="1"/>
            <a:r>
              <a:rPr lang="en-US" altLang="en-US" dirty="0"/>
              <a:t>The ability of computer systems to act in a way that </a:t>
            </a:r>
            <a:r>
              <a:rPr lang="en-US" altLang="en-US" i="1" dirty="0">
                <a:solidFill>
                  <a:srgbClr val="003399"/>
                </a:solidFill>
              </a:rPr>
              <a:t>represents our best interests</a:t>
            </a:r>
            <a:r>
              <a:rPr lang="en-US" altLang="en-US" dirty="0"/>
              <a:t> while interacting with other humans or systems</a:t>
            </a:r>
          </a:p>
          <a:p>
            <a:pPr lvl="1"/>
            <a:r>
              <a:rPr lang="en-US" altLang="en-US" dirty="0"/>
              <a:t>In turn, this implies systems that can </a:t>
            </a:r>
            <a:r>
              <a:rPr lang="en-US" altLang="en-US" i="1" dirty="0">
                <a:solidFill>
                  <a:srgbClr val="003399"/>
                </a:solidFill>
              </a:rPr>
              <a:t>cooperate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rgbClr val="003399"/>
                </a:solidFill>
              </a:rPr>
              <a:t>reach agreements</a:t>
            </a:r>
            <a:r>
              <a:rPr lang="en-US" altLang="en-US" dirty="0"/>
              <a:t> (or even </a:t>
            </a:r>
            <a:r>
              <a:rPr lang="en-US" altLang="en-US" i="1" dirty="0">
                <a:solidFill>
                  <a:srgbClr val="003399"/>
                </a:solidFill>
              </a:rPr>
              <a:t>compete</a:t>
            </a:r>
            <a:r>
              <a:rPr lang="en-US" altLang="en-US" dirty="0"/>
              <a:t>) with other systems that have different interests (much as we do with other people)</a:t>
            </a:r>
          </a:p>
          <a:p>
            <a:r>
              <a:rPr lang="en-GB" dirty="0"/>
              <a:t>Together, these trends have led to the emergence of a new field in computer science:</a:t>
            </a:r>
          </a:p>
          <a:p>
            <a:pPr marL="457200" lvl="1" indent="0" algn="ctr">
              <a:buNone/>
            </a:pPr>
            <a:r>
              <a:rPr lang="en-GB" sz="3600" b="1" dirty="0"/>
              <a:t>multi-agent systems</a:t>
            </a:r>
          </a:p>
          <a:p>
            <a:pPr lvl="1"/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1324</Words>
  <Application>Microsoft Office PowerPoint</Application>
  <PresentationFormat>Widescreen</PresentationFormat>
  <Paragraphs>147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Acrobat Document</vt:lpstr>
      <vt:lpstr>COMP6203 Intelligent Agents 2020/2021</vt:lpstr>
      <vt:lpstr>Outline</vt:lpstr>
      <vt:lpstr>Overview</vt:lpstr>
      <vt:lpstr>Ubiquity</vt:lpstr>
      <vt:lpstr>Interconnection</vt:lpstr>
      <vt:lpstr>Intelligence</vt:lpstr>
      <vt:lpstr>Delegation</vt:lpstr>
      <vt:lpstr>Human orientation</vt:lpstr>
      <vt:lpstr>Where does it bring us?</vt:lpstr>
      <vt:lpstr>What is an agent?</vt:lpstr>
      <vt:lpstr>Agent and Environment</vt:lpstr>
      <vt:lpstr>Simple (Uninteresting) Agents</vt:lpstr>
      <vt:lpstr>Intelligent Agents</vt:lpstr>
      <vt:lpstr>Reactive</vt:lpstr>
      <vt:lpstr>Pro-activeness</vt:lpstr>
      <vt:lpstr>Social Ability</vt:lpstr>
      <vt:lpstr>Other properties</vt:lpstr>
      <vt:lpstr>Intelligent Agent Challenges</vt:lpstr>
      <vt:lpstr>Multi-Agent System (MAS) Definition</vt:lpstr>
      <vt:lpstr>MAS design challenges</vt:lpstr>
      <vt:lpstr>Collaborative vs Self-Interested MAS</vt:lpstr>
      <vt:lpstr>Link with other disciplines</vt:lpstr>
      <vt:lpstr>Artificial Intelligence &amp; Agents</vt:lpstr>
      <vt:lpstr>Some other views of the field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COMP6203 Intelligent Agents</dc:title>
  <dc:creator>Enrico Gerding</dc:creator>
  <cp:lastModifiedBy>Enrico Gerding</cp:lastModifiedBy>
  <cp:revision>246</cp:revision>
  <dcterms:created xsi:type="dcterms:W3CDTF">2020-09-23T09:51:47Z</dcterms:created>
  <dcterms:modified xsi:type="dcterms:W3CDTF">2020-10-04T16:35:40Z</dcterms:modified>
</cp:coreProperties>
</file>