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309" r:id="rId4"/>
    <p:sldId id="257" r:id="rId5"/>
    <p:sldId id="258" r:id="rId6"/>
    <p:sldId id="300" r:id="rId7"/>
    <p:sldId id="259" r:id="rId8"/>
    <p:sldId id="302" r:id="rId9"/>
    <p:sldId id="301" r:id="rId10"/>
    <p:sldId id="262" r:id="rId11"/>
    <p:sldId id="267" r:id="rId13"/>
    <p:sldId id="303" r:id="rId14"/>
    <p:sldId id="304" r:id="rId15"/>
    <p:sldId id="261" r:id="rId16"/>
    <p:sldId id="263" r:id="rId17"/>
    <p:sldId id="264" r:id="rId18"/>
    <p:sldId id="305" r:id="rId19"/>
    <p:sldId id="306" r:id="rId20"/>
    <p:sldId id="265" r:id="rId21"/>
    <p:sldId id="266" r:id="rId22"/>
    <p:sldId id="307" r:id="rId23"/>
    <p:sldId id="268" r:id="rId24"/>
    <p:sldId id="269" r:id="rId25"/>
    <p:sldId id="270" r:id="rId26"/>
    <p:sldId id="308" r:id="rId27"/>
    <p:sldId id="271" r:id="rId28"/>
    <p:sldId id="310" r:id="rId29"/>
    <p:sldId id="311" r:id="rId30"/>
    <p:sldId id="272" r:id="rId31"/>
    <p:sldId id="297" r:id="rId32"/>
    <p:sldId id="273" r:id="rId33"/>
    <p:sldId id="275" r:id="rId34"/>
    <p:sldId id="312" r:id="rId35"/>
    <p:sldId id="274" r:id="rId36"/>
    <p:sldId id="276" r:id="rId37"/>
    <p:sldId id="298" r:id="rId38"/>
    <p:sldId id="313" r:id="rId39"/>
    <p:sldId id="277" r:id="rId40"/>
    <p:sldId id="278" r:id="rId41"/>
    <p:sldId id="279" r:id="rId42"/>
    <p:sldId id="284" r:id="rId43"/>
    <p:sldId id="282" r:id="rId44"/>
    <p:sldId id="299" r:id="rId45"/>
    <p:sldId id="314" r:id="rId46"/>
    <p:sldId id="315" r:id="rId47"/>
    <p:sldId id="316" r:id="rId48"/>
    <p:sldId id="317" r:id="rId49"/>
    <p:sldId id="318" r:id="rId50"/>
    <p:sldId id="320" r:id="rId51"/>
    <p:sldId id="285" r:id="rId52"/>
    <p:sldId id="286" r:id="rId53"/>
    <p:sldId id="287" r:id="rId54"/>
    <p:sldId id="289" r:id="rId55"/>
    <p:sldId id="290" r:id="rId56"/>
    <p:sldId id="291" r:id="rId57"/>
    <p:sldId id="292" r:id="rId58"/>
    <p:sldId id="321" r:id="rId59"/>
    <p:sldId id="296" r:id="rId60"/>
    <p:sldId id="294" r:id="rId61"/>
  </p:sldIdLst>
  <p:sldSz cx="12192000" cy="6858000"/>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41" d="100"/>
          <a:sy n="41" d="100"/>
        </p:scale>
        <p:origin x="8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gs" Target="tags/tag1.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Sheet1!$A$2</c:f>
              <c:strCache>
                <c:ptCount val="1"/>
                <c:pt idx="0">
                  <c:v>Division</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delete val="1"/>
          </c:dLbls>
          <c:cat>
            <c:strRef>
              <c:f>Sheet1!$B$1:$D$1</c:f>
              <c:strCache>
                <c:ptCount val="2"/>
                <c:pt idx="0">
                  <c:v>Agent 1</c:v>
                </c:pt>
                <c:pt idx="1">
                  <c:v>Agent 2</c:v>
                </c:pt>
              </c:strCache>
            </c:strRef>
          </c:cat>
          <c:val>
            <c:numRef>
              <c:f>Sheet1!$B$2:$D$2</c:f>
              <c:numCache>
                <c:formatCode>General</c:formatCode>
                <c:ptCount val="2"/>
                <c:pt idx="0">
                  <c:v>70</c:v>
                </c:pt>
                <c:pt idx="1">
                  <c:v>30</c:v>
                </c:pt>
              </c:numCache>
            </c:numRef>
          </c:val>
        </c:ser>
        <c:ser>
          <c:idx val="1"/>
          <c:order val="1"/>
          <c:tx>
            <c:strRef>
              <c:f>Sheet1!#REF!</c:f>
              <c:strCache>
                <c:ptCount val="1"/>
                <c:pt idx="0">
                  <c:v>#REF!</c:v>
                </c:pt>
              </c:strCache>
            </c:strRef>
          </c:tx>
          <c:spPr/>
          <c:explosion val="0"/>
          <c:dPt>
            <c:idx val="0"/>
            <c:bubble3D val="0"/>
            <c:spPr>
              <a:solidFill>
                <a:schemeClr val="accent1"/>
              </a:solidFill>
              <a:ln w="19050">
                <a:solidFill>
                  <a:schemeClr val="lt1"/>
                </a:solidFill>
              </a:ln>
              <a:effectLst/>
            </c:spPr>
          </c:dPt>
          <c:dLbls>
            <c:delete val="1"/>
          </c:dLbls>
          <c:cat>
            <c:strRef>
              <c:f>Sheet1!$B$1:$D$1</c:f>
              <c:strCache>
                <c:ptCount val="2"/>
                <c:pt idx="0">
                  <c:v>Agent 1</c:v>
                </c:pt>
                <c:pt idx="1">
                  <c:v>Agent 2</c:v>
                </c:pt>
              </c:strCache>
            </c:strRef>
          </c:cat>
          <c:val>
            <c:numRef>
              <c:f>Sheet1!#REF!</c:f>
              <c:numCache>
                <c:formatCode>General</c:formatCode>
                <c:ptCount val="1"/>
                <c:pt idx="0">
                  <c:v>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Sheet1!$A$2</c:f>
              <c:strCache>
                <c:ptCount val="1"/>
                <c:pt idx="0">
                  <c:v>Division</c:v>
                </c:pt>
              </c:strCache>
            </c:strRef>
          </c:tx>
          <c:spPr/>
          <c:explosion val="41"/>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2"/>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Sheet1!$B$1:$D$1</c:f>
              <c:strCache>
                <c:ptCount val="2"/>
                <c:pt idx="0">
                  <c:v>Agent 1</c:v>
                </c:pt>
                <c:pt idx="1">
                  <c:v>Agent 2</c:v>
                </c:pt>
              </c:strCache>
            </c:strRef>
          </c:cat>
          <c:val>
            <c:numRef>
              <c:f>Sheet1!$B$2:$D$2</c:f>
              <c:numCache>
                <c:formatCode>General</c:formatCode>
                <c:ptCount val="2"/>
                <c:pt idx="0">
                  <c:v>70</c:v>
                </c:pt>
                <c:pt idx="1">
                  <c:v>30</c:v>
                </c:pt>
              </c:numCache>
            </c:numRef>
          </c:val>
        </c:ser>
        <c:ser>
          <c:idx val="1"/>
          <c:order val="1"/>
          <c:tx>
            <c:strRef>
              <c:f>Sheet1!#REF!</c:f>
              <c:strCache>
                <c:ptCount val="1"/>
                <c:pt idx="0">
                  <c:v>#REF!</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2"/>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Sheet1!$B$1:$D$1</c:f>
              <c:strCache>
                <c:ptCount val="2"/>
                <c:pt idx="0">
                  <c:v>Agent 1</c:v>
                </c:pt>
                <c:pt idx="1">
                  <c:v>Agent 2</c:v>
                </c:pt>
              </c:strCache>
            </c:strRef>
          </c:cat>
          <c:val>
            <c:numRef>
              <c:f>Sheet1!#REF!</c:f>
              <c:numCache>
                <c:formatCode>General</c:formatCode>
                <c:ptCount val="1"/>
                <c:pt idx="0">
                  <c:v>1</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C2BC1-1D10-4CA2-AE08-0AE0C17D416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02890-4D8E-4136-BBE2-5BE2C1F9F09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302890-4D8E-4136-BBE2-5BE2C1F9F09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29F07D9-950B-4391-9BFC-80DF9C75A3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85FB-5608-4F6F-B494-40A1C5EC13F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29F07D9-950B-4391-9BFC-80DF9C75A3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85FB-5608-4F6F-B494-40A1C5EC13F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29F07D9-950B-4391-9BFC-80DF9C75A3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85FB-5608-4F6F-B494-40A1C5EC13F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29F07D9-950B-4391-9BFC-80DF9C75A3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85FB-5608-4F6F-B494-40A1C5EC13F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9F07D9-950B-4391-9BFC-80DF9C75A3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85FB-5608-4F6F-B494-40A1C5EC13F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29F07D9-950B-4391-9BFC-80DF9C75A39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F85FB-5608-4F6F-B494-40A1C5EC13F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29F07D9-950B-4391-9BFC-80DF9C75A39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F85FB-5608-4F6F-B494-40A1C5EC13F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29F07D9-950B-4391-9BFC-80DF9C75A39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F85FB-5608-4F6F-B494-40A1C5EC13F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F07D9-950B-4391-9BFC-80DF9C75A39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F85FB-5608-4F6F-B494-40A1C5EC13F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9F07D9-950B-4391-9BFC-80DF9C75A39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F85FB-5608-4F6F-B494-40A1C5EC13F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9F07D9-950B-4391-9BFC-80DF9C75A39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F85FB-5608-4F6F-B494-40A1C5EC13F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F07D9-950B-4391-9BFC-80DF9C75A39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F85FB-5608-4F6F-B494-40A1C5EC13F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eg@ecs.soton.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jpe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Agent-Based Negotiation</a:t>
            </a:r>
            <a:br>
              <a:rPr lang="en-GB" dirty="0"/>
            </a:br>
            <a:endParaRPr lang="en-US" dirty="0"/>
          </a:p>
        </p:txBody>
      </p:sp>
      <p:sp>
        <p:nvSpPr>
          <p:cNvPr id="3" name="Subtitle 2"/>
          <p:cNvSpPr>
            <a:spLocks noGrp="1"/>
          </p:cNvSpPr>
          <p:nvPr>
            <p:ph type="subTitle" idx="1"/>
          </p:nvPr>
        </p:nvSpPr>
        <p:spPr/>
        <p:txBody>
          <a:bodyPr>
            <a:normAutofit/>
          </a:bodyPr>
          <a:lstStyle/>
          <a:p>
            <a:r>
              <a:rPr lang="en-GB" dirty="0"/>
              <a:t>Dr Enrico Gerding</a:t>
            </a:r>
            <a:endParaRPr lang="en-GB" dirty="0"/>
          </a:p>
          <a:p>
            <a:r>
              <a:rPr lang="en-GB" dirty="0">
                <a:hlinkClick r:id="rId1"/>
              </a:rPr>
              <a:t>eg@ecs.soton.ac.uk</a:t>
            </a:r>
            <a:endParaRPr lang="en-GB" dirty="0"/>
          </a:p>
          <a:p>
            <a:r>
              <a:rPr lang="en-GB" dirty="0"/>
              <a:t>COMP6203 Intelligent Agents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Negotiation Protocols</a:t>
            </a:r>
            <a:endParaRPr lang="en-US" dirty="0"/>
          </a:p>
        </p:txBody>
      </p:sp>
      <p:sp>
        <p:nvSpPr>
          <p:cNvPr id="3" name="Content Placeholder 2"/>
          <p:cNvSpPr>
            <a:spLocks noGrp="1"/>
          </p:cNvSpPr>
          <p:nvPr>
            <p:ph idx="1"/>
          </p:nvPr>
        </p:nvSpPr>
        <p:spPr/>
        <p:txBody>
          <a:bodyPr/>
          <a:lstStyle/>
          <a:p>
            <a:r>
              <a:rPr lang="en-GB" dirty="0"/>
              <a:t>Ultimatum Game</a:t>
            </a:r>
            <a:endParaRPr lang="en-GB" dirty="0"/>
          </a:p>
          <a:p>
            <a:r>
              <a:rPr lang="en-GB" dirty="0"/>
              <a:t>Alternating Offers</a:t>
            </a:r>
            <a:endParaRPr lang="en-GB" dirty="0"/>
          </a:p>
          <a:p>
            <a:r>
              <a:rPr lang="en-GB" dirty="0"/>
              <a:t>Monotonic Concession Protocol</a:t>
            </a:r>
            <a:endParaRPr lang="en-GB" dirty="0"/>
          </a:p>
          <a:p>
            <a:r>
              <a:rPr lang="en-GB" dirty="0"/>
              <a:t>Divide and Choose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Single-Issue Negotiation</a:t>
            </a:r>
            <a:endParaRPr lang="en-GB" dirty="0"/>
          </a:p>
        </p:txBody>
      </p:sp>
      <p:cxnSp>
        <p:nvCxnSpPr>
          <p:cNvPr id="8" name="Straight Arrow Connector 7"/>
          <p:cNvCxnSpPr/>
          <p:nvPr/>
        </p:nvCxnSpPr>
        <p:spPr>
          <a:xfrm>
            <a:off x="2828041" y="2948122"/>
            <a:ext cx="3503220" cy="0"/>
          </a:xfrm>
          <a:prstGeom prst="straightConnector1">
            <a:avLst/>
          </a:prstGeom>
          <a:ln w="4762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38197" y="3323993"/>
            <a:ext cx="3117713" cy="0"/>
          </a:xfrm>
          <a:prstGeom prst="straightConnector1">
            <a:avLst/>
          </a:prstGeom>
          <a:ln w="4762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 name="Picture 15" descr="A picture containing object, antenna, light&#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t="63220" b="16177"/>
          <a:stretch>
            <a:fillRect/>
          </a:stretch>
        </p:blipFill>
        <p:spPr>
          <a:xfrm>
            <a:off x="2637772" y="3418287"/>
            <a:ext cx="5963055" cy="568411"/>
          </a:xfrm>
          <a:prstGeom prst="rect">
            <a:avLst/>
          </a:prstGeom>
        </p:spPr>
      </p:pic>
      <p:sp>
        <p:nvSpPr>
          <p:cNvPr id="18" name="Left Brace 17"/>
          <p:cNvSpPr/>
          <p:nvPr/>
        </p:nvSpPr>
        <p:spPr>
          <a:xfrm rot="5400000" flipH="1">
            <a:off x="5285078" y="3368442"/>
            <a:ext cx="599302" cy="1493064"/>
          </a:xfrm>
          <a:prstGeom prst="leftBrace">
            <a:avLst>
              <a:gd name="adj1" fmla="val 8333"/>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p:cNvSpPr txBox="1"/>
          <p:nvPr/>
        </p:nvSpPr>
        <p:spPr>
          <a:xfrm>
            <a:off x="4256901" y="4456862"/>
            <a:ext cx="3117713" cy="523220"/>
          </a:xfrm>
          <a:prstGeom prst="rect">
            <a:avLst/>
          </a:prstGeom>
          <a:noFill/>
        </p:spPr>
        <p:txBody>
          <a:bodyPr wrap="square" rtlCol="0">
            <a:spAutoFit/>
          </a:bodyPr>
          <a:lstStyle/>
          <a:p>
            <a:r>
              <a:rPr lang="en-GB" sz="2800" dirty="0"/>
              <a:t>Agreement Space</a:t>
            </a:r>
            <a:endParaRPr lang="en-GB" sz="2800" dirty="0"/>
          </a:p>
        </p:txBody>
      </p:sp>
      <p:sp>
        <p:nvSpPr>
          <p:cNvPr id="20" name="TextBox 19"/>
          <p:cNvSpPr txBox="1"/>
          <p:nvPr/>
        </p:nvSpPr>
        <p:spPr>
          <a:xfrm>
            <a:off x="1379571" y="2659985"/>
            <a:ext cx="1678153" cy="523220"/>
          </a:xfrm>
          <a:prstGeom prst="rect">
            <a:avLst/>
          </a:prstGeom>
          <a:noFill/>
        </p:spPr>
        <p:txBody>
          <a:bodyPr wrap="square" rtlCol="0">
            <a:spAutoFit/>
          </a:bodyPr>
          <a:lstStyle/>
          <a:p>
            <a:r>
              <a:rPr lang="en-GB" sz="2800" dirty="0">
                <a:solidFill>
                  <a:schemeClr val="accent1"/>
                </a:solidFill>
              </a:rPr>
              <a:t>Agent 1</a:t>
            </a:r>
            <a:endParaRPr lang="en-GB" sz="2800" dirty="0">
              <a:solidFill>
                <a:schemeClr val="accent1"/>
              </a:solidFill>
            </a:endParaRPr>
          </a:p>
        </p:txBody>
      </p:sp>
      <p:sp>
        <p:nvSpPr>
          <p:cNvPr id="21" name="TextBox 20"/>
          <p:cNvSpPr txBox="1"/>
          <p:nvPr/>
        </p:nvSpPr>
        <p:spPr>
          <a:xfrm>
            <a:off x="8078384" y="2990360"/>
            <a:ext cx="1678153" cy="523220"/>
          </a:xfrm>
          <a:prstGeom prst="rect">
            <a:avLst/>
          </a:prstGeom>
          <a:noFill/>
        </p:spPr>
        <p:txBody>
          <a:bodyPr wrap="square" rtlCol="0">
            <a:spAutoFit/>
          </a:bodyPr>
          <a:lstStyle/>
          <a:p>
            <a:r>
              <a:rPr lang="en-GB" sz="2800" dirty="0">
                <a:solidFill>
                  <a:schemeClr val="accent2"/>
                </a:solidFill>
              </a:rPr>
              <a:t>Agent 2</a:t>
            </a:r>
            <a:endParaRPr lang="en-GB" sz="2800"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Single-Issue Negotiation: Price</a:t>
            </a:r>
            <a:endParaRPr lang="en-GB" dirty="0"/>
          </a:p>
        </p:txBody>
      </p:sp>
      <p:cxnSp>
        <p:nvCxnSpPr>
          <p:cNvPr id="8" name="Straight Arrow Connector 7"/>
          <p:cNvCxnSpPr/>
          <p:nvPr/>
        </p:nvCxnSpPr>
        <p:spPr>
          <a:xfrm>
            <a:off x="2828041" y="2948122"/>
            <a:ext cx="3503220" cy="0"/>
          </a:xfrm>
          <a:prstGeom prst="straightConnector1">
            <a:avLst/>
          </a:prstGeom>
          <a:ln w="4762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38197" y="3323993"/>
            <a:ext cx="3117713" cy="0"/>
          </a:xfrm>
          <a:prstGeom prst="straightConnector1">
            <a:avLst/>
          </a:prstGeom>
          <a:ln w="4762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 name="Picture 15" descr="A picture containing object, antenna, light&#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t="63220" b="16177"/>
          <a:stretch>
            <a:fillRect/>
          </a:stretch>
        </p:blipFill>
        <p:spPr>
          <a:xfrm>
            <a:off x="2637772" y="3418287"/>
            <a:ext cx="5963055" cy="568411"/>
          </a:xfrm>
          <a:prstGeom prst="rect">
            <a:avLst/>
          </a:prstGeom>
        </p:spPr>
      </p:pic>
      <p:sp>
        <p:nvSpPr>
          <p:cNvPr id="18" name="Left Brace 17"/>
          <p:cNvSpPr/>
          <p:nvPr/>
        </p:nvSpPr>
        <p:spPr>
          <a:xfrm rot="5400000" flipH="1">
            <a:off x="5285078" y="3368442"/>
            <a:ext cx="599302" cy="1493064"/>
          </a:xfrm>
          <a:prstGeom prst="leftBrace">
            <a:avLst>
              <a:gd name="adj1" fmla="val 8333"/>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p:cNvSpPr txBox="1"/>
          <p:nvPr/>
        </p:nvSpPr>
        <p:spPr>
          <a:xfrm>
            <a:off x="4256901" y="4456862"/>
            <a:ext cx="3117713" cy="523220"/>
          </a:xfrm>
          <a:prstGeom prst="rect">
            <a:avLst/>
          </a:prstGeom>
          <a:noFill/>
        </p:spPr>
        <p:txBody>
          <a:bodyPr wrap="square" rtlCol="0">
            <a:spAutoFit/>
          </a:bodyPr>
          <a:lstStyle/>
          <a:p>
            <a:r>
              <a:rPr lang="en-GB" sz="2800" dirty="0"/>
              <a:t>Agreement Space</a:t>
            </a:r>
            <a:endParaRPr lang="en-GB" sz="2800" dirty="0"/>
          </a:p>
        </p:txBody>
      </p:sp>
      <p:sp>
        <p:nvSpPr>
          <p:cNvPr id="20" name="TextBox 19"/>
          <p:cNvSpPr txBox="1"/>
          <p:nvPr/>
        </p:nvSpPr>
        <p:spPr>
          <a:xfrm>
            <a:off x="838201" y="2659985"/>
            <a:ext cx="2219524" cy="523220"/>
          </a:xfrm>
          <a:prstGeom prst="rect">
            <a:avLst/>
          </a:prstGeom>
          <a:noFill/>
        </p:spPr>
        <p:txBody>
          <a:bodyPr wrap="square" rtlCol="0">
            <a:spAutoFit/>
          </a:bodyPr>
          <a:lstStyle/>
          <a:p>
            <a:r>
              <a:rPr lang="en-GB" sz="2800" dirty="0">
                <a:solidFill>
                  <a:schemeClr val="accent1"/>
                </a:solidFill>
              </a:rPr>
              <a:t>Buyer Agent</a:t>
            </a:r>
            <a:endParaRPr lang="en-GB" sz="2800" dirty="0">
              <a:solidFill>
                <a:schemeClr val="accent1"/>
              </a:solidFill>
            </a:endParaRPr>
          </a:p>
        </p:txBody>
      </p:sp>
      <p:sp>
        <p:nvSpPr>
          <p:cNvPr id="21" name="TextBox 20"/>
          <p:cNvSpPr txBox="1"/>
          <p:nvPr/>
        </p:nvSpPr>
        <p:spPr>
          <a:xfrm>
            <a:off x="8078384" y="2990360"/>
            <a:ext cx="2219524" cy="523220"/>
          </a:xfrm>
          <a:prstGeom prst="rect">
            <a:avLst/>
          </a:prstGeom>
          <a:noFill/>
        </p:spPr>
        <p:txBody>
          <a:bodyPr wrap="square" rtlCol="0">
            <a:spAutoFit/>
          </a:bodyPr>
          <a:lstStyle/>
          <a:p>
            <a:r>
              <a:rPr lang="en-GB" sz="2800" dirty="0">
                <a:solidFill>
                  <a:schemeClr val="accent2"/>
                </a:solidFill>
              </a:rPr>
              <a:t>Seller Agent</a:t>
            </a:r>
            <a:endParaRPr lang="en-GB" sz="2800" dirty="0">
              <a:solidFill>
                <a:schemeClr val="accent2"/>
              </a:solidFill>
            </a:endParaRPr>
          </a:p>
        </p:txBody>
      </p:sp>
      <p:sp>
        <p:nvSpPr>
          <p:cNvPr id="3" name="TextBox 2"/>
          <p:cNvSpPr txBox="1"/>
          <p:nvPr/>
        </p:nvSpPr>
        <p:spPr>
          <a:xfrm>
            <a:off x="3289955" y="3872411"/>
            <a:ext cx="1395167" cy="461665"/>
          </a:xfrm>
          <a:prstGeom prst="rect">
            <a:avLst/>
          </a:prstGeom>
          <a:noFill/>
        </p:spPr>
        <p:txBody>
          <a:bodyPr wrap="square" rtlCol="0">
            <a:spAutoFit/>
          </a:bodyPr>
          <a:lstStyle/>
          <a:p>
            <a:r>
              <a:rPr lang="en-GB" sz="2400" dirty="0"/>
              <a:t>Price</a:t>
            </a:r>
            <a:endParaRPr lang="en-GB" sz="2400" dirty="0"/>
          </a:p>
        </p:txBody>
      </p:sp>
      <p:cxnSp>
        <p:nvCxnSpPr>
          <p:cNvPr id="5" name="Straight Arrow Connector 4"/>
          <p:cNvCxnSpPr/>
          <p:nvPr/>
        </p:nvCxnSpPr>
        <p:spPr>
          <a:xfrm>
            <a:off x="6331261" y="2151454"/>
            <a:ext cx="0" cy="7966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73924" y="2196445"/>
            <a:ext cx="0" cy="107829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25162" y="1747992"/>
            <a:ext cx="3435578" cy="461665"/>
          </a:xfrm>
          <a:prstGeom prst="rect">
            <a:avLst/>
          </a:prstGeom>
          <a:noFill/>
        </p:spPr>
        <p:txBody>
          <a:bodyPr wrap="square" rtlCol="0">
            <a:spAutoFit/>
          </a:bodyPr>
          <a:lstStyle/>
          <a:p>
            <a:r>
              <a:rPr lang="en-GB" sz="2400" dirty="0">
                <a:solidFill>
                  <a:schemeClr val="accent2"/>
                </a:solidFill>
              </a:rPr>
              <a:t>seller’s reserve price</a:t>
            </a:r>
            <a:endParaRPr lang="en-GB" sz="2400" dirty="0">
              <a:solidFill>
                <a:schemeClr val="accent2"/>
              </a:solidFill>
            </a:endParaRPr>
          </a:p>
        </p:txBody>
      </p:sp>
      <p:sp>
        <p:nvSpPr>
          <p:cNvPr id="22" name="TextBox 21"/>
          <p:cNvSpPr txBox="1"/>
          <p:nvPr/>
        </p:nvSpPr>
        <p:spPr>
          <a:xfrm>
            <a:off x="5703558" y="1751515"/>
            <a:ext cx="4901583" cy="461665"/>
          </a:xfrm>
          <a:prstGeom prst="rect">
            <a:avLst/>
          </a:prstGeom>
          <a:noFill/>
        </p:spPr>
        <p:txBody>
          <a:bodyPr wrap="square" rtlCol="0">
            <a:spAutoFit/>
          </a:bodyPr>
          <a:lstStyle/>
          <a:p>
            <a:r>
              <a:rPr lang="en-GB" sz="2400" dirty="0">
                <a:solidFill>
                  <a:schemeClr val="accent1"/>
                </a:solidFill>
              </a:rPr>
              <a:t>buyer’s maximum willingness to pay</a:t>
            </a:r>
            <a:endParaRPr lang="en-GB" sz="24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Agreement Space as a Pie/Cake</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680096" y="1425575"/>
            <a:ext cx="6527007" cy="4351338"/>
          </a:xfrm>
        </p:spPr>
      </p:pic>
      <p:sp>
        <p:nvSpPr>
          <p:cNvPr id="5" name="TextBox 4"/>
          <p:cNvSpPr txBox="1"/>
          <p:nvPr/>
        </p:nvSpPr>
        <p:spPr>
          <a:xfrm>
            <a:off x="2762250" y="6006366"/>
            <a:ext cx="6667500" cy="830997"/>
          </a:xfrm>
          <a:prstGeom prst="rect">
            <a:avLst/>
          </a:prstGeom>
          <a:noFill/>
        </p:spPr>
        <p:txBody>
          <a:bodyPr wrap="square" rtlCol="0">
            <a:spAutoFit/>
          </a:bodyPr>
          <a:lstStyle/>
          <a:p>
            <a:r>
              <a:rPr lang="en-GB" sz="2400"/>
              <a:t>Negotiation Problem </a:t>
            </a:r>
            <a:r>
              <a:rPr lang="en-GB" sz="2400" dirty="0"/>
              <a:t>becomes: How to divide a (uniform) cake between two agents?</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Bilateral Negotiation: The Ultimatum Game</a:t>
            </a:r>
            <a:endParaRPr lang="en-US" dirty="0"/>
          </a:p>
        </p:txBody>
      </p:sp>
      <p:sp>
        <p:nvSpPr>
          <p:cNvPr id="3" name="Content Placeholder 2"/>
          <p:cNvSpPr>
            <a:spLocks noGrp="1"/>
          </p:cNvSpPr>
          <p:nvPr>
            <p:ph idx="1"/>
          </p:nvPr>
        </p:nvSpPr>
        <p:spPr>
          <a:xfrm>
            <a:off x="838200" y="1825625"/>
            <a:ext cx="10515600" cy="4667250"/>
          </a:xfrm>
        </p:spPr>
        <p:txBody>
          <a:bodyPr>
            <a:normAutofit fontScale="92500" lnSpcReduction="20000"/>
          </a:bodyPr>
          <a:lstStyle/>
          <a:p>
            <a:r>
              <a:rPr lang="en-GB" dirty="0"/>
              <a:t>Agent 1 suggests a division of the cake</a:t>
            </a:r>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Agent 2 can only choose to accept or reject the cake</a:t>
            </a:r>
            <a:endParaRPr lang="en-GB" dirty="0"/>
          </a:p>
          <a:p>
            <a:r>
              <a:rPr lang="en-GB" dirty="0"/>
              <a:t>If agent 2 rejects, no-one gets any cake (the cake gets thrown away)</a:t>
            </a:r>
            <a:endParaRPr lang="en-GB" dirty="0"/>
          </a:p>
          <a:p>
            <a:r>
              <a:rPr lang="en-GB" dirty="0"/>
              <a:t>Also known as “take it or leave it” game</a:t>
            </a:r>
            <a:endParaRPr lang="en-US" dirty="0"/>
          </a:p>
        </p:txBody>
      </p:sp>
      <p:graphicFrame>
        <p:nvGraphicFramePr>
          <p:cNvPr id="5" name="Object 11"/>
          <p:cNvGraphicFramePr>
            <a:graphicFrameLocks noChangeAspect="1"/>
          </p:cNvGraphicFramePr>
          <p:nvPr/>
        </p:nvGraphicFramePr>
        <p:xfrm>
          <a:off x="3700071" y="2266363"/>
          <a:ext cx="4204945" cy="27315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Reflection Exercise 1</a:t>
            </a:r>
            <a:endParaRPr lang="en-US" dirty="0"/>
          </a:p>
        </p:txBody>
      </p:sp>
      <p:sp>
        <p:nvSpPr>
          <p:cNvPr id="3" name="Content Placeholder 2"/>
          <p:cNvSpPr>
            <a:spLocks noGrp="1"/>
          </p:cNvSpPr>
          <p:nvPr>
            <p:ph idx="1"/>
          </p:nvPr>
        </p:nvSpPr>
        <p:spPr/>
        <p:txBody>
          <a:bodyPr/>
          <a:lstStyle/>
          <a:p>
            <a:pPr marL="0" indent="0">
              <a:buNone/>
            </a:pPr>
            <a:r>
              <a:rPr lang="en-GB" dirty="0"/>
              <a:t>Before moving to next slide, pause the video and have a think about the following points:</a:t>
            </a:r>
            <a:endParaRPr lang="en-GB" dirty="0"/>
          </a:p>
          <a:p>
            <a:pPr marL="514350" indent="-514350">
              <a:buFont typeface="+mj-lt"/>
              <a:buAutoNum type="arabicPeriod"/>
            </a:pPr>
            <a:r>
              <a:rPr lang="en-GB" dirty="0"/>
              <a:t>What would good strategies be of the agents if they are completely selfish (and rational)</a:t>
            </a:r>
            <a:endParaRPr lang="en-GB" dirty="0"/>
          </a:p>
          <a:p>
            <a:pPr marL="514350" indent="-514350">
              <a:buFont typeface="+mj-lt"/>
              <a:buAutoNum type="arabicPeriod"/>
            </a:pPr>
            <a:r>
              <a:rPr lang="en-GB" dirty="0"/>
              <a:t>Is this a good negotiation protocol? What are the advantages and disadvantages?</a:t>
            </a:r>
            <a:endParaRPr lang="en-GB" dirty="0"/>
          </a:p>
          <a:p>
            <a:pPr marL="514350" indent="-514350">
              <a:buFont typeface="+mj-lt"/>
              <a:buAutoNum type="arabicPeriod"/>
            </a:pPr>
            <a:r>
              <a:rPr lang="en-GB" dirty="0"/>
              <a:t>What could be alternative protocols?</a:t>
            </a:r>
            <a:endParaRPr lang="en-GB" dirty="0"/>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Reflection Exercise 1 Explained: </a:t>
            </a:r>
            <a:br>
              <a:rPr lang="en-GB" dirty="0"/>
            </a:br>
            <a:r>
              <a:rPr lang="en-GB" dirty="0"/>
              <a:t>(Rational) Behaviour in the Ultimatum Game</a:t>
            </a:r>
            <a:endParaRPr lang="en-GB" dirty="0"/>
          </a:p>
        </p:txBody>
      </p:sp>
      <p:sp>
        <p:nvSpPr>
          <p:cNvPr id="3" name="Content Placeholder 2"/>
          <p:cNvSpPr>
            <a:spLocks noGrp="1"/>
          </p:cNvSpPr>
          <p:nvPr>
            <p:ph idx="1"/>
          </p:nvPr>
        </p:nvSpPr>
        <p:spPr/>
        <p:txBody>
          <a:bodyPr/>
          <a:lstStyle/>
          <a:p>
            <a:r>
              <a:rPr lang="en-GB" dirty="0"/>
              <a:t>Suppose agent 1 offers agent 2 half the cake. Will agent 2 accept if she/he is rational?</a:t>
            </a:r>
            <a:endParaRPr lang="en-GB" dirty="0"/>
          </a:p>
          <a:p>
            <a:r>
              <a:rPr lang="en-GB" dirty="0"/>
              <a:t>What about less than half the cake? </a:t>
            </a:r>
            <a:endParaRPr lang="en-GB" dirty="0"/>
          </a:p>
          <a:p>
            <a:r>
              <a:rPr lang="en-GB" dirty="0"/>
              <a:t>What about a tiny sliver of cake?</a:t>
            </a:r>
            <a:endParaRPr lang="en-GB" dirty="0"/>
          </a:p>
          <a:p>
            <a:r>
              <a:rPr lang="en-GB" dirty="0"/>
              <a:t>So what’s agent’s 1 best strategy, given agent 2’s behaviour?</a:t>
            </a:r>
            <a:endParaRPr lang="en-GB" dirty="0"/>
          </a:p>
          <a:p>
            <a:endParaRPr lang="en-GB" dirty="0"/>
          </a:p>
          <a:p>
            <a:pPr marL="0" indent="0">
              <a:buNone/>
            </a:pPr>
            <a:r>
              <a:rPr lang="en-GB" dirty="0"/>
              <a:t>This type of thinking is formalised in </a:t>
            </a:r>
            <a:r>
              <a:rPr lang="en-GB" i="1" dirty="0"/>
              <a:t>game theory, </a:t>
            </a:r>
            <a:r>
              <a:rPr lang="en-GB" dirty="0"/>
              <a:t>which analyses such rational, strategic behaviour between self-interested agents. We will cover the topic of game theory extensively in these lectures.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Reflection Exercise 1 Explained: Advantages/Disadvantages</a:t>
            </a:r>
            <a:endParaRPr lang="en-GB" dirty="0"/>
          </a:p>
        </p:txBody>
      </p:sp>
      <p:sp>
        <p:nvSpPr>
          <p:cNvPr id="3" name="Content Placeholder 2"/>
          <p:cNvSpPr>
            <a:spLocks noGrp="1"/>
          </p:cNvSpPr>
          <p:nvPr>
            <p:ph idx="1"/>
          </p:nvPr>
        </p:nvSpPr>
        <p:spPr/>
        <p:txBody>
          <a:bodyPr/>
          <a:lstStyle/>
          <a:p>
            <a:r>
              <a:rPr lang="en-GB" dirty="0"/>
              <a:t>Agent 1 has a clear advantage, the so-called first-mover advantage</a:t>
            </a:r>
            <a:endParaRPr lang="en-GB" dirty="0"/>
          </a:p>
          <a:p>
            <a:pPr lvl="1"/>
            <a:r>
              <a:rPr lang="en-GB" dirty="0"/>
              <a:t>Results in outcomes that can be seen as </a:t>
            </a:r>
            <a:r>
              <a:rPr lang="en-GB" i="1" dirty="0"/>
              <a:t>unfair</a:t>
            </a:r>
            <a:endParaRPr lang="en-GB" i="1" dirty="0"/>
          </a:p>
          <a:p>
            <a:r>
              <a:rPr lang="en-GB" dirty="0"/>
              <a:t>Assumes that agreement space (a.k.a. the size of the pie) is “known”, i.e. the seller’s reserve and buyer’s willingness to pay are shared knowledge</a:t>
            </a:r>
            <a:endParaRPr lang="en-GB" dirty="0"/>
          </a:p>
          <a:p>
            <a:r>
              <a:rPr lang="en-GB" dirty="0"/>
              <a:t>No ability to explore the negotiation space, which is especially important when there are multiple issues (as we will discuss later)</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Alternating Offers Protocol</a:t>
            </a:r>
            <a:endParaRPr lang="en-US" dirty="0"/>
          </a:p>
        </p:txBody>
      </p:sp>
      <p:sp>
        <p:nvSpPr>
          <p:cNvPr id="3" name="Content Placeholder 2"/>
          <p:cNvSpPr>
            <a:spLocks noGrp="1"/>
          </p:cNvSpPr>
          <p:nvPr>
            <p:ph idx="1"/>
          </p:nvPr>
        </p:nvSpPr>
        <p:spPr>
          <a:xfrm>
            <a:off x="838200" y="1825625"/>
            <a:ext cx="6344478" cy="4351338"/>
          </a:xfrm>
        </p:spPr>
        <p:txBody>
          <a:bodyPr>
            <a:normAutofit lnSpcReduction="10000"/>
          </a:bodyPr>
          <a:lstStyle/>
          <a:p>
            <a:r>
              <a:rPr lang="en-GB" dirty="0"/>
              <a:t>Negotiation consists of a number of rounds</a:t>
            </a:r>
            <a:endParaRPr lang="en-GB" dirty="0"/>
          </a:p>
          <a:p>
            <a:r>
              <a:rPr lang="en-GB" dirty="0"/>
              <a:t>Agents exchange offers in an alternating fashion</a:t>
            </a:r>
            <a:endParaRPr lang="en-GB" dirty="0"/>
          </a:p>
          <a:p>
            <a:r>
              <a:rPr lang="en-GB" dirty="0"/>
              <a:t>First player starts with proposing an offer. Second player can either accept or reject and counter offer, or reject and break off negotiation.</a:t>
            </a:r>
            <a:endParaRPr lang="en-GB" dirty="0"/>
          </a:p>
          <a:p>
            <a:r>
              <a:rPr lang="en-GB" dirty="0"/>
              <a:t>Negotiation ends after set number of rounds (i.e. deadline) or if either players breaks off negotiations</a:t>
            </a:r>
            <a:endParaRPr lang="en-GB" dirty="0"/>
          </a:p>
          <a:p>
            <a:pPr marL="0" indent="0">
              <a:buNone/>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43864" y="1359211"/>
            <a:ext cx="4306284" cy="465151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Reflection Exercise 2</a:t>
            </a:r>
            <a:endParaRPr lang="en-US" dirty="0"/>
          </a:p>
        </p:txBody>
      </p:sp>
      <p:sp>
        <p:nvSpPr>
          <p:cNvPr id="3" name="Content Placeholder 2"/>
          <p:cNvSpPr>
            <a:spLocks noGrp="1"/>
          </p:cNvSpPr>
          <p:nvPr>
            <p:ph idx="1"/>
          </p:nvPr>
        </p:nvSpPr>
        <p:spPr/>
        <p:txBody>
          <a:bodyPr/>
          <a:lstStyle/>
          <a:p>
            <a:r>
              <a:rPr lang="en-GB" dirty="0"/>
              <a:t>What are good strategies for the </a:t>
            </a:r>
            <a:r>
              <a:rPr lang="en-GB"/>
              <a:t>alternating offer game</a:t>
            </a:r>
            <a:r>
              <a:rPr lang="en-GB" dirty="0"/>
              <a:t>?</a:t>
            </a:r>
            <a:endParaRPr lang="en-GB" dirty="0"/>
          </a:p>
          <a:p>
            <a:r>
              <a:rPr lang="en-GB" dirty="0"/>
              <a:t>How does the protocol compare to the ultimatum game?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1</a:t>
            </a: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Reflection Exercise 2 Explained</a:t>
            </a:r>
            <a:endParaRPr lang="en-GB" dirty="0"/>
          </a:p>
        </p:txBody>
      </p:sp>
      <p:sp>
        <p:nvSpPr>
          <p:cNvPr id="3" name="Content Placeholder 2"/>
          <p:cNvSpPr>
            <a:spLocks noGrp="1"/>
          </p:cNvSpPr>
          <p:nvPr>
            <p:ph idx="1"/>
          </p:nvPr>
        </p:nvSpPr>
        <p:spPr/>
        <p:txBody>
          <a:bodyPr>
            <a:normAutofit lnSpcReduction="10000"/>
          </a:bodyPr>
          <a:lstStyle/>
          <a:p>
            <a:r>
              <a:rPr lang="en-GB" dirty="0"/>
              <a:t>Although the protocol offers exchange of more rounds, is there any incentive for any of the agents to concede?</a:t>
            </a:r>
            <a:endParaRPr lang="en-GB" dirty="0"/>
          </a:p>
          <a:p>
            <a:r>
              <a:rPr lang="en-GB" dirty="0"/>
              <a:t>Note that there is a final round which is crucial here</a:t>
            </a:r>
            <a:endParaRPr lang="en-GB" dirty="0"/>
          </a:p>
          <a:p>
            <a:r>
              <a:rPr lang="en-GB" dirty="0"/>
              <a:t>The last round is identical to the ultimatum game</a:t>
            </a:r>
            <a:endParaRPr lang="en-GB" dirty="0"/>
          </a:p>
          <a:p>
            <a:r>
              <a:rPr lang="en-GB" dirty="0"/>
              <a:t>So depending on who gets to make the last offer, they can again propose a take-it-or-leave-it offer, which a rational agent would accept</a:t>
            </a:r>
            <a:endParaRPr lang="en-GB" dirty="0"/>
          </a:p>
          <a:p>
            <a:r>
              <a:rPr lang="en-GB" dirty="0"/>
              <a:t>So we need some way to incentivise a concession. </a:t>
            </a:r>
            <a:endParaRPr lang="en-GB" dirty="0"/>
          </a:p>
          <a:p>
            <a:r>
              <a:rPr lang="en-GB" dirty="0"/>
              <a:t>This can be due to some form of time pressure (discussed in Part 2), or by changing the protocol (discussed next)  </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Monotonic Concession Protocol</a:t>
            </a:r>
            <a:endParaRPr lang="en-US" dirty="0"/>
          </a:p>
        </p:txBody>
      </p:sp>
      <p:sp>
        <p:nvSpPr>
          <p:cNvPr id="3" name="Content Placeholder 2"/>
          <p:cNvSpPr>
            <a:spLocks noGrp="1"/>
          </p:cNvSpPr>
          <p:nvPr>
            <p:ph idx="1"/>
          </p:nvPr>
        </p:nvSpPr>
        <p:spPr/>
        <p:txBody>
          <a:bodyPr/>
          <a:lstStyle/>
          <a:p>
            <a:r>
              <a:rPr lang="en-GB" dirty="0"/>
              <a:t>Negotiations proceed in rounds</a:t>
            </a:r>
            <a:endParaRPr lang="en-GB" dirty="0"/>
          </a:p>
          <a:p>
            <a:r>
              <a:rPr lang="en-GB" dirty="0"/>
              <a:t>In each round, the agents simultaneously propose offers (without seeing the other offer)</a:t>
            </a:r>
            <a:endParaRPr lang="en-GB" dirty="0"/>
          </a:p>
          <a:p>
            <a:r>
              <a:rPr lang="en-GB" dirty="0"/>
              <a:t>If both offers “match” then one of them is chosen </a:t>
            </a:r>
            <a:endParaRPr lang="en-GB" dirty="0"/>
          </a:p>
          <a:p>
            <a:r>
              <a:rPr lang="en-GB" dirty="0"/>
              <a:t>If offers don’t match, then negotiation proceeds to the next round</a:t>
            </a:r>
            <a:endParaRPr lang="en-GB" dirty="0"/>
          </a:p>
          <a:p>
            <a:r>
              <a:rPr lang="en-GB" dirty="0"/>
              <a:t>In the next round, at least one of the agents need to concede.</a:t>
            </a:r>
            <a:endParaRPr lang="en-GB" dirty="0"/>
          </a:p>
          <a:p>
            <a:r>
              <a:rPr lang="en-GB" dirty="0"/>
              <a:t>If neither of the agent concedes, the negotiation ends without a deal. </a:t>
            </a:r>
            <a:endParaRPr lang="en-GB" dirty="0"/>
          </a:p>
          <a:p>
            <a:pPr marL="0" indent="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Divide and Choose</a:t>
            </a:r>
            <a:endParaRPr lang="en-US" dirty="0"/>
          </a:p>
        </p:txBody>
      </p:sp>
      <p:sp>
        <p:nvSpPr>
          <p:cNvPr id="3" name="Content Placeholder 2"/>
          <p:cNvSpPr>
            <a:spLocks noGrp="1"/>
          </p:cNvSpPr>
          <p:nvPr>
            <p:ph idx="1"/>
          </p:nvPr>
        </p:nvSpPr>
        <p:spPr/>
        <p:txBody>
          <a:bodyPr/>
          <a:lstStyle/>
          <a:p>
            <a:r>
              <a:rPr lang="en-GB" dirty="0"/>
              <a:t>In case the “cake” denotes a continuous resource that needs to be divided between multiple agents (e.g. inheritance money or land) then the “divide and choose” protocol can be used. Note it does not make sense for other types of negotiations such as price negotiation.</a:t>
            </a:r>
            <a:endParaRPr lang="en-GB" dirty="0"/>
          </a:p>
          <a:p>
            <a:r>
              <a:rPr lang="en-GB" dirty="0"/>
              <a:t>The protocol consists of 2 steps:</a:t>
            </a:r>
            <a:endParaRPr lang="en-GB" dirty="0"/>
          </a:p>
          <a:p>
            <a:pPr lvl="1"/>
            <a:r>
              <a:rPr lang="en-GB" dirty="0"/>
              <a:t>First, Agent 1 divides the cake into 2 portions </a:t>
            </a:r>
            <a:endParaRPr lang="en-GB" dirty="0"/>
          </a:p>
          <a:p>
            <a:pPr lvl="1"/>
            <a:r>
              <a:rPr lang="en-GB" dirty="0"/>
              <a:t>First, Agent 2 chooses one of the portions</a:t>
            </a:r>
            <a:endParaRPr lang="en-GB" dirty="0"/>
          </a:p>
          <a:p>
            <a:endParaRPr lang="en-US" dirty="0"/>
          </a:p>
        </p:txBody>
      </p:sp>
      <p:graphicFrame>
        <p:nvGraphicFramePr>
          <p:cNvPr id="4" name="Object 11"/>
          <p:cNvGraphicFramePr>
            <a:graphicFrameLocks noChangeAspect="1"/>
          </p:cNvGraphicFramePr>
          <p:nvPr/>
        </p:nvGraphicFramePr>
        <p:xfrm>
          <a:off x="6548877" y="3429000"/>
          <a:ext cx="4457558" cy="28957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Reflection Exercise 3</a:t>
            </a:r>
            <a:endParaRPr lang="en-US" dirty="0"/>
          </a:p>
        </p:txBody>
      </p:sp>
      <p:sp>
        <p:nvSpPr>
          <p:cNvPr id="3" name="Content Placeholder 2"/>
          <p:cNvSpPr>
            <a:spLocks noGrp="1"/>
          </p:cNvSpPr>
          <p:nvPr>
            <p:ph idx="1"/>
          </p:nvPr>
        </p:nvSpPr>
        <p:spPr/>
        <p:txBody>
          <a:bodyPr/>
          <a:lstStyle/>
          <a:p>
            <a:r>
              <a:rPr lang="en-GB" dirty="0"/>
              <a:t>What is the optimal strategy of the agents?</a:t>
            </a:r>
            <a:endParaRPr lang="en-GB" dirty="0"/>
          </a:p>
          <a:p>
            <a:r>
              <a:rPr lang="en-GB" dirty="0"/>
              <a:t>Is the outcome fair?</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Reflection Exercise </a:t>
            </a:r>
            <a:r>
              <a:rPr lang="en-GB" dirty="0" err="1"/>
              <a:t>Explained+Additional</a:t>
            </a:r>
            <a:r>
              <a:rPr lang="en-GB" dirty="0"/>
              <a:t> Notes</a:t>
            </a:r>
            <a:endParaRPr lang="en-GB" dirty="0"/>
          </a:p>
        </p:txBody>
      </p:sp>
      <p:sp>
        <p:nvSpPr>
          <p:cNvPr id="3" name="Content Placeholder 2"/>
          <p:cNvSpPr>
            <a:spLocks noGrp="1"/>
          </p:cNvSpPr>
          <p:nvPr>
            <p:ph idx="1"/>
          </p:nvPr>
        </p:nvSpPr>
        <p:spPr/>
        <p:txBody>
          <a:bodyPr>
            <a:normAutofit lnSpcReduction="10000"/>
          </a:bodyPr>
          <a:lstStyle/>
          <a:p>
            <a:r>
              <a:rPr lang="en-GB" dirty="0"/>
              <a:t>Since agent 2 is going to choose the best portion for them, agent 1 has an incentive to divide the cake equally.</a:t>
            </a:r>
            <a:endParaRPr lang="en-GB" dirty="0"/>
          </a:p>
          <a:p>
            <a:r>
              <a:rPr lang="en-GB" dirty="0"/>
              <a:t>So each agent ends up with half</a:t>
            </a:r>
            <a:endParaRPr lang="en-GB" dirty="0"/>
          </a:p>
          <a:p>
            <a:r>
              <a:rPr lang="en-GB" dirty="0"/>
              <a:t>Remember that this protocol only works for so-called resource allocation problems, where there is some (continuous) resource that needs to be divided between multiple agents</a:t>
            </a:r>
            <a:endParaRPr lang="en-GB" dirty="0"/>
          </a:p>
          <a:p>
            <a:r>
              <a:rPr lang="en-GB" dirty="0"/>
              <a:t>This protocol also works for non-homogenous resources, e.g. when parts of the cake are more attractive (e.g. in the case of </a:t>
            </a:r>
            <a:r>
              <a:rPr lang="en-GB"/>
              <a:t>land division)</a:t>
            </a:r>
            <a:endParaRPr lang="en-GB" dirty="0"/>
          </a:p>
          <a:p>
            <a:r>
              <a:rPr lang="en-GB" dirty="0"/>
              <a:t>There are equivalent protocols for more than 2 agents, but this gets more complicated</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Desirable properties of a negotiation</a:t>
            </a:r>
            <a:endParaRPr lang="en-US" dirty="0"/>
          </a:p>
        </p:txBody>
      </p:sp>
      <p:sp>
        <p:nvSpPr>
          <p:cNvPr id="3" name="Content Placeholder 2"/>
          <p:cNvSpPr>
            <a:spLocks noGrp="1"/>
          </p:cNvSpPr>
          <p:nvPr>
            <p:ph idx="1"/>
          </p:nvPr>
        </p:nvSpPr>
        <p:spPr/>
        <p:txBody>
          <a:bodyPr/>
          <a:lstStyle/>
          <a:p>
            <a:r>
              <a:rPr lang="en-GB" dirty="0"/>
              <a:t>A deal should be better than no deal for all agents (individual rationality)</a:t>
            </a:r>
            <a:endParaRPr lang="en-GB" dirty="0"/>
          </a:p>
          <a:p>
            <a:r>
              <a:rPr lang="en-GB" dirty="0"/>
              <a:t>There should be “no money” (or cake) left on the table (Pareto efficiency)</a:t>
            </a:r>
            <a:endParaRPr lang="en-GB" dirty="0"/>
          </a:p>
          <a:p>
            <a:r>
              <a:rPr lang="en-GB" dirty="0"/>
              <a:t>The agreement should be “fair”</a:t>
            </a:r>
            <a:endParaRPr lang="en-GB" dirty="0"/>
          </a:p>
          <a:p>
            <a:pPr marL="0" indent="0">
              <a:buNone/>
            </a:pPr>
            <a:endParaRPr lang="en-GB" dirty="0"/>
          </a:p>
          <a:p>
            <a:pPr marL="0" indent="0">
              <a:buNone/>
            </a:pPr>
            <a:r>
              <a:rPr lang="en-GB" dirty="0"/>
              <a:t>We will formalise these terms in Part 2</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2</a:t>
            </a: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Outcomes/Aims</a:t>
            </a:r>
            <a:endParaRPr lang="en-US" dirty="0"/>
          </a:p>
        </p:txBody>
      </p:sp>
      <p:sp>
        <p:nvSpPr>
          <p:cNvPr id="3" name="Content Placeholder 2"/>
          <p:cNvSpPr>
            <a:spLocks noGrp="1"/>
          </p:cNvSpPr>
          <p:nvPr>
            <p:ph idx="1"/>
          </p:nvPr>
        </p:nvSpPr>
        <p:spPr/>
        <p:txBody>
          <a:bodyPr/>
          <a:lstStyle/>
          <a:p>
            <a:pPr marL="0" indent="0">
              <a:buNone/>
            </a:pPr>
            <a:r>
              <a:rPr lang="en-GB" dirty="0"/>
              <a:t>This lecture will cover:</a:t>
            </a:r>
            <a:endParaRPr lang="en-GB" dirty="0"/>
          </a:p>
          <a:p>
            <a:r>
              <a:rPr lang="en-GB" dirty="0"/>
              <a:t>Concept of utility function to capture agent </a:t>
            </a:r>
            <a:r>
              <a:rPr lang="en-GB" i="1" dirty="0"/>
              <a:t>preferences</a:t>
            </a:r>
            <a:endParaRPr lang="en-GB" dirty="0"/>
          </a:p>
          <a:p>
            <a:r>
              <a:rPr lang="en-GB" dirty="0"/>
              <a:t>Formalising different types of negotiation </a:t>
            </a:r>
            <a:r>
              <a:rPr lang="en-GB" i="1" dirty="0"/>
              <a:t>environments</a:t>
            </a:r>
            <a:r>
              <a:rPr lang="en-GB" dirty="0"/>
              <a:t>: time pressure, single-issue (zero-sum), multi-issue</a:t>
            </a:r>
            <a:endParaRPr lang="en-GB" dirty="0"/>
          </a:p>
          <a:p>
            <a:r>
              <a:rPr lang="en-GB" dirty="0"/>
              <a:t>Desirable properties of negotiation </a:t>
            </a:r>
            <a:r>
              <a:rPr lang="en-GB" i="1" dirty="0"/>
              <a:t>outcomes, </a:t>
            </a:r>
            <a:r>
              <a:rPr lang="en-GB" dirty="0"/>
              <a:t>including Pareto efficiency </a:t>
            </a:r>
            <a:r>
              <a:rPr lang="en-GB"/>
              <a:t>and fairness</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Agent Preferences: Formal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4774467"/>
              </a:xfrm>
            </p:spPr>
            <p:txBody>
              <a:bodyPr>
                <a:normAutofit lnSpcReduction="10000"/>
              </a:bodyPr>
              <a:lstStyle/>
              <a:p>
                <a:pPr marL="0" indent="0">
                  <a:buNone/>
                </a:pPr>
                <a:r>
                  <a:rPr lang="en-GB" dirty="0"/>
                  <a:t>We model an agent’s preferences over outcomes using a </a:t>
                </a:r>
                <a:r>
                  <a:rPr lang="en-GB" b="1" dirty="0"/>
                  <a:t>utility function, </a:t>
                </a:r>
                <a14:m>
                  <m:oMath xmlns:m="http://schemas.openxmlformats.org/officeDocument/2006/math">
                    <m:r>
                      <a:rPr lang="en-GB" b="1" i="1" smtClean="0">
                        <a:latin typeface="Cambria Math" panose="02040503050406030204" pitchFamily="18" charset="0"/>
                      </a:rPr>
                      <m:t>𝑼</m:t>
                    </m:r>
                    <m:d>
                      <m:dPr>
                        <m:ctrlPr>
                          <a:rPr lang="en-GB" b="1" i="1" smtClean="0">
                            <a:latin typeface="Cambria Math" panose="02040503050406030204" pitchFamily="18" charset="0"/>
                          </a:rPr>
                        </m:ctrlPr>
                      </m:dPr>
                      <m:e>
                        <m:r>
                          <a:rPr lang="en-GB" b="1" i="1" smtClean="0">
                            <a:latin typeface="Cambria Math" panose="02040503050406030204" pitchFamily="18" charset="0"/>
                          </a:rPr>
                          <m:t>𝒐</m:t>
                        </m:r>
                      </m:e>
                    </m:d>
                  </m:oMath>
                </a14:m>
                <a:r>
                  <a:rPr lang="en-GB" dirty="0"/>
                  <a:t>,</a:t>
                </a:r>
                <a:r>
                  <a:rPr lang="en-GB" b="1" dirty="0"/>
                  <a:t> </a:t>
                </a:r>
                <a:r>
                  <a:rPr lang="en-GB" dirty="0"/>
                  <a:t>where </a:t>
                </a:r>
                <a14:m>
                  <m:oMath xmlns:m="http://schemas.openxmlformats.org/officeDocument/2006/math">
                    <m:r>
                      <a:rPr lang="en-GB" b="1" i="1" smtClean="0">
                        <a:latin typeface="Cambria Math" panose="02040503050406030204" pitchFamily="18" charset="0"/>
                      </a:rPr>
                      <m:t>𝒐</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𝑶</m:t>
                    </m:r>
                  </m:oMath>
                </a14:m>
                <a:r>
                  <a:rPr lang="en-GB" dirty="0"/>
                  <a:t> is the offer (or </a:t>
                </a:r>
                <a:r>
                  <a:rPr lang="en-GB" i="1" dirty="0"/>
                  <a:t>outcome</a:t>
                </a:r>
                <a:r>
                  <a:rPr lang="en-GB" dirty="0"/>
                  <a:t> or </a:t>
                </a:r>
                <a:r>
                  <a:rPr lang="en-GB" i="1" dirty="0"/>
                  <a:t>proposal </a:t>
                </a:r>
                <a:r>
                  <a:rPr lang="en-GB" dirty="0"/>
                  <a:t>or </a:t>
                </a:r>
                <a:r>
                  <a:rPr lang="en-GB" i="1" dirty="0"/>
                  <a:t>agreement</a:t>
                </a:r>
                <a:r>
                  <a:rPr lang="en-GB" dirty="0"/>
                  <a:t>) and </a:t>
                </a:r>
                <a14:m>
                  <m:oMath xmlns:m="http://schemas.openxmlformats.org/officeDocument/2006/math">
                    <m:r>
                      <a:rPr lang="en-GB" b="1" i="1">
                        <a:latin typeface="Cambria Math" panose="02040503050406030204" pitchFamily="18" charset="0"/>
                        <a:ea typeface="Cambria Math" panose="02040503050406030204" pitchFamily="18" charset="0"/>
                      </a:rPr>
                      <m:t>𝑶</m:t>
                    </m:r>
                  </m:oMath>
                </a14:m>
                <a:r>
                  <a:rPr lang="en-GB" dirty="0"/>
                  <a:t> is the set of possible offers.</a:t>
                </a:r>
                <a:endParaRPr lang="en-GB" dirty="0"/>
              </a:p>
              <a:p>
                <a:pPr marL="0" indent="0">
                  <a:buNone/>
                </a:pPr>
                <a:r>
                  <a:rPr lang="en-GB" dirty="0"/>
                  <a:t>There are 2 types of utility functions:</a:t>
                </a:r>
                <a:endParaRPr lang="en-GB" dirty="0"/>
              </a:p>
              <a:p>
                <a:r>
                  <a:rPr lang="en-GB" b="1" dirty="0"/>
                  <a:t>Ordinal preferences: </a:t>
                </a:r>
                <a:r>
                  <a:rPr lang="en-GB" dirty="0"/>
                  <a:t>a preference </a:t>
                </a:r>
                <a:r>
                  <a:rPr lang="en-GB" i="1" dirty="0"/>
                  <a:t>order</a:t>
                </a:r>
                <a:r>
                  <a:rPr lang="en-GB" dirty="0"/>
                  <a:t> over outcomes is specified but there is no numerical utility</a:t>
                </a:r>
                <a:endParaRPr lang="en-GB" dirty="0"/>
              </a:p>
              <a:p>
                <a:pPr marL="0" indent="0">
                  <a:buNone/>
                </a:pPr>
                <a:r>
                  <a:rPr lang="en-GB" i="1" dirty="0"/>
                  <a:t>	e.g.</a:t>
                </a:r>
                <a:r>
                  <a:rPr lang="en-GB" b="1" dirty="0"/>
                  <a:t> </a:t>
                </a:r>
                <a14:m>
                  <m:oMath xmlns:m="http://schemas.openxmlformats.org/officeDocument/2006/math">
                    <m:r>
                      <a:rPr lang="en-GB" b="1" i="1" smtClean="0">
                        <a:latin typeface="Cambria Math" panose="02040503050406030204" pitchFamily="18" charset="0"/>
                      </a:rPr>
                      <m:t>𝑼</m:t>
                    </m:r>
                    <m:r>
                      <a:rPr lang="en-GB" b="1" i="1" smtClean="0">
                        <a:latin typeface="Cambria Math" panose="02040503050406030204" pitchFamily="18" charset="0"/>
                      </a:rPr>
                      <m:t>(</m:t>
                    </m:r>
                    <m:r>
                      <a:rPr lang="en-GB" b="1" i="1" smtClean="0">
                        <a:latin typeface="Cambria Math" panose="02040503050406030204" pitchFamily="18" charset="0"/>
                      </a:rPr>
                      <m:t>𝒐</m:t>
                    </m:r>
                    <m:r>
                      <a:rPr lang="en-GB" b="1" i="1" smtClean="0">
                        <a:latin typeface="Cambria Math" panose="02040503050406030204" pitchFamily="18" charset="0"/>
                      </a:rPr>
                      <m:t>𝟏</m:t>
                    </m:r>
                    <m:r>
                      <a:rPr lang="en-GB" b="1" i="1" smtClean="0">
                        <a:latin typeface="Cambria Math" panose="02040503050406030204" pitchFamily="18" charset="0"/>
                      </a:rPr>
                      <m:t>)≻</m:t>
                    </m:r>
                    <m:r>
                      <a:rPr lang="en-GB" b="1" i="1" smtClean="0">
                        <a:latin typeface="Cambria Math" panose="02040503050406030204" pitchFamily="18" charset="0"/>
                      </a:rPr>
                      <m:t>𝑼</m:t>
                    </m:r>
                    <m:r>
                      <a:rPr lang="en-GB" b="1" i="1" smtClean="0">
                        <a:latin typeface="Cambria Math" panose="02040503050406030204" pitchFamily="18" charset="0"/>
                      </a:rPr>
                      <m:t>(</m:t>
                    </m:r>
                    <m:r>
                      <a:rPr lang="en-GB" b="1" i="1" smtClean="0">
                        <a:latin typeface="Cambria Math" panose="02040503050406030204" pitchFamily="18" charset="0"/>
                      </a:rPr>
                      <m:t>𝒐</m:t>
                    </m:r>
                    <m:r>
                      <a:rPr lang="en-GB" b="1" i="1" smtClean="0">
                        <a:latin typeface="Cambria Math" panose="02040503050406030204" pitchFamily="18" charset="0"/>
                      </a:rPr>
                      <m:t>𝟐</m:t>
                    </m:r>
                    <m:r>
                      <a:rPr lang="en-GB" b="1" i="1" smtClean="0">
                        <a:latin typeface="Cambria Math" panose="02040503050406030204" pitchFamily="18" charset="0"/>
                      </a:rPr>
                      <m:t>)</m:t>
                    </m:r>
                  </m:oMath>
                </a14:m>
                <a:r>
                  <a:rPr lang="en-GB" dirty="0"/>
                  <a:t> means that </a:t>
                </a:r>
                <a:r>
                  <a:rPr lang="en-GB" i="1" dirty="0"/>
                  <a:t>o1</a:t>
                </a:r>
                <a:r>
                  <a:rPr lang="en-GB" dirty="0"/>
                  <a:t> is preferred over </a:t>
                </a:r>
                <a:r>
                  <a:rPr lang="en-GB" i="1" dirty="0"/>
                  <a:t>o2</a:t>
                </a:r>
                <a:endParaRPr lang="en-GB" i="1" dirty="0"/>
              </a:p>
              <a:p>
                <a:pPr marL="0" indent="0">
                  <a:buNone/>
                </a:pPr>
                <a:r>
                  <a:rPr lang="en-GB" dirty="0"/>
                  <a:t>The agents specify what they prefer but not by how much </a:t>
                </a:r>
                <a:endParaRPr lang="en-GB" dirty="0"/>
              </a:p>
              <a:p>
                <a:r>
                  <a:rPr lang="en-GB" b="1" dirty="0"/>
                  <a:t>Cardinal preferences: </a:t>
                </a:r>
                <a:r>
                  <a:rPr lang="en-GB" dirty="0"/>
                  <a:t>each outcome has a </a:t>
                </a:r>
                <a:r>
                  <a:rPr lang="en-GB" i="1" dirty="0"/>
                  <a:t>numerical utility value</a:t>
                </a:r>
                <a:endParaRPr lang="en-GB" i="1" dirty="0"/>
              </a:p>
              <a:p>
                <a:pPr marL="0" indent="0">
                  <a:buNone/>
                </a:pPr>
                <a:r>
                  <a:rPr lang="en-GB" i="1" dirty="0"/>
                  <a:t>	e.g. </a:t>
                </a:r>
                <a14:m>
                  <m:oMath xmlns:m="http://schemas.openxmlformats.org/officeDocument/2006/math">
                    <m:r>
                      <a:rPr lang="en-GB" b="1" i="1">
                        <a:latin typeface="Cambria Math" panose="02040503050406030204" pitchFamily="18" charset="0"/>
                      </a:rPr>
                      <m:t>𝑼</m:t>
                    </m:r>
                    <m:d>
                      <m:dPr>
                        <m:ctrlPr>
                          <a:rPr lang="en-GB" b="1" i="1">
                            <a:latin typeface="Cambria Math" panose="02040503050406030204" pitchFamily="18" charset="0"/>
                          </a:rPr>
                        </m:ctrlPr>
                      </m:dPr>
                      <m:e>
                        <m:r>
                          <a:rPr lang="en-GB" b="1" i="1">
                            <a:latin typeface="Cambria Math" panose="02040503050406030204" pitchFamily="18" charset="0"/>
                          </a:rPr>
                          <m:t>𝒐</m:t>
                        </m:r>
                        <m:r>
                          <a:rPr lang="en-GB" b="1" i="1">
                            <a:latin typeface="Cambria Math" panose="02040503050406030204" pitchFamily="18" charset="0"/>
                          </a:rPr>
                          <m:t>𝟏</m:t>
                        </m:r>
                      </m:e>
                    </m:d>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𝟕𝟖</m:t>
                    </m:r>
                    <m:r>
                      <a:rPr lang="en-GB" b="1" i="1" smtClean="0">
                        <a:latin typeface="Cambria Math" panose="02040503050406030204" pitchFamily="18" charset="0"/>
                      </a:rPr>
                      <m:t>, </m:t>
                    </m:r>
                    <m:r>
                      <a:rPr lang="en-GB" b="1" i="1">
                        <a:latin typeface="Cambria Math" panose="02040503050406030204" pitchFamily="18" charset="0"/>
                      </a:rPr>
                      <m:t>𝑼</m:t>
                    </m:r>
                    <m:d>
                      <m:dPr>
                        <m:ctrlPr>
                          <a:rPr lang="en-GB" b="1" i="1">
                            <a:latin typeface="Cambria Math" panose="02040503050406030204" pitchFamily="18" charset="0"/>
                          </a:rPr>
                        </m:ctrlPr>
                      </m:dPr>
                      <m:e>
                        <m:r>
                          <a:rPr lang="en-GB" b="1" i="1">
                            <a:latin typeface="Cambria Math" panose="02040503050406030204" pitchFamily="18" charset="0"/>
                          </a:rPr>
                          <m:t>𝒐</m:t>
                        </m:r>
                        <m:r>
                          <a:rPr lang="en-GB" b="1" i="1">
                            <a:latin typeface="Cambria Math" panose="02040503050406030204" pitchFamily="18" charset="0"/>
                          </a:rPr>
                          <m:t>𝟐</m:t>
                        </m:r>
                      </m:e>
                    </m:d>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𝟓</m:t>
                    </m:r>
                  </m:oMath>
                </a14:m>
                <a:endParaRPr lang="en-GB" dirty="0"/>
              </a:p>
              <a:p>
                <a:pPr marL="0" indent="0">
                  <a:buNone/>
                </a:pPr>
                <a:r>
                  <a:rPr lang="en-GB" dirty="0"/>
                  <a:t>Note that we can always infer ordinal preferences from cardinal ones </a:t>
                </a:r>
                <a:endParaRPr lang="en-GB" i="1" dirty="0"/>
              </a:p>
              <a:p>
                <a:pPr marL="0" indent="0">
                  <a:buNone/>
                </a:pPr>
                <a:endParaRPr lang="en-GB"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825624"/>
                <a:ext cx="10515600" cy="4774467"/>
              </a:xfrm>
              <a:blipFill rotWithShape="1">
                <a:blip r:embed="rId1"/>
                <a:stretch>
                  <a:fillRect t="-612" b="-7929"/>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Buyer/Seller Price Negotiation</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4541721"/>
              </a:xfrm>
            </p:spPr>
            <p:txBody>
              <a:bodyPr>
                <a:normAutofit fontScale="92500" lnSpcReduction="10000"/>
              </a:bodyPr>
              <a:lstStyle/>
              <a:p>
                <a:r>
                  <a:rPr lang="en-GB" dirty="0"/>
                  <a:t>Set of possible outcomes </a:t>
                </a:r>
                <a:r>
                  <a:rPr lang="en-GB" b="1" i="1" dirty="0"/>
                  <a:t>O</a:t>
                </a:r>
                <a:r>
                  <a:rPr lang="en-GB" dirty="0"/>
                  <a:t> are: the </a:t>
                </a:r>
                <a:r>
                  <a:rPr lang="en-GB" i="1" dirty="0"/>
                  <a:t>price, </a:t>
                </a:r>
                <a:r>
                  <a:rPr lang="en-GB" dirty="0"/>
                  <a:t>denoted by </a:t>
                </a:r>
                <a:r>
                  <a:rPr lang="en-GB" i="1" dirty="0"/>
                  <a:t>p </a:t>
                </a:r>
                <a:r>
                  <a:rPr lang="en-GB" dirty="0"/>
                  <a:t>or a </a:t>
                </a:r>
                <a:r>
                  <a:rPr lang="en-GB" i="1" dirty="0"/>
                  <a:t>disagreement</a:t>
                </a:r>
                <a:r>
                  <a:rPr lang="en-GB" dirty="0"/>
                  <a:t>.</a:t>
                </a:r>
                <a:endParaRPr lang="en-GB" dirty="0"/>
              </a:p>
              <a:p>
                <a:r>
                  <a:rPr lang="en-US" dirty="0"/>
                  <a:t>The cardinal utility functions are given by:</a:t>
                </a:r>
                <a:endParaRPr lang="en-US" dirty="0"/>
              </a:p>
              <a:p>
                <a:pPr marL="457200" lvl="1" indent="0">
                  <a:buNone/>
                </a:pPr>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𝑠𝑒𝑙𝑙𝑒𝑟</m:t>
                          </m:r>
                        </m:sub>
                      </m:sSub>
                      <m:d>
                        <m:dPr>
                          <m:ctrlPr>
                            <a:rPr lang="en-US" i="1">
                              <a:latin typeface="Cambria Math" panose="02040503050406030204" pitchFamily="18" charset="0"/>
                            </a:rPr>
                          </m:ctrlPr>
                        </m:dPr>
                        <m:e>
                          <m:r>
                            <a:rPr lang="en-GB" i="1">
                              <a:latin typeface="Cambria Math" panose="02040503050406030204" pitchFamily="18" charset="0"/>
                            </a:rPr>
                            <m:t>𝑝</m:t>
                          </m:r>
                        </m:e>
                      </m:d>
                      <m:r>
                        <a:rPr lang="en-US" i="1">
                          <a:latin typeface="Cambria Math" panose="02040503050406030204" pitchFamily="18" charset="0"/>
                        </a:rPr>
                        <m:t>=</m:t>
                      </m:r>
                      <m:r>
                        <a:rPr lang="en-GB" i="1">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𝑟</m:t>
                      </m:r>
                    </m:oMath>
                  </m:oMathPara>
                </a14:m>
                <a:endParaRPr lang="en-GB" i="1" dirty="0">
                  <a:latin typeface="Cambria Math" panose="02040503050406030204" pitchFamily="18" charset="0"/>
                </a:endParaRPr>
              </a:p>
              <a:p>
                <a:pPr marL="457200" lvl="1" indent="0">
                  <a:buNone/>
                </a:pPr>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𝑠𝑒𝑙𝑙𝑒𝑟</m:t>
                          </m:r>
                        </m:sub>
                      </m:sSub>
                      <m:d>
                        <m:dPr>
                          <m:ctrlPr>
                            <a:rPr lang="en-US" i="1">
                              <a:latin typeface="Cambria Math" panose="02040503050406030204" pitchFamily="18" charset="0"/>
                            </a:rPr>
                          </m:ctrlPr>
                        </m:dPr>
                        <m:e>
                          <m:r>
                            <a:rPr lang="en-GB" i="1">
                              <a:latin typeface="Cambria Math" panose="02040503050406030204" pitchFamily="18" charset="0"/>
                            </a:rPr>
                            <m:t>𝑑𝑖𝑠𝑎𝑔𝑟𝑒𝑒𝑚𝑒𝑛𝑡</m:t>
                          </m:r>
                        </m:e>
                      </m:d>
                      <m:r>
                        <a:rPr lang="en-GB" i="1">
                          <a:latin typeface="Cambria Math" panose="02040503050406030204" pitchFamily="18" charset="0"/>
                        </a:rPr>
                        <m:t>=</m:t>
                      </m:r>
                      <m:r>
                        <a:rPr lang="en-GB" b="0" i="1" smtClean="0">
                          <a:latin typeface="Cambria Math" panose="02040503050406030204" pitchFamily="18" charset="0"/>
                        </a:rPr>
                        <m:t>0</m:t>
                      </m:r>
                    </m:oMath>
                  </m:oMathPara>
                </a14:m>
                <a:endParaRPr lang="en-GB" i="1" dirty="0">
                  <a:latin typeface="Cambria Math" panose="02040503050406030204" pitchFamily="18" charset="0"/>
                </a:endParaRPr>
              </a:p>
              <a:p>
                <a:pPr marL="457200" lvl="1" indent="0">
                  <a:buNone/>
                </a:pPr>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𝑏𝑢𝑦𝑒𝑟</m:t>
                          </m:r>
                        </m:sub>
                      </m:sSub>
                      <m:d>
                        <m:dPr>
                          <m:ctrlPr>
                            <a:rPr lang="en-US" i="1">
                              <a:latin typeface="Cambria Math" panose="02040503050406030204" pitchFamily="18" charset="0"/>
                            </a:rPr>
                          </m:ctrlPr>
                        </m:dPr>
                        <m:e>
                          <m:r>
                            <a:rPr lang="en-GB" i="1">
                              <a:latin typeface="Cambria Math" panose="02040503050406030204" pitchFamily="18" charset="0"/>
                            </a:rPr>
                            <m:t>𝑝</m:t>
                          </m:r>
                        </m:e>
                      </m:d>
                      <m:r>
                        <a:rPr lang="en-US" i="1">
                          <a:latin typeface="Cambria Math" panose="02040503050406030204" pitchFamily="18" charset="0"/>
                        </a:rPr>
                        <m:t>=</m:t>
                      </m:r>
                      <m:r>
                        <a:rPr lang="en-GB" i="1">
                          <a:latin typeface="Cambria Math" panose="02040503050406030204" pitchFamily="18" charset="0"/>
                        </a:rPr>
                        <m:t>𝑣</m:t>
                      </m:r>
                      <m:r>
                        <a:rPr lang="en-GB" i="1">
                          <a:latin typeface="Cambria Math" panose="02040503050406030204" pitchFamily="18" charset="0"/>
                        </a:rPr>
                        <m:t>−</m:t>
                      </m:r>
                      <m:r>
                        <a:rPr lang="en-GB" i="1">
                          <a:latin typeface="Cambria Math" panose="02040503050406030204" pitchFamily="18" charset="0"/>
                        </a:rPr>
                        <m:t>𝑝</m:t>
                      </m:r>
                    </m:oMath>
                  </m:oMathPara>
                </a14:m>
                <a:endParaRPr lang="en-GB" dirty="0"/>
              </a:p>
              <a:p>
                <a:pPr marL="457200" lvl="1" indent="0">
                  <a:buNone/>
                </a:pPr>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𝑏𝑢𝑦𝑒𝑟</m:t>
                          </m:r>
                        </m:sub>
                      </m:sSub>
                      <m:d>
                        <m:dPr>
                          <m:ctrlPr>
                            <a:rPr lang="en-US" i="1">
                              <a:latin typeface="Cambria Math" panose="02040503050406030204" pitchFamily="18" charset="0"/>
                            </a:rPr>
                          </m:ctrlPr>
                        </m:dPr>
                        <m:e>
                          <m:r>
                            <a:rPr lang="en-GB" i="1">
                              <a:latin typeface="Cambria Math" panose="02040503050406030204" pitchFamily="18" charset="0"/>
                            </a:rPr>
                            <m:t>𝑑𝑖𝑠𝑎𝑔𝑟𝑒𝑒𝑚𝑒𝑛𝑡</m:t>
                          </m:r>
                        </m:e>
                      </m:d>
                      <m:r>
                        <a:rPr lang="en-GB" i="1">
                          <a:latin typeface="Cambria Math" panose="02040503050406030204" pitchFamily="18" charset="0"/>
                        </a:rPr>
                        <m:t>=</m:t>
                      </m:r>
                      <m:r>
                        <a:rPr lang="en-GB" i="1">
                          <a:latin typeface="Cambria Math" panose="02040503050406030204" pitchFamily="18" charset="0"/>
                        </a:rPr>
                        <m:t>0</m:t>
                      </m:r>
                    </m:oMath>
                  </m:oMathPara>
                </a14:m>
                <a:endParaRPr lang="en-GB" dirty="0"/>
              </a:p>
              <a:p>
                <a:pPr marL="0" indent="0">
                  <a:buNone/>
                </a:pPr>
                <a:r>
                  <a:rPr lang="en-GB" dirty="0"/>
                  <a:t>where:</a:t>
                </a:r>
                <a:endParaRPr lang="en-GB" dirty="0"/>
              </a:p>
              <a:p>
                <a:pPr marL="457200" lvl="1" indent="0">
                  <a:buNone/>
                </a:pPr>
                <a:r>
                  <a:rPr lang="en-GB" i="1" dirty="0"/>
                  <a:t>r</a:t>
                </a:r>
                <a:r>
                  <a:rPr lang="en-GB" dirty="0"/>
                  <a:t> is the seller’s </a:t>
                </a:r>
                <a:r>
                  <a:rPr lang="en-GB" b="1" dirty="0"/>
                  <a:t>opportunity cost/reserve value </a:t>
                </a:r>
                <a:r>
                  <a:rPr lang="en-GB" dirty="0"/>
                  <a:t>(=minimum price)</a:t>
                </a:r>
                <a:endParaRPr lang="en-GB" b="1" dirty="0"/>
              </a:p>
              <a:p>
                <a:pPr marL="457200" lvl="1" indent="0">
                  <a:buNone/>
                </a:pPr>
                <a:r>
                  <a:rPr lang="en-GB" i="1" dirty="0"/>
                  <a:t>v</a:t>
                </a:r>
                <a:r>
                  <a:rPr lang="en-GB" dirty="0"/>
                  <a:t> is the buyer’s </a:t>
                </a:r>
                <a:r>
                  <a:rPr lang="en-GB" b="1" dirty="0"/>
                  <a:t>value</a:t>
                </a:r>
                <a:r>
                  <a:rPr lang="en-GB" dirty="0"/>
                  <a:t> for the good (=maximum willingness to pay)</a:t>
                </a:r>
                <a:endParaRPr lang="en-GB" dirty="0"/>
              </a:p>
              <a:p>
                <a:pPr marL="0" indent="0">
                  <a:buNone/>
                </a:pPr>
                <a:endParaRPr lang="en-GB" dirty="0"/>
              </a:p>
              <a:p>
                <a:pPr marL="0" indent="0">
                  <a:buNone/>
                </a:pPr>
                <a:r>
                  <a:rPr lang="en-GB" dirty="0"/>
                  <a:t>Note that the buyer prefer to pay less, and the seller prefers to pay more.</a:t>
                </a:r>
                <a:br>
                  <a:rPr lang="en-GB" dirty="0"/>
                </a:br>
                <a:endParaRPr lang="en-US" dirty="0"/>
              </a:p>
              <a:p>
                <a:endParaRPr lang="en-GB"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825624"/>
                <a:ext cx="10515600" cy="4541721"/>
              </a:xfrm>
              <a:blipFill rotWithShape="1">
                <a:blip r:embed="rId1"/>
                <a:stretch>
                  <a:fillRect t="-531" b="-2177"/>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Outcomes/Aims</a:t>
            </a:r>
            <a:endParaRPr lang="en-US" dirty="0"/>
          </a:p>
        </p:txBody>
      </p:sp>
      <p:sp>
        <p:nvSpPr>
          <p:cNvPr id="3" name="Content Placeholder 2"/>
          <p:cNvSpPr>
            <a:spLocks noGrp="1"/>
          </p:cNvSpPr>
          <p:nvPr>
            <p:ph idx="1"/>
          </p:nvPr>
        </p:nvSpPr>
        <p:spPr/>
        <p:txBody>
          <a:bodyPr/>
          <a:lstStyle/>
          <a:p>
            <a:pPr marL="0" indent="0">
              <a:buNone/>
            </a:pPr>
            <a:r>
              <a:rPr lang="en-GB" dirty="0"/>
              <a:t>This lecture will cover:</a:t>
            </a:r>
            <a:endParaRPr lang="en-GB" dirty="0"/>
          </a:p>
          <a:p>
            <a:r>
              <a:rPr lang="en-GB" dirty="0"/>
              <a:t>Approaches for conflict resolution between agents</a:t>
            </a:r>
            <a:endParaRPr lang="en-GB" dirty="0"/>
          </a:p>
          <a:p>
            <a:r>
              <a:rPr lang="en-GB" dirty="0"/>
              <a:t>Negotiation protocols</a:t>
            </a:r>
            <a:endParaRPr lang="en-GB" dirty="0"/>
          </a:p>
          <a:p>
            <a:r>
              <a:rPr lang="en-GB" dirty="0"/>
              <a:t>Negotiation behaviour</a:t>
            </a:r>
            <a:endParaRPr lang="en-GB" dirty="0"/>
          </a:p>
          <a:p>
            <a:r>
              <a:rPr lang="en-GB" dirty="0"/>
              <a:t>Types of negotiation environments: e.g. single-issue (zero-sum), multi-issue, etc</a:t>
            </a:r>
            <a:endParaRPr lang="en-GB" dirty="0"/>
          </a:p>
          <a:p>
            <a:pPr marL="0" indent="0">
              <a:buNone/>
            </a:pPr>
            <a:r>
              <a:rPr lang="en-GB" dirty="0"/>
              <a:t>This lecture will introduce the concepts informally whereas Part 2 will introduce formal notation to discuss these aspects.</a:t>
            </a:r>
            <a:endParaRPr lang="en-GB" dirty="0"/>
          </a:p>
          <a:p>
            <a:endParaRPr lang="en-GB" dirty="0"/>
          </a:p>
          <a:p>
            <a:endParaRPr lang="en-GB"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1"/>
          <a:stretch>
            <a:fillRect/>
          </a:stretch>
        </p:blipFill>
        <p:spPr>
          <a:xfrm>
            <a:off x="1264566" y="3184483"/>
            <a:ext cx="5681074" cy="3457166"/>
          </a:xfrm>
          <a:prstGeom prst="rect">
            <a:avLst/>
          </a:prstGeom>
        </p:spPr>
      </p:pic>
      <p:sp>
        <p:nvSpPr>
          <p:cNvPr id="2" name="Title 1"/>
          <p:cNvSpPr>
            <a:spLocks noGrp="1"/>
          </p:cNvSpPr>
          <p:nvPr>
            <p:ph type="title"/>
          </p:nvPr>
        </p:nvSpPr>
        <p:spPr/>
        <p:txBody>
          <a:bodyPr/>
          <a:lstStyle/>
          <a:p>
            <a:r>
              <a:rPr lang="en-GB" dirty="0"/>
              <a:t>Price Negotiation: Utility Space</a:t>
            </a:r>
            <a:endParaRPr lang="en-US" dirty="0"/>
          </a:p>
        </p:txBody>
      </p:sp>
      <p:sp>
        <p:nvSpPr>
          <p:cNvPr id="8" name="TextBox 7"/>
          <p:cNvSpPr txBox="1"/>
          <p:nvPr/>
        </p:nvSpPr>
        <p:spPr>
          <a:xfrm>
            <a:off x="3816714" y="2971000"/>
            <a:ext cx="2297792" cy="646331"/>
          </a:xfrm>
          <a:prstGeom prst="rect">
            <a:avLst/>
          </a:prstGeom>
          <a:noFill/>
        </p:spPr>
        <p:txBody>
          <a:bodyPr wrap="square" rtlCol="0">
            <a:spAutoFit/>
          </a:bodyPr>
          <a:lstStyle/>
          <a:p>
            <a:pPr algn="ctr"/>
            <a:r>
              <a:rPr lang="en-GB" b="1" dirty="0">
                <a:solidFill>
                  <a:schemeClr val="accent2"/>
                </a:solidFill>
              </a:rPr>
              <a:t>Price hits seller reserve price </a:t>
            </a:r>
            <a:r>
              <a:rPr lang="en-GB" b="1" i="1" dirty="0">
                <a:solidFill>
                  <a:schemeClr val="accent2"/>
                </a:solidFill>
              </a:rPr>
              <a:t>p=r=4</a:t>
            </a:r>
            <a:endParaRPr lang="en-GB" sz="1600" b="1" i="1" dirty="0">
              <a:solidFill>
                <a:schemeClr val="accent2"/>
              </a:solidFill>
            </a:endParaRPr>
          </a:p>
        </p:txBody>
      </p:sp>
      <p:cxnSp>
        <p:nvCxnSpPr>
          <p:cNvPr id="11" name="Straight Connector 10"/>
          <p:cNvCxnSpPr/>
          <p:nvPr/>
        </p:nvCxnSpPr>
        <p:spPr>
          <a:xfrm>
            <a:off x="3700136" y="4485271"/>
            <a:ext cx="1550676" cy="895272"/>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29979" y="3945153"/>
            <a:ext cx="2277481" cy="369332"/>
          </a:xfrm>
          <a:prstGeom prst="rect">
            <a:avLst/>
          </a:prstGeom>
          <a:noFill/>
        </p:spPr>
        <p:txBody>
          <a:bodyPr wrap="square" rtlCol="0">
            <a:spAutoFit/>
          </a:bodyPr>
          <a:lstStyle/>
          <a:p>
            <a:r>
              <a:rPr lang="en-GB" dirty="0"/>
              <a:t>Agreement space</a:t>
            </a:r>
            <a:endParaRPr lang="en-US" dirty="0"/>
          </a:p>
        </p:txBody>
      </p:sp>
      <p:sp>
        <p:nvSpPr>
          <p:cNvPr id="3" name="TextBox 2"/>
          <p:cNvSpPr txBox="1"/>
          <p:nvPr/>
        </p:nvSpPr>
        <p:spPr>
          <a:xfrm>
            <a:off x="849106" y="1369373"/>
            <a:ext cx="9869170" cy="1631216"/>
          </a:xfrm>
          <a:prstGeom prst="rect">
            <a:avLst/>
          </a:prstGeom>
          <a:noFill/>
        </p:spPr>
        <p:txBody>
          <a:bodyPr wrap="square" rtlCol="0">
            <a:spAutoFit/>
          </a:bodyPr>
          <a:lstStyle/>
          <a:p>
            <a:pPr marL="342900" indent="-342900">
              <a:buFont typeface="Arial" panose="020B0604020202020204" pitchFamily="34" charset="0"/>
              <a:buChar char="•"/>
            </a:pPr>
            <a:r>
              <a:rPr lang="en-GB" sz="2000" dirty="0"/>
              <a:t>We can visualise the outcomes using the </a:t>
            </a:r>
            <a:r>
              <a:rPr lang="en-GB" sz="2000" i="1" dirty="0"/>
              <a:t>utility space, </a:t>
            </a:r>
            <a:r>
              <a:rPr lang="en-GB" sz="2000" dirty="0"/>
              <a:t>which shows the utility of the two agents on respective axis for all possible outcomes (i.e. prices)</a:t>
            </a:r>
            <a:r>
              <a:rPr lang="en-GB" sz="2000" b="1" i="1" dirty="0"/>
              <a:t> </a:t>
            </a:r>
            <a:endParaRPr lang="en-GB" sz="2000" b="1" i="1" dirty="0"/>
          </a:p>
          <a:p>
            <a:pPr marL="342900" indent="-342900">
              <a:buFont typeface="Arial" panose="020B0604020202020204" pitchFamily="34" charset="0"/>
              <a:buChar char="•"/>
            </a:pPr>
            <a:r>
              <a:rPr lang="en-GB" sz="2000" dirty="0"/>
              <a:t>In this example:</a:t>
            </a:r>
            <a:endParaRPr lang="en-GB" sz="2000" dirty="0"/>
          </a:p>
          <a:p>
            <a:pPr marL="742950" lvl="1" indent="-285750">
              <a:buFont typeface="Arial" panose="020B0604020202020204" pitchFamily="34" charset="0"/>
              <a:buChar char="•"/>
            </a:pPr>
            <a:r>
              <a:rPr lang="en-GB" sz="2000" dirty="0"/>
              <a:t>Seller’s reservation value is set to </a:t>
            </a:r>
            <a:r>
              <a:rPr lang="en-GB" sz="2000" i="1" dirty="0"/>
              <a:t>r=4</a:t>
            </a:r>
            <a:endParaRPr lang="en-GB" sz="2000" i="1" dirty="0"/>
          </a:p>
          <a:p>
            <a:pPr marL="742950" lvl="1" indent="-285750">
              <a:buFont typeface="Arial" panose="020B0604020202020204" pitchFamily="34" charset="0"/>
              <a:buChar char="•"/>
            </a:pPr>
            <a:r>
              <a:rPr lang="en-GB" sz="2000" dirty="0"/>
              <a:t>Buyer’s valuation/willingness to pay is set to </a:t>
            </a:r>
            <a:r>
              <a:rPr lang="en-GB" sz="2000" i="1" dirty="0"/>
              <a:t>v=7</a:t>
            </a:r>
            <a:endParaRPr lang="en-GB" sz="2000" i="1" dirty="0"/>
          </a:p>
        </p:txBody>
      </p:sp>
      <p:cxnSp>
        <p:nvCxnSpPr>
          <p:cNvPr id="12" name="Straight Arrow Connector 11"/>
          <p:cNvCxnSpPr/>
          <p:nvPr/>
        </p:nvCxnSpPr>
        <p:spPr>
          <a:xfrm flipH="1">
            <a:off x="3711878" y="3563834"/>
            <a:ext cx="393225" cy="84661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Rectangle 14"/>
              <p:cNvSpPr/>
              <p:nvPr/>
            </p:nvSpPr>
            <p:spPr>
              <a:xfrm>
                <a:off x="7351606" y="2441914"/>
                <a:ext cx="3586295" cy="1798185"/>
              </a:xfrm>
              <a:prstGeom prst="rect">
                <a:avLst/>
              </a:prstGeom>
              <a:ln>
                <a:solidFill>
                  <a:schemeClr val="tx1"/>
                </a:solidFill>
              </a:ln>
            </p:spPr>
            <p:txBody>
              <a:bodyPr wrap="square">
                <a:spAutoFit/>
              </a:bodyPr>
              <a:lstStyle/>
              <a:p>
                <a:pPr lvl="1"/>
                <a14:m>
                  <m:oMathPara xmlns:m="http://schemas.openxmlformats.org/officeDocument/2006/math">
                    <m:oMathParaPr>
                      <m:jc m:val="left"/>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𝑠𝑒𝑙𝑙𝑒𝑟</m:t>
                          </m:r>
                        </m:sub>
                      </m:sSub>
                      <m:d>
                        <m:dPr>
                          <m:ctrlPr>
                            <a:rPr lang="en-US" i="1">
                              <a:latin typeface="Cambria Math" panose="02040503050406030204" pitchFamily="18" charset="0"/>
                            </a:rPr>
                          </m:ctrlPr>
                        </m:dPr>
                        <m:e>
                          <m:r>
                            <a:rPr lang="en-GB" i="1">
                              <a:latin typeface="Cambria Math" panose="02040503050406030204" pitchFamily="18" charset="0"/>
                            </a:rPr>
                            <m:t>𝑝</m:t>
                          </m:r>
                        </m:e>
                      </m:d>
                      <m:r>
                        <a:rPr lang="en-US" i="1">
                          <a:latin typeface="Cambria Math" panose="02040503050406030204" pitchFamily="18" charset="0"/>
                        </a:rPr>
                        <m:t>=</m:t>
                      </m:r>
                      <m:r>
                        <a:rPr lang="en-GB" i="1">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4</m:t>
                      </m:r>
                    </m:oMath>
                  </m:oMathPara>
                </a14:m>
                <a:endParaRPr lang="en-GB"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𝑠𝑒𝑙𝑙𝑒𝑟</m:t>
                          </m:r>
                        </m:sub>
                      </m:sSub>
                      <m:d>
                        <m:dPr>
                          <m:ctrlPr>
                            <a:rPr lang="en-US" i="1">
                              <a:latin typeface="Cambria Math" panose="02040503050406030204" pitchFamily="18" charset="0"/>
                            </a:rPr>
                          </m:ctrlPr>
                        </m:dPr>
                        <m:e>
                          <m:r>
                            <a:rPr lang="en-GB" i="1">
                              <a:latin typeface="Cambria Math" panose="02040503050406030204" pitchFamily="18" charset="0"/>
                            </a:rPr>
                            <m:t>𝑑𝑖𝑠𝑎𝑔𝑟𝑒𝑒𝑚𝑒𝑛𝑡</m:t>
                          </m:r>
                        </m:e>
                      </m:d>
                      <m:r>
                        <a:rPr lang="en-GB" i="1">
                          <a:latin typeface="Cambria Math" panose="02040503050406030204" pitchFamily="18" charset="0"/>
                        </a:rPr>
                        <m:t>=</m:t>
                      </m:r>
                      <m:r>
                        <a:rPr lang="en-GB" b="0" i="1" smtClean="0">
                          <a:latin typeface="Cambria Math" panose="02040503050406030204" pitchFamily="18" charset="0"/>
                        </a:rPr>
                        <m:t>0</m:t>
                      </m:r>
                    </m:oMath>
                  </m:oMathPara>
                </a14:m>
                <a:endParaRPr lang="en-GB"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𝑏𝑢𝑦𝑒𝑟</m:t>
                          </m:r>
                        </m:sub>
                      </m:sSub>
                      <m:d>
                        <m:dPr>
                          <m:ctrlPr>
                            <a:rPr lang="en-US" i="1">
                              <a:latin typeface="Cambria Math" panose="02040503050406030204" pitchFamily="18" charset="0"/>
                            </a:rPr>
                          </m:ctrlPr>
                        </m:dPr>
                        <m:e>
                          <m:r>
                            <a:rPr lang="en-GB" i="1">
                              <a:latin typeface="Cambria Math" panose="02040503050406030204" pitchFamily="18" charset="0"/>
                            </a:rPr>
                            <m:t>𝑝</m:t>
                          </m:r>
                        </m:e>
                      </m:d>
                      <m:r>
                        <a:rPr lang="en-US" i="1">
                          <a:latin typeface="Cambria Math" panose="02040503050406030204" pitchFamily="18" charset="0"/>
                        </a:rPr>
                        <m:t>=</m:t>
                      </m:r>
                      <m:r>
                        <a:rPr lang="en-GB" b="0" i="1" smtClean="0">
                          <a:latin typeface="Cambria Math" panose="02040503050406030204" pitchFamily="18" charset="0"/>
                        </a:rPr>
                        <m:t>7</m:t>
                      </m:r>
                      <m:r>
                        <a:rPr lang="en-GB" i="1">
                          <a:latin typeface="Cambria Math" panose="02040503050406030204" pitchFamily="18" charset="0"/>
                        </a:rPr>
                        <m:t>−</m:t>
                      </m:r>
                      <m:r>
                        <a:rPr lang="en-GB" i="1">
                          <a:latin typeface="Cambria Math" panose="02040503050406030204" pitchFamily="18" charset="0"/>
                        </a:rPr>
                        <m:t>𝑝</m:t>
                      </m:r>
                    </m:oMath>
                  </m:oMathPara>
                </a14:m>
                <a:endParaRPr lang="en-GB" dirty="0"/>
              </a:p>
              <a:p>
                <a:pPr lvl="1"/>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𝑏𝑢𝑦𝑒𝑟</m:t>
                          </m:r>
                        </m:sub>
                      </m:sSub>
                      <m:d>
                        <m:dPr>
                          <m:ctrlPr>
                            <a:rPr lang="en-US" i="1">
                              <a:latin typeface="Cambria Math" panose="02040503050406030204" pitchFamily="18" charset="0"/>
                            </a:rPr>
                          </m:ctrlPr>
                        </m:dPr>
                        <m:e>
                          <m:r>
                            <a:rPr lang="en-GB" i="1">
                              <a:latin typeface="Cambria Math" panose="02040503050406030204" pitchFamily="18" charset="0"/>
                            </a:rPr>
                            <m:t>𝑑𝑖𝑠𝑎𝑔𝑟𝑒𝑒𝑚𝑒𝑛𝑡</m:t>
                          </m:r>
                        </m:e>
                      </m:d>
                      <m:r>
                        <a:rPr lang="en-GB" i="1">
                          <a:latin typeface="Cambria Math" panose="02040503050406030204" pitchFamily="18" charset="0"/>
                        </a:rPr>
                        <m:t>=</m:t>
                      </m:r>
                      <m:r>
                        <a:rPr lang="en-GB" i="1">
                          <a:latin typeface="Cambria Math" panose="02040503050406030204" pitchFamily="18" charset="0"/>
                        </a:rPr>
                        <m:t>0</m:t>
                      </m:r>
                    </m:oMath>
                  </m:oMathPara>
                </a14:m>
                <a:endParaRPr lang="en-GB" dirty="0"/>
              </a:p>
              <a:p>
                <a:pPr lvl="1"/>
                <a:endParaRPr lang="en-GB" dirty="0"/>
              </a:p>
              <a:p>
                <a:pPr lvl="1"/>
                <a:r>
                  <a:rPr lang="en-GB" dirty="0"/>
                  <a:t>Agreement space: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7</m:t>
                    </m:r>
                    <m:r>
                      <a:rPr lang="en-GB" b="0" i="1" smtClean="0">
                        <a:latin typeface="Cambria Math" panose="02040503050406030204" pitchFamily="18" charset="0"/>
                        <a:ea typeface="Cambria Math" panose="02040503050406030204" pitchFamily="18" charset="0"/>
                      </a:rPr>
                      <m:t>]</m:t>
                    </m:r>
                  </m:oMath>
                </a14:m>
                <a:endParaRPr lang="en-GB" dirty="0"/>
              </a:p>
            </p:txBody>
          </p:sp>
        </mc:Choice>
        <mc:Fallback>
          <p:sp>
            <p:nvSpPr>
              <p:cNvPr id="15" name="Rectangle 14"/>
              <p:cNvSpPr>
                <a:spLocks noRot="1" noChangeAspect="1" noMove="1" noResize="1" noEditPoints="1" noAdjustHandles="1" noChangeArrowheads="1" noChangeShapeType="1" noTextEdit="1"/>
              </p:cNvSpPr>
              <p:nvPr/>
            </p:nvSpPr>
            <p:spPr>
              <a:xfrm>
                <a:off x="7351606" y="2441914"/>
                <a:ext cx="3586295" cy="1798185"/>
              </a:xfrm>
              <a:prstGeom prst="rect">
                <a:avLst/>
              </a:prstGeom>
              <a:blipFill rotWithShape="1">
                <a:blip r:embed="rId2"/>
                <a:stretch>
                  <a:fillRect l="-148" t="-266" r="-123" b="-236"/>
                </a:stretch>
              </a:blipFill>
              <a:ln>
                <a:solidFill>
                  <a:schemeClr val="tx1"/>
                </a:solidFill>
              </a:ln>
            </p:spPr>
            <p:txBody>
              <a:bodyPr/>
              <a:lstStyle/>
              <a:p>
                <a:r>
                  <a:rPr lang="zh-CN" altLang="en-US">
                    <a:noFill/>
                  </a:rPr>
                  <a:t> </a:t>
                </a:r>
              </a:p>
            </p:txBody>
          </p:sp>
        </mc:Fallback>
      </mc:AlternateContent>
      <p:sp>
        <p:nvSpPr>
          <p:cNvPr id="18" name="TextBox 17"/>
          <p:cNvSpPr txBox="1"/>
          <p:nvPr/>
        </p:nvSpPr>
        <p:spPr>
          <a:xfrm>
            <a:off x="7535706" y="4484050"/>
            <a:ext cx="2265156" cy="923330"/>
          </a:xfrm>
          <a:prstGeom prst="rect">
            <a:avLst/>
          </a:prstGeom>
          <a:noFill/>
        </p:spPr>
        <p:txBody>
          <a:bodyPr wrap="square" rtlCol="0">
            <a:spAutoFit/>
          </a:bodyPr>
          <a:lstStyle/>
          <a:p>
            <a:pPr algn="ctr"/>
            <a:r>
              <a:rPr lang="en-GB" b="1" dirty="0">
                <a:solidFill>
                  <a:schemeClr val="accent1"/>
                </a:solidFill>
              </a:rPr>
              <a:t>Price hits buyer’s willingness to pay </a:t>
            </a:r>
            <a:r>
              <a:rPr lang="en-GB" b="1" i="1" dirty="0">
                <a:solidFill>
                  <a:schemeClr val="accent1"/>
                </a:solidFill>
              </a:rPr>
              <a:t>p=v=7</a:t>
            </a:r>
            <a:endParaRPr lang="en-GB" sz="1600" b="1" i="1" dirty="0">
              <a:solidFill>
                <a:schemeClr val="accent1"/>
              </a:solidFill>
            </a:endParaRPr>
          </a:p>
        </p:txBody>
      </p:sp>
      <p:cxnSp>
        <p:nvCxnSpPr>
          <p:cNvPr id="19" name="Straight Arrow Connector 18"/>
          <p:cNvCxnSpPr/>
          <p:nvPr/>
        </p:nvCxnSpPr>
        <p:spPr>
          <a:xfrm flipH="1">
            <a:off x="5255698" y="5031828"/>
            <a:ext cx="2430684" cy="32437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rot="7192403">
            <a:off x="4379549" y="3766144"/>
            <a:ext cx="591136" cy="1734575"/>
          </a:xfrm>
          <a:prstGeom prst="leftBrace">
            <a:avLst>
              <a:gd name="adj1" fmla="val 8398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2" name="TextBox 21"/>
          <p:cNvSpPr txBox="1"/>
          <p:nvPr/>
        </p:nvSpPr>
        <p:spPr>
          <a:xfrm>
            <a:off x="5468720" y="6272317"/>
            <a:ext cx="2297792" cy="369332"/>
          </a:xfrm>
          <a:prstGeom prst="rect">
            <a:avLst/>
          </a:prstGeom>
          <a:noFill/>
        </p:spPr>
        <p:txBody>
          <a:bodyPr wrap="square" rtlCol="0">
            <a:spAutoFit/>
          </a:bodyPr>
          <a:lstStyle/>
          <a:p>
            <a:pPr algn="ctr"/>
            <a:r>
              <a:rPr lang="en-GB" b="1" dirty="0">
                <a:solidFill>
                  <a:srgbClr val="C00000"/>
                </a:solidFill>
              </a:rPr>
              <a:t>disagreement</a:t>
            </a:r>
            <a:endParaRPr lang="en-GB" sz="1600" b="1" i="1" dirty="0">
              <a:solidFill>
                <a:srgbClr val="C00000"/>
              </a:solidFill>
            </a:endParaRPr>
          </a:p>
        </p:txBody>
      </p:sp>
      <p:cxnSp>
        <p:nvCxnSpPr>
          <p:cNvPr id="23" name="Straight Arrow Connector 22"/>
          <p:cNvCxnSpPr/>
          <p:nvPr/>
        </p:nvCxnSpPr>
        <p:spPr>
          <a:xfrm flipH="1" flipV="1">
            <a:off x="3711878" y="5407380"/>
            <a:ext cx="2155663" cy="103465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8" grpId="0"/>
      <p:bldP spid="21" grpId="0" animBg="1"/>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pressure</a:t>
            </a:r>
            <a:endParaRPr lang="en-US" dirty="0"/>
          </a:p>
        </p:txBody>
      </p:sp>
      <p:sp>
        <p:nvSpPr>
          <p:cNvPr id="3" name="Content Placeholder 2"/>
          <p:cNvSpPr>
            <a:spLocks noGrp="1"/>
          </p:cNvSpPr>
          <p:nvPr>
            <p:ph idx="1"/>
          </p:nvPr>
        </p:nvSpPr>
        <p:spPr/>
        <p:txBody>
          <a:bodyPr>
            <a:normAutofit/>
          </a:bodyPr>
          <a:lstStyle/>
          <a:p>
            <a:r>
              <a:rPr lang="en-GB" sz="2400" dirty="0"/>
              <a:t>Negotiation cannot go on for infinity</a:t>
            </a:r>
            <a:endParaRPr lang="en-GB" sz="2400" dirty="0"/>
          </a:p>
          <a:p>
            <a:r>
              <a:rPr lang="en-GB" sz="2400" dirty="0"/>
              <a:t>Several reasons for time pressure and different ways to model them:</a:t>
            </a:r>
            <a:endParaRPr lang="en-GB" sz="2400" dirty="0"/>
          </a:p>
          <a:p>
            <a:pPr lvl="1"/>
            <a:r>
              <a:rPr lang="en-US" sz="2000" dirty="0"/>
              <a:t>Deadlines</a:t>
            </a:r>
            <a:endParaRPr lang="en-US" sz="2000" dirty="0"/>
          </a:p>
          <a:p>
            <a:pPr lvl="2"/>
            <a:r>
              <a:rPr lang="en-US" sz="1600" dirty="0"/>
              <a:t>Imposed by protocol (e.g. Ultimatum game is 1 round)</a:t>
            </a:r>
            <a:endParaRPr lang="en-US" sz="1600" dirty="0"/>
          </a:p>
          <a:p>
            <a:pPr lvl="2"/>
            <a:r>
              <a:rPr lang="en-US" sz="1600" dirty="0"/>
              <a:t>Or determined by individual constraints – in which case deadlines of agents can differ </a:t>
            </a:r>
            <a:endParaRPr lang="en-US" sz="1600" dirty="0"/>
          </a:p>
          <a:p>
            <a:pPr lvl="1"/>
            <a:r>
              <a:rPr lang="en-US" sz="2000" dirty="0"/>
              <a:t>Break-off probability</a:t>
            </a:r>
            <a:endParaRPr lang="en-US" sz="2000" dirty="0"/>
          </a:p>
          <a:p>
            <a:pPr lvl="2"/>
            <a:r>
              <a:rPr lang="en-US" sz="1600" dirty="0"/>
              <a:t>Imposed by protocol (e.g. like the monotonic concession protocol)</a:t>
            </a:r>
            <a:endParaRPr lang="en-US" sz="1600" dirty="0"/>
          </a:p>
          <a:p>
            <a:pPr lvl="2"/>
            <a:r>
              <a:rPr lang="en-US" sz="1600" dirty="0"/>
              <a:t>Or agents can decide to break off negotiations themselves</a:t>
            </a:r>
            <a:endParaRPr lang="en-US" sz="1600" dirty="0"/>
          </a:p>
          <a:p>
            <a:pPr lvl="1"/>
            <a:r>
              <a:rPr lang="en-US" sz="2000" dirty="0"/>
              <a:t>Bargaining costs</a:t>
            </a:r>
            <a:endParaRPr lang="en-US" sz="2000" dirty="0"/>
          </a:p>
          <a:p>
            <a:pPr lvl="2"/>
            <a:r>
              <a:rPr lang="en-US" sz="1600" dirty="0"/>
              <a:t>Fixed bargaining costs per round</a:t>
            </a:r>
            <a:endParaRPr lang="en-US" sz="1600" dirty="0"/>
          </a:p>
          <a:p>
            <a:pPr lvl="2"/>
            <a:r>
              <a:rPr lang="en-US" sz="1600" dirty="0"/>
              <a:t>Discount factors</a:t>
            </a:r>
            <a:endParaRPr lang="en-US" sz="1600" dirty="0"/>
          </a:p>
          <a:p>
            <a:pPr lvl="1"/>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bargaining costs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825625"/>
                <a:ext cx="7534637" cy="4351338"/>
              </a:xfrm>
            </p:spPr>
            <p:txBody>
              <a:bodyPr>
                <a:normAutofit/>
              </a:bodyPr>
              <a:lstStyle/>
              <a:p>
                <a:r>
                  <a:rPr lang="en-US" sz="2400" b="1" dirty="0"/>
                  <a:t>Fixed costs:</a:t>
                </a:r>
                <a:r>
                  <a:rPr lang="en-US" sz="2400" dirty="0"/>
                  <a:t> Let </a:t>
                </a:r>
                <a14:m>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𝑐</m:t>
                        </m:r>
                      </m:e>
                      <m:sub>
                        <m:r>
                          <a:rPr lang="en-GB" sz="2400" b="0" i="1" smtClean="0">
                            <a:latin typeface="Cambria Math" panose="02040503050406030204" pitchFamily="18" charset="0"/>
                          </a:rPr>
                          <m:t>𝑖</m:t>
                        </m:r>
                      </m:sub>
                    </m:sSub>
                  </m:oMath>
                </a14:m>
                <a:r>
                  <a:rPr lang="en-US" sz="2400" dirty="0"/>
                  <a:t>denote the costs for agent </a:t>
                </a:r>
                <a14:m>
                  <m:oMath xmlns:m="http://schemas.openxmlformats.org/officeDocument/2006/math">
                    <m:r>
                      <a:rPr lang="en-GB" sz="2400" i="1">
                        <a:latin typeface="Cambria Math" panose="02040503050406030204" pitchFamily="18" charset="0"/>
                      </a:rPr>
                      <m:t>𝑖</m:t>
                    </m:r>
                  </m:oMath>
                </a14:m>
                <a:r>
                  <a:rPr lang="en-US" sz="2400" dirty="0"/>
                  <a:t>, and </a:t>
                </a:r>
                <a14:m>
                  <m:oMath xmlns:m="http://schemas.openxmlformats.org/officeDocument/2006/math">
                    <m:r>
                      <a:rPr lang="en-GB" sz="2400" i="1">
                        <a:latin typeface="Cambria Math" panose="02040503050406030204" pitchFamily="18" charset="0"/>
                      </a:rPr>
                      <m:t>𝑡</m:t>
                    </m:r>
                  </m:oMath>
                </a14:m>
                <a:r>
                  <a:rPr lang="en-US" sz="2400" i="1" dirty="0"/>
                  <a:t> </a:t>
                </a:r>
                <a:r>
                  <a:rPr lang="en-US" sz="2400" dirty="0"/>
                  <a:t>is time or bargaining </a:t>
                </a:r>
                <a:r>
                  <a:rPr lang="en-US" sz="2400" i="1" dirty="0"/>
                  <a:t>round,</a:t>
                </a:r>
                <a:r>
                  <a:rPr lang="en-US" sz="2400" dirty="0"/>
                  <a:t> then the utility at time </a:t>
                </a:r>
                <a14:m>
                  <m:oMath xmlns:m="http://schemas.openxmlformats.org/officeDocument/2006/math">
                    <m:r>
                      <a:rPr lang="en-GB" sz="2400" i="1">
                        <a:latin typeface="Cambria Math" panose="02040503050406030204" pitchFamily="18" charset="0"/>
                      </a:rPr>
                      <m:t>𝑡</m:t>
                    </m:r>
                  </m:oMath>
                </a14:m>
                <a:r>
                  <a:rPr lang="en-US" sz="2400" dirty="0"/>
                  <a:t> is given by: </a:t>
                </a:r>
                <a:br>
                  <a:rPr lang="en-US" sz="2400" dirty="0"/>
                </a:br>
                <a14:m>
                  <m:oMathPara xmlns:m="http://schemas.openxmlformats.org/officeDocument/2006/math">
                    <m:oMathParaPr>
                      <m:jc m:val="centerGroup"/>
                    </m:oMathParaPr>
                    <m:oMath xmlns:m="http://schemas.openxmlformats.org/officeDocument/2006/math">
                      <m:sSubSup>
                        <m:sSubSupPr>
                          <m:ctrlPr>
                            <a:rPr lang="en-GB" sz="2400" i="1">
                              <a:latin typeface="Cambria Math" panose="02040503050406030204" pitchFamily="18" charset="0"/>
                            </a:rPr>
                          </m:ctrlPr>
                        </m:sSubSupPr>
                        <m:e>
                          <m:r>
                            <a:rPr lang="en-GB" sz="2400" i="1">
                              <a:latin typeface="Cambria Math" panose="02040503050406030204" pitchFamily="18" charset="0"/>
                            </a:rPr>
                            <m:t>𝑈</m:t>
                          </m:r>
                        </m:e>
                        <m:sub>
                          <m:r>
                            <a:rPr lang="en-GB" sz="2400" i="1">
                              <a:latin typeface="Cambria Math" panose="02040503050406030204" pitchFamily="18" charset="0"/>
                            </a:rPr>
                            <m:t>𝑖</m:t>
                          </m:r>
                        </m:sub>
                        <m:sup>
                          <m:r>
                            <a:rPr lang="en-GB" sz="2400" i="1">
                              <a:latin typeface="Cambria Math" panose="02040503050406030204" pitchFamily="18" charset="0"/>
                            </a:rPr>
                            <m:t>𝑡</m:t>
                          </m:r>
                        </m:sup>
                      </m:sSubSup>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𝑈</m:t>
                          </m:r>
                        </m:e>
                        <m:sub>
                          <m:r>
                            <a:rPr lang="en-GB" sz="2400" i="1">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GB" sz="2400" i="1">
                              <a:latin typeface="Cambria Math" panose="02040503050406030204" pitchFamily="18" charset="0"/>
                            </a:rPr>
                            <m:t>𝑐</m:t>
                          </m:r>
                        </m:e>
                        <m:sub>
                          <m:r>
                            <a:rPr lang="en-GB" sz="2400" i="1">
                              <a:latin typeface="Cambria Math" panose="02040503050406030204" pitchFamily="18" charset="0"/>
                            </a:rPr>
                            <m:t>𝑖</m:t>
                          </m:r>
                        </m:sub>
                      </m:sSub>
                    </m:oMath>
                  </m:oMathPara>
                </a14:m>
                <a:endParaRPr lang="en-US" sz="2400" dirty="0"/>
              </a:p>
              <a:p>
                <a:r>
                  <a:rPr lang="en-US" sz="2400" b="1" dirty="0"/>
                  <a:t>Discount factors</a:t>
                </a:r>
                <a:r>
                  <a:rPr lang="en-US" sz="2400" dirty="0"/>
                  <a:t>: An analogy is that of a “Melting” ice cake – the longer you wait, the more the cake “shrinks”. Let  </a:t>
                </a:r>
                <a14:m>
                  <m:oMath xmlns:m="http://schemas.openxmlformats.org/officeDocument/2006/math">
                    <m:sSub>
                      <m:sSubPr>
                        <m:ctrlPr>
                          <a:rPr lang="en-GB" sz="2400" i="1" smtClean="0">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𝛿</m:t>
                        </m:r>
                      </m:e>
                      <m:sub>
                        <m:r>
                          <a:rPr lang="en-GB" sz="2400" b="0" i="1" smtClean="0">
                            <a:latin typeface="Cambria Math" panose="02040503050406030204" pitchFamily="18" charset="0"/>
                            <a:ea typeface="Cambria Math" panose="02040503050406030204" pitchFamily="18" charset="0"/>
                          </a:rPr>
                          <m:t>𝑖</m:t>
                        </m:r>
                      </m:sub>
                    </m:sSub>
                    <m:r>
                      <a:rPr lang="en-GB" sz="2400">
                        <a:latin typeface="Cambria Math" panose="02040503050406030204" pitchFamily="18" charset="0"/>
                        <a:ea typeface="Cambria Math" panose="02040503050406030204" pitchFamily="18" charset="0"/>
                      </a:rPr>
                      <m:t>&lt;</m:t>
                    </m:r>
                    <m:r>
                      <a:rPr lang="en-GB" sz="2400">
                        <a:latin typeface="Cambria Math" panose="02040503050406030204" pitchFamily="18" charset="0"/>
                        <a:ea typeface="Cambria Math" panose="02040503050406030204" pitchFamily="18" charset="0"/>
                      </a:rPr>
                      <m:t>1</m:t>
                    </m:r>
                  </m:oMath>
                </a14:m>
                <a:r>
                  <a:rPr lang="en-US" sz="2400" dirty="0"/>
                  <a:t> is the </a:t>
                </a:r>
                <a:r>
                  <a:rPr lang="en-US" sz="2400" i="1" dirty="0"/>
                  <a:t>discount factor</a:t>
                </a:r>
                <a:r>
                  <a:rPr lang="en-US" sz="2400" dirty="0"/>
                  <a:t> of agent </a:t>
                </a:r>
                <a14:m>
                  <m:oMath xmlns:m="http://schemas.openxmlformats.org/officeDocument/2006/math">
                    <m:r>
                      <a:rPr lang="en-GB" sz="2400" i="1">
                        <a:latin typeface="Cambria Math" panose="02040503050406030204" pitchFamily="18" charset="0"/>
                      </a:rPr>
                      <m:t>𝑖</m:t>
                    </m:r>
                  </m:oMath>
                </a14:m>
                <a:r>
                  <a:rPr lang="en-GB" sz="2400" dirty="0"/>
                  <a:t>, then the utility is given by:</a:t>
                </a:r>
                <a:endParaRPr lang="en-GB" sz="2400" dirty="0"/>
              </a:p>
              <a:p>
                <a:pPr marL="0" indent="0">
                  <a:buNone/>
                </a:pPr>
                <a14:m>
                  <m:oMathPara xmlns:m="http://schemas.openxmlformats.org/officeDocument/2006/math">
                    <m:oMathParaPr>
                      <m:jc m:val="centerGroup"/>
                    </m:oMathParaPr>
                    <m:oMath xmlns:m="http://schemas.openxmlformats.org/officeDocument/2006/math">
                      <m:sSubSup>
                        <m:sSubSupPr>
                          <m:ctrlPr>
                            <a:rPr lang="en-GB" sz="2400" i="1">
                              <a:latin typeface="Cambria Math" panose="02040503050406030204" pitchFamily="18" charset="0"/>
                            </a:rPr>
                          </m:ctrlPr>
                        </m:sSubSupPr>
                        <m:e>
                          <m:r>
                            <a:rPr lang="en-GB" sz="2400" i="1">
                              <a:latin typeface="Cambria Math" panose="02040503050406030204" pitchFamily="18" charset="0"/>
                            </a:rPr>
                            <m:t>𝑈</m:t>
                          </m:r>
                        </m:e>
                        <m:sub>
                          <m:r>
                            <a:rPr lang="en-GB" sz="2400" i="1">
                              <a:latin typeface="Cambria Math" panose="02040503050406030204" pitchFamily="18" charset="0"/>
                            </a:rPr>
                            <m:t>𝑖</m:t>
                          </m:r>
                        </m:sub>
                        <m:sup>
                          <m:r>
                            <a:rPr lang="en-GB" sz="2400" i="1">
                              <a:latin typeface="Cambria Math" panose="02040503050406030204" pitchFamily="18" charset="0"/>
                            </a:rPr>
                            <m:t>𝑡</m:t>
                          </m:r>
                        </m:sup>
                      </m:sSubSup>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𝑈</m:t>
                          </m:r>
                        </m:e>
                        <m:sub>
                          <m:r>
                            <a:rPr lang="en-GB" sz="2400" i="1">
                              <a:latin typeface="Cambria Math" panose="02040503050406030204" pitchFamily="18" charset="0"/>
                            </a:rPr>
                            <m:t>𝑖</m:t>
                          </m:r>
                        </m:sub>
                      </m:sSub>
                      <m:r>
                        <a:rPr lang="en-GB" sz="2400" i="1">
                          <a:latin typeface="Cambria Math" panose="02040503050406030204" pitchFamily="18" charset="0"/>
                          <a:ea typeface="Cambria Math" panose="02040503050406030204" pitchFamily="18" charset="0"/>
                        </a:rPr>
                        <m:t>∙</m:t>
                      </m:r>
                      <m:sSubSup>
                        <m:sSubSupPr>
                          <m:ctrlPr>
                            <a:rPr lang="en-GB" sz="2400" i="1">
                              <a:latin typeface="Cambria Math" panose="02040503050406030204" pitchFamily="18" charset="0"/>
                            </a:rPr>
                          </m:ctrlPr>
                        </m:sSubSupPr>
                        <m:e>
                          <m:r>
                            <a:rPr lang="en-GB" sz="2400" i="1">
                              <a:latin typeface="Cambria Math" panose="02040503050406030204" pitchFamily="18" charset="0"/>
                              <a:ea typeface="Cambria Math" panose="02040503050406030204" pitchFamily="18" charset="0"/>
                            </a:rPr>
                            <m:t>𝛿</m:t>
                          </m:r>
                        </m:e>
                        <m:sub>
                          <m:r>
                            <a:rPr lang="en-GB" sz="2400" i="1">
                              <a:latin typeface="Cambria Math" panose="02040503050406030204" pitchFamily="18" charset="0"/>
                            </a:rPr>
                            <m:t>𝑖</m:t>
                          </m:r>
                        </m:sub>
                        <m:sup>
                          <m:r>
                            <a:rPr lang="en-GB" sz="2400" i="1">
                              <a:latin typeface="Cambria Math" panose="02040503050406030204" pitchFamily="18" charset="0"/>
                            </a:rPr>
                            <m:t>𝑡</m:t>
                          </m:r>
                        </m:sup>
                      </m:sSubSup>
                    </m:oMath>
                  </m:oMathPara>
                </a14:m>
                <a:endParaRPr lang="en-GB" sz="2400" dirty="0"/>
              </a:p>
              <a:p>
                <a:pPr marL="0" indent="0">
                  <a:buNone/>
                </a:pPr>
                <a:endParaRPr lang="en-US" sz="24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199" y="1825625"/>
                <a:ext cx="7534637" cy="4351338"/>
              </a:xfrm>
              <a:blipFill rotWithShape="1">
                <a:blip r:embed="rId1"/>
                <a:stretch>
                  <a:fillRect l="-8" r="5" b="7"/>
                </a:stretch>
              </a:blipFill>
            </p:spPr>
            <p:txBody>
              <a:bodyPr/>
              <a:lstStyle/>
              <a:p>
                <a:r>
                  <a:rPr lang="zh-CN" altLang="en-US">
                    <a:noFill/>
                  </a:rPr>
                  <a:t> </a:t>
                </a:r>
              </a:p>
            </p:txBody>
          </p:sp>
        </mc:Fallback>
      </mc:AlternateContent>
      <p:pic>
        <p:nvPicPr>
          <p:cNvPr id="4" name="Picture 4" descr="melting_cakepic2"/>
          <p:cNvPicPr>
            <a:picLocks noChangeAspect="1" noChangeArrowheads="1"/>
          </p:cNvPicPr>
          <p:nvPr/>
        </p:nvPicPr>
        <p:blipFill>
          <a:blip r:embed="rId2" cstate="print"/>
          <a:srcRect/>
          <a:stretch>
            <a:fillRect/>
          </a:stretch>
        </p:blipFill>
        <p:spPr>
          <a:xfrm>
            <a:off x="8372837" y="3766780"/>
            <a:ext cx="2873390" cy="2153603"/>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Multi-Issue Negotiation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a:t>Negotiations often involve multiple other issues, such as time, quality of service, delivery time, </a:t>
                </a:r>
                <a:r>
                  <a:rPr lang="en-GB" dirty="0" err="1"/>
                  <a:t>etc</a:t>
                </a:r>
                <a:endParaRPr lang="en-GB" dirty="0"/>
              </a:p>
              <a:p>
                <a:r>
                  <a:rPr lang="en-GB" dirty="0"/>
                  <a:t>In that case an offer/outcome </a:t>
                </a:r>
                <a14:m>
                  <m:oMath xmlns:m="http://schemas.openxmlformats.org/officeDocument/2006/math">
                    <m:r>
                      <a:rPr lang="en-GB" b="0" i="1" smtClean="0">
                        <a:latin typeface="Cambria Math" panose="02040503050406030204" pitchFamily="18" charset="0"/>
                      </a:rPr>
                      <m:t>𝑜</m:t>
                    </m:r>
                  </m:oMath>
                </a14:m>
                <a:r>
                  <a:rPr lang="en-GB" dirty="0"/>
                  <a:t> is a </a:t>
                </a:r>
                <a:r>
                  <a:rPr lang="en-GB" i="1" dirty="0"/>
                  <a:t>vector </a:t>
                </a:r>
                <a:r>
                  <a:rPr lang="en-GB" dirty="0"/>
                  <a:t>consisting of a value,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𝑗</m:t>
                        </m:r>
                      </m:sub>
                    </m:sSub>
                  </m:oMath>
                </a14:m>
                <a:r>
                  <a:rPr lang="en-GB" dirty="0"/>
                  <a:t>  for each issue </a:t>
                </a:r>
                <a:r>
                  <a:rPr lang="en-GB" i="1" dirty="0"/>
                  <a:t>j</a:t>
                </a:r>
                <a:endParaRPr lang="en-GB" i="1" dirty="0"/>
              </a:p>
              <a:p>
                <a:r>
                  <a:rPr lang="en-GB" dirty="0"/>
                  <a:t>Often </a:t>
                </a:r>
                <a:r>
                  <a:rPr lang="en-GB" b="1" dirty="0"/>
                  <a:t>weighted additive utility function </a:t>
                </a:r>
                <a:r>
                  <a:rPr lang="en-GB" dirty="0"/>
                  <a:t>assumed:</a:t>
                </a:r>
                <a:br>
                  <a:rPr lang="en-GB" dirty="0"/>
                </a:br>
                <a:r>
                  <a:rPr lang="en-GB" dirty="0"/>
                  <a:t>		</a:t>
                </a:r>
                <a:r>
                  <a:rPr lang="en-GB" b="0" dirty="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𝑜</m:t>
                        </m:r>
                      </m:e>
                    </m:d>
                    <m:r>
                      <a:rPr lang="en-GB" b="0" i="1" smtClean="0">
                        <a:latin typeface="Cambria Math" panose="02040503050406030204" pitchFamily="18" charset="0"/>
                      </a:rPr>
                      <m:t>=</m:t>
                    </m:r>
                    <m:nary>
                      <m:naryPr>
                        <m:chr m:val="∑"/>
                        <m:limLoc m:val="subSup"/>
                        <m:supHide m:val="on"/>
                        <m:ctrlPr>
                          <a:rPr lang="en-GB" b="0" i="1" smtClean="0">
                            <a:latin typeface="Cambria Math" panose="02040503050406030204" pitchFamily="18" charset="0"/>
                          </a:rPr>
                        </m:ctrlPr>
                      </m:naryPr>
                      <m:sub>
                        <m:r>
                          <m:rPr>
                            <m:brk m:alnAt="9"/>
                          </m:rPr>
                          <a:rPr lang="en-GB" b="0" i="1" smtClean="0">
                            <a:latin typeface="Cambria Math" panose="02040503050406030204" pitchFamily="18" charset="0"/>
                          </a:rPr>
                          <m:t>𝑗</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r>
                          <a:rPr lang="en-GB" i="1">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r>
                          <a:rPr lang="en-GB" b="0" i="1"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𝑗</m:t>
                            </m:r>
                          </m:sub>
                        </m:sSub>
                        <m:r>
                          <a:rPr lang="en-GB" b="0" i="1" smtClean="0">
                            <a:latin typeface="Cambria Math" panose="02040503050406030204" pitchFamily="18" charset="0"/>
                          </a:rPr>
                          <m:t>)</m:t>
                        </m:r>
                      </m:e>
                    </m:nary>
                  </m:oMath>
                </a14:m>
                <a:r>
                  <a:rPr lang="en-GB" dirty="0"/>
                  <a:t> </a:t>
                </a:r>
                <a:br>
                  <a:rPr lang="en-GB" dirty="0"/>
                </a:br>
                <a:r>
                  <a:rPr lang="en-GB" dirty="0"/>
                  <a:t>where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𝑗</m:t>
                        </m:r>
                      </m:sub>
                    </m:sSub>
                    <m:r>
                      <a:rPr lang="en-GB" i="1">
                        <a:latin typeface="Cambria Math" panose="02040503050406030204" pitchFamily="18" charset="0"/>
                      </a:rPr>
                      <m:t>)</m:t>
                    </m:r>
                  </m:oMath>
                </a14:m>
                <a:r>
                  <a:rPr lang="en-US" dirty="0"/>
                  <a:t> is the utility for issue </a:t>
                </a:r>
                <a:r>
                  <a:rPr lang="en-GB" i="1" dirty="0"/>
                  <a:t>j</a:t>
                </a:r>
                <a:r>
                  <a:rPr lang="en-US" dirty="0"/>
                  <a:t> </a:t>
                </a:r>
                <a:br>
                  <a:rPr lang="en-US" dirty="0"/>
                </a:br>
                <a:endParaRPr lang="en-GB"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4948" y="1355828"/>
                <a:ext cx="10515600" cy="4692195"/>
              </a:xfrm>
            </p:spPr>
            <p:txBody>
              <a:bodyPr>
                <a:normAutofit/>
              </a:bodyPr>
              <a:lstStyle/>
              <a:p>
                <a:r>
                  <a:rPr lang="en-GB" dirty="0"/>
                  <a:t>Suppose there are two cakes, 1 and 2, and offer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𝑗</m:t>
                        </m:r>
                      </m:sub>
                    </m:sSub>
                  </m:oMath>
                </a14:m>
                <a:r>
                  <a:rPr lang="en-GB" dirty="0"/>
                  <a:t> represents the share that agent 1 receives for cake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m:t>
                    </m:r>
                  </m:oMath>
                </a14:m>
                <a:r>
                  <a:rPr lang="en-GB" dirty="0"/>
                  <a:t>  (so agent 2 gets (1-</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𝑗</m:t>
                        </m:r>
                      </m:sub>
                    </m:sSub>
                  </m:oMath>
                </a14:m>
                <a:r>
                  <a:rPr lang="en-GB" dirty="0"/>
                  <a:t>)). So we have: </a:t>
                </a:r>
                <a:br>
                  <a:rPr lang="en-GB" dirty="0"/>
                </a:br>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𝑗</m:t>
                        </m:r>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𝑗</m:t>
                            </m:r>
                          </m:sub>
                        </m:sSub>
                      </m:e>
                    </m:d>
                    <m:r>
                      <a:rPr lang="en-GB" b="0" i="1"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𝑗</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2</m:t>
                        </m:r>
                        <m:r>
                          <a:rPr lang="en-GB" i="1">
                            <a:latin typeface="Cambria Math" panose="02040503050406030204" pitchFamily="18" charset="0"/>
                          </a:rPr>
                          <m:t>,</m:t>
                        </m:r>
                        <m:r>
                          <a:rPr lang="en-GB" i="1">
                            <a:latin typeface="Cambria Math" panose="02040503050406030204" pitchFamily="18" charset="0"/>
                          </a:rPr>
                          <m:t>𝑗</m:t>
                        </m:r>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𝑗</m:t>
                            </m:r>
                          </m:sub>
                        </m:sSub>
                      </m:e>
                    </m:d>
                    <m:r>
                      <a:rPr lang="en-GB" b="0" i="0" smtClean="0">
                        <a:latin typeface="Cambria Math" panose="02040503050406030204" pitchFamily="18" charset="0"/>
                      </a:rPr>
                      <m:t>=(</m:t>
                    </m:r>
                    <m:r>
                      <a:rPr lang="en-GB" b="0" i="0" smtClean="0">
                        <a:latin typeface="Cambria Math" panose="02040503050406030204" pitchFamily="18" charset="0"/>
                      </a:rPr>
                      <m:t>1</m:t>
                    </m:r>
                    <m:r>
                      <a:rPr lang="en-GB" b="0" i="0"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𝑗</m:t>
                        </m:r>
                      </m:sub>
                    </m:sSub>
                    <m:r>
                      <a:rPr lang="en-GB" b="0" i="1" smtClean="0">
                        <a:latin typeface="Cambria Math" panose="02040503050406030204" pitchFamily="18" charset="0"/>
                      </a:rPr>
                      <m:t>)</m:t>
                    </m:r>
                  </m:oMath>
                </a14:m>
                <a:r>
                  <a:rPr lang="en-GB" dirty="0"/>
                  <a:t> for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ea typeface="Cambria Math" panose="02040503050406030204" pitchFamily="18" charset="0"/>
                      </a:rPr>
                      <m:t>∈</m:t>
                    </m:r>
                    <m:d>
                      <m:dPr>
                        <m:begChr m:val="{"/>
                        <m:endChr m:val="}"/>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2</m:t>
                        </m:r>
                      </m:e>
                    </m:d>
                  </m:oMath>
                </a14:m>
                <a:endParaRPr lang="en-GB" b="0" dirty="0">
                  <a:ea typeface="Cambria Math" panose="02040503050406030204" pitchFamily="18" charset="0"/>
                </a:endParaRPr>
              </a:p>
              <a:p>
                <a:r>
                  <a:rPr lang="en-GB" dirty="0"/>
                  <a:t>Agent 1 prefers cake 1, and agent 2 prefers cake 2. In particular, agent 1 and agent 2 have weights 7, 3 and 3,7 respectively. </a:t>
                </a:r>
                <a:endParaRPr lang="en-US" dirty="0"/>
              </a:p>
              <a:p>
                <a:r>
                  <a:rPr lang="en-US" dirty="0"/>
                  <a:t>This results in utility functions: </a:t>
                </a:r>
                <a:endParaRPr lang="en-US" dirty="0"/>
              </a:p>
              <a:p>
                <a:pPr marL="0" indent="0">
                  <a:buNone/>
                </a:pPr>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1</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oMath>
                </a14:m>
                <a:endParaRPr lang="en-GB" i="1" dirty="0">
                  <a:latin typeface="Cambria Math" panose="02040503050406030204" pitchFamily="18" charset="0"/>
                </a:endParaRPr>
              </a:p>
              <a:p>
                <a:pPr marL="0" indent="0">
                  <a:buNone/>
                </a:pPr>
                <a:r>
                  <a:rPr lang="en-GB" dirty="0"/>
                  <a:t>	</a:t>
                </a:r>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2</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e>
                    </m:d>
                  </m:oMath>
                </a14:m>
                <a:endParaRPr lang="en-US" dirty="0"/>
              </a:p>
              <a:p>
                <a:pPr marL="0" indent="0">
                  <a:buNone/>
                </a:pPr>
                <a:endParaRPr lang="en-US" sz="2400" dirty="0"/>
              </a:p>
              <a:p>
                <a:pPr marL="0" indent="0">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24948" y="1355828"/>
                <a:ext cx="10515600" cy="4692195"/>
              </a:xfrm>
              <a:blipFill rotWithShape="1">
                <a:blip r:embed="rId1"/>
                <a:stretch>
                  <a:fillRect l="-1" t="-2" r="1" b="-9819"/>
                </a:stretch>
              </a:blipFill>
            </p:spPr>
            <p:txBody>
              <a:bodyPr/>
              <a:lstStyle/>
              <a:p>
                <a:r>
                  <a:rPr lang="zh-CN" altLang="en-US">
                    <a:noFill/>
                  </a:rPr>
                  <a:t> </a:t>
                </a:r>
              </a:p>
            </p:txBody>
          </p:sp>
        </mc:Fallback>
      </mc:AlternateContent>
      <p:sp>
        <p:nvSpPr>
          <p:cNvPr id="2" name="Title 1"/>
          <p:cNvSpPr>
            <a:spLocks noGrp="1"/>
          </p:cNvSpPr>
          <p:nvPr>
            <p:ph type="title"/>
          </p:nvPr>
        </p:nvSpPr>
        <p:spPr>
          <a:xfrm>
            <a:off x="824948" y="146217"/>
            <a:ext cx="10515600" cy="1325563"/>
          </a:xfrm>
        </p:spPr>
        <p:txBody>
          <a:bodyPr/>
          <a:lstStyle/>
          <a:p>
            <a:r>
              <a:rPr lang="en-GB" dirty="0"/>
              <a:t>Additive Utility Function Example</a:t>
            </a:r>
            <a:endParaRPr lang="en-US" dirty="0"/>
          </a:p>
        </p:txBody>
      </p:sp>
      <p:sp>
        <p:nvSpPr>
          <p:cNvPr id="14" name="TextBox 13"/>
          <p:cNvSpPr txBox="1"/>
          <p:nvPr/>
        </p:nvSpPr>
        <p:spPr>
          <a:xfrm>
            <a:off x="976110" y="3999535"/>
            <a:ext cx="65" cy="307777"/>
          </a:xfrm>
          <a:prstGeom prst="rect">
            <a:avLst/>
          </a:prstGeom>
          <a:noFill/>
        </p:spPr>
        <p:txBody>
          <a:bodyPr wrap="none" lIns="0" tIns="0" rIns="0" bIns="0" rtlCol="0">
            <a:spAutoFit/>
          </a:bodyPr>
          <a:lstStyle/>
          <a:p>
            <a:endParaRPr lang="en-US" sz="2000" dirty="0"/>
          </a:p>
        </p:txBody>
      </p:sp>
      <p:sp>
        <p:nvSpPr>
          <p:cNvPr id="15" name="TextBox 14"/>
          <p:cNvSpPr txBox="1"/>
          <p:nvPr/>
        </p:nvSpPr>
        <p:spPr>
          <a:xfrm>
            <a:off x="965521" y="4344003"/>
            <a:ext cx="4557093" cy="307777"/>
          </a:xfrm>
          <a:prstGeom prst="rect">
            <a:avLst/>
          </a:prstGeom>
          <a:noFill/>
        </p:spPr>
        <p:txBody>
          <a:bodyPr wrap="square" lIns="0" tIns="0" rIns="0" bIns="0" rtlCol="0">
            <a:spAutoFit/>
          </a:bodyPr>
          <a:lstStyle/>
          <a:p>
            <a:endParaRPr lang="en-GB"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Utility Space: Exercise</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515600" cy="1059941"/>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1</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oMath>
                  </m:oMathPara>
                </a14:m>
                <a:endParaRPr lang="en-GB"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2</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e>
                      </m:d>
                    </m:oMath>
                  </m:oMathPara>
                </a14:m>
                <a:endParaRPr lang="en-GB"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825625"/>
                <a:ext cx="10515600" cy="1059941"/>
              </a:xfrm>
              <a:blipFill rotWithShape="1">
                <a:blip r:embed="rId1"/>
                <a:stretch>
                  <a:fillRect b="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19"/>
              <p:cNvGraphicFramePr>
                <a:graphicFrameLocks noGrp="1"/>
              </p:cNvGraphicFramePr>
              <p:nvPr/>
            </p:nvGraphicFramePr>
            <p:xfrm>
              <a:off x="838199" y="3175352"/>
              <a:ext cx="3601825" cy="3136836"/>
            </p:xfrm>
            <a:graphic>
              <a:graphicData uri="http://schemas.openxmlformats.org/drawingml/2006/table">
                <a:tbl>
                  <a:tblPr firstRow="1" bandRow="1">
                    <a:tableStyleId>{5C22544A-7EE6-4342-B048-85BDC9FD1C3A}</a:tableStyleId>
                  </a:tblPr>
                  <a:tblGrid>
                    <a:gridCol w="826901"/>
                    <a:gridCol w="613829"/>
                    <a:gridCol w="720365"/>
                    <a:gridCol w="720365"/>
                    <a:gridCol w="720365"/>
                  </a:tblGrid>
                  <a:tr h="522806">
                    <a:tc>
                      <a:txBody>
                        <a:bodyPr/>
                        <a:lstStyle/>
                        <a:p>
                          <a:r>
                            <a:rPr lang="en-GB" sz="2000" dirty="0"/>
                            <a:t>Offer </a:t>
                          </a:r>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𝑜</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𝑜</m:t>
                                    </m:r>
                                  </m:e>
                                  <m:sub>
                                    <m:r>
                                      <a:rPr lang="en-GB" sz="2000" i="1">
                                        <a:latin typeface="Cambria Math" panose="02040503050406030204" pitchFamily="18" charset="0"/>
                                      </a:rPr>
                                      <m:t>2</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e>
                                  <m:sub>
                                    <m:r>
                                      <a:rPr lang="en-GB" sz="2000" b="0" i="1" smtClean="0">
                                        <a:latin typeface="Cambria Math" panose="02040503050406030204" pitchFamily="18" charset="0"/>
                                      </a:rPr>
                                      <m:t>2</m:t>
                                    </m:r>
                                  </m:sub>
                                </m:sSub>
                              </m:oMath>
                            </m:oMathPara>
                          </a14:m>
                          <a:endParaRPr lang="en-GB" sz="2000" dirty="0"/>
                        </a:p>
                      </a:txBody>
                      <a:tcPr/>
                    </a:tc>
                  </a:tr>
                  <a:tr h="522806">
                    <a:tc>
                      <a:txBody>
                        <a:bodyPr/>
                        <a:lstStyle/>
                        <a:p>
                          <a:pPr algn="ctr"/>
                          <a:r>
                            <a:rPr lang="en-GB" sz="2000" b="1" dirty="0"/>
                            <a:t>1</a:t>
                          </a:r>
                          <a:endParaRPr lang="en-GB" sz="2000" b="1" dirty="0"/>
                        </a:p>
                      </a:txBody>
                      <a:tcPr/>
                    </a:tc>
                    <a:tc>
                      <a:txBody>
                        <a:bodyPr/>
                        <a:lstStyle/>
                        <a:p>
                          <a:r>
                            <a:rPr lang="en-GB" sz="2000" dirty="0"/>
                            <a:t>1</a:t>
                          </a:r>
                          <a:endParaRPr lang="en-GB" sz="2000" dirty="0"/>
                        </a:p>
                      </a:txBody>
                      <a:tcPr/>
                    </a:tc>
                    <a:tc>
                      <a:txBody>
                        <a:bodyPr/>
                        <a:lstStyle/>
                        <a:p>
                          <a:r>
                            <a:rPr lang="en-GB" sz="2000" dirty="0"/>
                            <a:t>1</a:t>
                          </a:r>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2</a:t>
                          </a:r>
                          <a:endParaRPr lang="en-GB" sz="2000" b="1"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3</a:t>
                          </a:r>
                          <a:endParaRPr lang="en-GB" sz="2000" b="1" dirty="0"/>
                        </a:p>
                      </a:txBody>
                      <a:tcPr/>
                    </a:tc>
                    <a:tc>
                      <a:txBody>
                        <a:bodyPr/>
                        <a:lstStyle/>
                        <a:p>
                          <a:r>
                            <a:rPr lang="en-GB" sz="2000" dirty="0"/>
                            <a:t>1</a:t>
                          </a:r>
                          <a:endParaRPr lang="en-GB" sz="2000" dirty="0"/>
                        </a:p>
                      </a:txBody>
                      <a:tcPr/>
                    </a:tc>
                    <a:tc>
                      <a:txBody>
                        <a:bodyPr/>
                        <a:lstStyle/>
                        <a:p>
                          <a:r>
                            <a:rPr lang="en-GB" sz="2000" dirty="0"/>
                            <a:t>0</a:t>
                          </a:r>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4</a:t>
                          </a:r>
                          <a:endParaRPr lang="en-GB" sz="2000" b="1" dirty="0"/>
                        </a:p>
                      </a:txBody>
                      <a:tcPr/>
                    </a:tc>
                    <a:tc>
                      <a:txBody>
                        <a:bodyPr/>
                        <a:lstStyle/>
                        <a:p>
                          <a:r>
                            <a:rPr lang="en-GB" sz="2000" dirty="0"/>
                            <a:t>0</a:t>
                          </a:r>
                          <a:endParaRPr lang="en-GB" sz="2000" dirty="0"/>
                        </a:p>
                      </a:txBody>
                      <a:tcPr/>
                    </a:tc>
                    <a:tc>
                      <a:txBody>
                        <a:bodyPr/>
                        <a:lstStyle/>
                        <a:p>
                          <a:r>
                            <a:rPr lang="en-GB" sz="2000" dirty="0"/>
                            <a:t>1</a:t>
                          </a:r>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5</a:t>
                          </a:r>
                          <a:endParaRPr lang="en-GB" sz="2000" b="1" dirty="0"/>
                        </a:p>
                      </a:txBody>
                      <a:tcPr/>
                    </a:tc>
                    <a:tc>
                      <a:txBody>
                        <a:bodyPr/>
                        <a:lstStyle/>
                        <a:p>
                          <a:r>
                            <a:rPr lang="en-GB" sz="2000" dirty="0"/>
                            <a:t>0.5</a:t>
                          </a:r>
                          <a:endParaRPr lang="en-GB" sz="2000" dirty="0"/>
                        </a:p>
                      </a:txBody>
                      <a:tcPr/>
                    </a:tc>
                    <a:tc>
                      <a:txBody>
                        <a:bodyPr/>
                        <a:lstStyle/>
                        <a:p>
                          <a:r>
                            <a:rPr lang="en-GB" sz="2000" dirty="0"/>
                            <a:t>0.5</a:t>
                          </a:r>
                          <a:endParaRPr lang="en-GB" sz="2000" dirty="0"/>
                        </a:p>
                      </a:txBody>
                      <a:tcPr/>
                    </a:tc>
                    <a:tc>
                      <a:txBody>
                        <a:bodyPr/>
                        <a:lstStyle/>
                        <a:p>
                          <a:endParaRPr lang="en-GB" sz="2000" dirty="0"/>
                        </a:p>
                      </a:txBody>
                      <a:tcPr/>
                    </a:tc>
                    <a:tc>
                      <a:txBody>
                        <a:bodyPr/>
                        <a:lstStyle/>
                        <a:p>
                          <a:endParaRPr lang="en-GB" sz="2000" dirty="0"/>
                        </a:p>
                      </a:txBody>
                      <a:tcPr/>
                    </a:tc>
                  </a:tr>
                </a:tbl>
              </a:graphicData>
            </a:graphic>
          </p:graphicFrame>
        </mc:Choice>
        <mc:Fallback xmlns="">
          <p:graphicFrame>
            <p:nvGraphicFramePr>
              <p:cNvPr id="8" name="Table 19"/>
              <p:cNvGraphicFramePr>
                <a:graphicFrameLocks noGrp="1"/>
              </p:cNvGraphicFramePr>
              <p:nvPr/>
            </p:nvGraphicFramePr>
            <p:xfrm>
              <a:off x="838199" y="3175352"/>
              <a:ext cx="3601825" cy="3136836"/>
            </p:xfrm>
            <a:graphic>
              <a:graphicData uri="http://schemas.openxmlformats.org/drawingml/2006/table">
                <a:tbl>
                  <a:tblPr firstRow="1" bandRow="1">
                    <a:tableStyleId>{5C22544A-7EE6-4342-B048-85BDC9FD1C3A}</a:tableStyleId>
                  </a:tblPr>
                  <a:tblGrid>
                    <a:gridCol w="826901"/>
                    <a:gridCol w="613829"/>
                    <a:gridCol w="720365"/>
                    <a:gridCol w="720365"/>
                    <a:gridCol w="720365"/>
                  </a:tblGrid>
                  <a:tr h="522605">
                    <a:tc>
                      <a:txBody>
                        <a:bodyPr/>
                        <a:lstStyle/>
                        <a:p>
                          <a:r>
                            <a:rPr lang="en-GB" sz="2000" dirty="0"/>
                            <a:t>Offer </a:t>
                          </a:r>
                          <a:endParaRPr lang="en-GB" sz="2000" dirty="0"/>
                        </a:p>
                      </a:txBody>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522806">
                    <a:tc>
                      <a:txBody>
                        <a:bodyPr/>
                        <a:lstStyle/>
                        <a:p>
                          <a:pPr algn="ctr"/>
                          <a:r>
                            <a:rPr lang="en-GB" sz="2000" b="1" dirty="0"/>
                            <a:t>1</a:t>
                          </a:r>
                          <a:endParaRPr lang="en-GB" sz="2000" b="1" dirty="0"/>
                        </a:p>
                      </a:txBody>
                      <a:tcPr/>
                    </a:tc>
                    <a:tc>
                      <a:txBody>
                        <a:bodyPr/>
                        <a:lstStyle/>
                        <a:p>
                          <a:r>
                            <a:rPr lang="en-GB" sz="2000" dirty="0"/>
                            <a:t>1</a:t>
                          </a:r>
                          <a:endParaRPr lang="en-GB" sz="2000" dirty="0"/>
                        </a:p>
                      </a:txBody>
                      <a:tcPr/>
                    </a:tc>
                    <a:tc>
                      <a:txBody>
                        <a:bodyPr/>
                        <a:lstStyle/>
                        <a:p>
                          <a:r>
                            <a:rPr lang="en-GB" sz="2000" dirty="0"/>
                            <a:t>1</a:t>
                          </a:r>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2</a:t>
                          </a:r>
                          <a:endParaRPr lang="en-GB" sz="2000" b="1"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3</a:t>
                          </a:r>
                          <a:endParaRPr lang="en-GB" sz="2000" b="1" dirty="0"/>
                        </a:p>
                      </a:txBody>
                      <a:tcPr/>
                    </a:tc>
                    <a:tc>
                      <a:txBody>
                        <a:bodyPr/>
                        <a:lstStyle/>
                        <a:p>
                          <a:r>
                            <a:rPr lang="en-GB" sz="2000" dirty="0"/>
                            <a:t>1</a:t>
                          </a:r>
                          <a:endParaRPr lang="en-GB" sz="2000" dirty="0"/>
                        </a:p>
                      </a:txBody>
                      <a:tcPr/>
                    </a:tc>
                    <a:tc>
                      <a:txBody>
                        <a:bodyPr/>
                        <a:lstStyle/>
                        <a:p>
                          <a:r>
                            <a:rPr lang="en-GB" sz="2000" dirty="0"/>
                            <a:t>0</a:t>
                          </a:r>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4</a:t>
                          </a:r>
                          <a:endParaRPr lang="en-GB" sz="2000" b="1" dirty="0"/>
                        </a:p>
                      </a:txBody>
                      <a:tcPr/>
                    </a:tc>
                    <a:tc>
                      <a:txBody>
                        <a:bodyPr/>
                        <a:lstStyle/>
                        <a:p>
                          <a:r>
                            <a:rPr lang="en-GB" sz="2000" dirty="0"/>
                            <a:t>0</a:t>
                          </a:r>
                          <a:endParaRPr lang="en-GB" sz="2000" dirty="0"/>
                        </a:p>
                      </a:txBody>
                      <a:tcPr/>
                    </a:tc>
                    <a:tc>
                      <a:txBody>
                        <a:bodyPr/>
                        <a:lstStyle/>
                        <a:p>
                          <a:r>
                            <a:rPr lang="en-GB" sz="2000" dirty="0"/>
                            <a:t>1</a:t>
                          </a:r>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5</a:t>
                          </a:r>
                          <a:endParaRPr lang="en-GB" sz="2000" b="1" dirty="0"/>
                        </a:p>
                      </a:txBody>
                      <a:tcPr/>
                    </a:tc>
                    <a:tc>
                      <a:txBody>
                        <a:bodyPr/>
                        <a:lstStyle/>
                        <a:p>
                          <a:r>
                            <a:rPr lang="en-GB" sz="2000" dirty="0"/>
                            <a:t>0.5</a:t>
                          </a:r>
                          <a:endParaRPr lang="en-GB" sz="2000" dirty="0"/>
                        </a:p>
                      </a:txBody>
                      <a:tcPr/>
                    </a:tc>
                    <a:tc>
                      <a:txBody>
                        <a:bodyPr/>
                        <a:lstStyle/>
                        <a:p>
                          <a:r>
                            <a:rPr lang="en-GB" sz="2000" dirty="0"/>
                            <a:t>0.5</a:t>
                          </a:r>
                          <a:endParaRPr lang="en-GB" sz="2000" dirty="0"/>
                        </a:p>
                      </a:txBody>
                      <a:tcPr/>
                    </a:tc>
                    <a:tc>
                      <a:txBody>
                        <a:bodyPr/>
                        <a:lstStyle/>
                        <a:p>
                          <a:endParaRPr lang="en-GB" sz="2000" dirty="0"/>
                        </a:p>
                      </a:txBody>
                      <a:tcPr/>
                    </a:tc>
                    <a:tc>
                      <a:txBody>
                        <a:bodyPr/>
                        <a:lstStyle/>
                        <a:p>
                          <a:endParaRPr lang="en-GB" sz="2000" dirty="0"/>
                        </a:p>
                      </a:txBody>
                      <a:tcPr/>
                    </a:tc>
                  </a:tr>
                </a:tbl>
              </a:graphicData>
            </a:graphic>
          </p:graphicFrame>
        </mc:Fallback>
      </mc:AlternateContent>
      <p:pic>
        <p:nvPicPr>
          <p:cNvPr id="21" name="Picture 20"/>
          <p:cNvPicPr>
            <a:picLocks noChangeAspect="1"/>
          </p:cNvPicPr>
          <p:nvPr/>
        </p:nvPicPr>
        <p:blipFill>
          <a:blip r:embed="rId3"/>
          <a:stretch>
            <a:fillRect/>
          </a:stretch>
        </p:blipFill>
        <p:spPr>
          <a:xfrm>
            <a:off x="6416201" y="2414425"/>
            <a:ext cx="4762500" cy="38481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459495" y="2416889"/>
            <a:ext cx="4752975" cy="3905250"/>
          </a:xfrm>
          <a:prstGeom prst="rect">
            <a:avLst/>
          </a:prstGeom>
        </p:spPr>
      </p:pic>
      <p:sp>
        <p:nvSpPr>
          <p:cNvPr id="2" name="Title 1"/>
          <p:cNvSpPr>
            <a:spLocks noGrp="1"/>
          </p:cNvSpPr>
          <p:nvPr>
            <p:ph type="title"/>
          </p:nvPr>
        </p:nvSpPr>
        <p:spPr/>
        <p:txBody>
          <a:bodyPr/>
          <a:lstStyle/>
          <a:p>
            <a:r>
              <a:rPr lang="en-GB" dirty="0"/>
              <a:t>Example Utility Space (Answer)</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515600" cy="1059941"/>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1</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oMath>
                  </m:oMathPara>
                </a14:m>
                <a:endParaRPr lang="en-GB"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2</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e>
                      </m:d>
                    </m:oMath>
                  </m:oMathPara>
                </a14:m>
                <a:endParaRPr lang="en-GB"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825625"/>
                <a:ext cx="10515600" cy="1059941"/>
              </a:xfrm>
              <a:blipFill rotWithShape="1">
                <a:blip r:embed="rId2"/>
                <a:stretch>
                  <a:fillRect b="12"/>
                </a:stretch>
              </a:blipFill>
            </p:spPr>
            <p:txBody>
              <a:bodyPr/>
              <a:lstStyle/>
              <a:p>
                <a:r>
                  <a:rPr lang="zh-CN" altLang="en-US">
                    <a:noFill/>
                  </a:rPr>
                  <a:t> </a:t>
                </a:r>
              </a:p>
            </p:txBody>
          </p:sp>
        </mc:Fallback>
      </mc:AlternateContent>
      <p:sp>
        <p:nvSpPr>
          <p:cNvPr id="9" name="TextBox 8"/>
          <p:cNvSpPr txBox="1"/>
          <p:nvPr/>
        </p:nvSpPr>
        <p:spPr>
          <a:xfrm>
            <a:off x="9540095" y="3344598"/>
            <a:ext cx="337257" cy="369332"/>
          </a:xfrm>
          <a:prstGeom prst="rect">
            <a:avLst/>
          </a:prstGeom>
          <a:noFill/>
        </p:spPr>
        <p:txBody>
          <a:bodyPr wrap="square" rtlCol="0">
            <a:spAutoFit/>
          </a:bodyPr>
          <a:lstStyle/>
          <a:p>
            <a:r>
              <a:rPr lang="en-GB" dirty="0"/>
              <a:t>3</a:t>
            </a:r>
            <a:endParaRPr lang="en-GB" dirty="0"/>
          </a:p>
        </p:txBody>
      </p:sp>
      <p:sp>
        <p:nvSpPr>
          <p:cNvPr id="10" name="TextBox 9"/>
          <p:cNvSpPr txBox="1"/>
          <p:nvPr/>
        </p:nvSpPr>
        <p:spPr>
          <a:xfrm>
            <a:off x="7346122" y="2338814"/>
            <a:ext cx="337257" cy="369332"/>
          </a:xfrm>
          <a:prstGeom prst="rect">
            <a:avLst/>
          </a:prstGeom>
          <a:noFill/>
        </p:spPr>
        <p:txBody>
          <a:bodyPr wrap="square" rtlCol="0">
            <a:spAutoFit/>
          </a:bodyPr>
          <a:lstStyle/>
          <a:p>
            <a:r>
              <a:rPr lang="en-GB" dirty="0"/>
              <a:t>2</a:t>
            </a:r>
            <a:endParaRPr lang="en-GB" dirty="0"/>
          </a:p>
        </p:txBody>
      </p:sp>
      <p:sp>
        <p:nvSpPr>
          <p:cNvPr id="11" name="TextBox 10"/>
          <p:cNvSpPr txBox="1"/>
          <p:nvPr/>
        </p:nvSpPr>
        <p:spPr>
          <a:xfrm>
            <a:off x="8239988" y="4629904"/>
            <a:ext cx="337257" cy="369332"/>
          </a:xfrm>
          <a:prstGeom prst="rect">
            <a:avLst/>
          </a:prstGeom>
          <a:noFill/>
        </p:spPr>
        <p:txBody>
          <a:bodyPr wrap="square" rtlCol="0">
            <a:spAutoFit/>
          </a:bodyPr>
          <a:lstStyle/>
          <a:p>
            <a:r>
              <a:rPr lang="en-GB" dirty="0"/>
              <a:t>4</a:t>
            </a:r>
            <a:endParaRPr lang="en-GB" dirty="0"/>
          </a:p>
        </p:txBody>
      </p:sp>
      <p:sp>
        <p:nvSpPr>
          <p:cNvPr id="12" name="TextBox 11"/>
          <p:cNvSpPr txBox="1"/>
          <p:nvPr/>
        </p:nvSpPr>
        <p:spPr>
          <a:xfrm>
            <a:off x="8920147" y="3939036"/>
            <a:ext cx="337257" cy="369332"/>
          </a:xfrm>
          <a:prstGeom prst="rect">
            <a:avLst/>
          </a:prstGeom>
          <a:noFill/>
        </p:spPr>
        <p:txBody>
          <a:bodyPr wrap="square" rtlCol="0">
            <a:spAutoFit/>
          </a:bodyPr>
          <a:lstStyle/>
          <a:p>
            <a:r>
              <a:rPr lang="en-GB" dirty="0"/>
              <a:t>5</a:t>
            </a:r>
            <a:endParaRPr lang="en-GB" dirty="0"/>
          </a:p>
        </p:txBody>
      </p:sp>
      <p:sp>
        <p:nvSpPr>
          <p:cNvPr id="13" name="TextBox 12"/>
          <p:cNvSpPr txBox="1"/>
          <p:nvPr/>
        </p:nvSpPr>
        <p:spPr>
          <a:xfrm>
            <a:off x="10875213" y="5363401"/>
            <a:ext cx="337257" cy="369332"/>
          </a:xfrm>
          <a:prstGeom prst="rect">
            <a:avLst/>
          </a:prstGeom>
          <a:noFill/>
        </p:spPr>
        <p:txBody>
          <a:bodyPr wrap="square" rtlCol="0">
            <a:spAutoFit/>
          </a:bodyPr>
          <a:lstStyle/>
          <a:p>
            <a:r>
              <a:rPr lang="en-GB" dirty="0"/>
              <a:t>1</a:t>
            </a:r>
            <a:endParaRPr lang="en-GB" dirty="0"/>
          </a:p>
        </p:txBody>
      </p:sp>
      <p:sp>
        <p:nvSpPr>
          <p:cNvPr id="19" name="TextBox 18"/>
          <p:cNvSpPr txBox="1"/>
          <p:nvPr/>
        </p:nvSpPr>
        <p:spPr>
          <a:xfrm>
            <a:off x="8597732" y="4385188"/>
            <a:ext cx="2277481" cy="369332"/>
          </a:xfrm>
          <a:prstGeom prst="rect">
            <a:avLst/>
          </a:prstGeom>
          <a:noFill/>
        </p:spPr>
        <p:txBody>
          <a:bodyPr wrap="square" rtlCol="0">
            <a:spAutoFit/>
          </a:bodyPr>
          <a:lstStyle/>
          <a:p>
            <a:r>
              <a:rPr lang="en-GB" dirty="0"/>
              <a:t>Agreement space</a:t>
            </a:r>
            <a:endParaRPr lang="en-US" dirty="0"/>
          </a:p>
        </p:txBody>
      </p:sp>
      <mc:AlternateContent xmlns:mc="http://schemas.openxmlformats.org/markup-compatibility/2006" xmlns:a14="http://schemas.microsoft.com/office/drawing/2010/main">
        <mc:Choice Requires="a14">
          <p:graphicFrame>
            <p:nvGraphicFramePr>
              <p:cNvPr id="8" name="Table 19"/>
              <p:cNvGraphicFramePr>
                <a:graphicFrameLocks noGrp="1"/>
              </p:cNvGraphicFramePr>
              <p:nvPr/>
            </p:nvGraphicFramePr>
            <p:xfrm>
              <a:off x="838199" y="3175352"/>
              <a:ext cx="3601825" cy="3136836"/>
            </p:xfrm>
            <a:graphic>
              <a:graphicData uri="http://schemas.openxmlformats.org/drawingml/2006/table">
                <a:tbl>
                  <a:tblPr firstRow="1" bandRow="1">
                    <a:tableStyleId>{5C22544A-7EE6-4342-B048-85BDC9FD1C3A}</a:tableStyleId>
                  </a:tblPr>
                  <a:tblGrid>
                    <a:gridCol w="826901"/>
                    <a:gridCol w="613829"/>
                    <a:gridCol w="720365"/>
                    <a:gridCol w="720365"/>
                    <a:gridCol w="720365"/>
                  </a:tblGrid>
                  <a:tr h="522806">
                    <a:tc>
                      <a:txBody>
                        <a:bodyPr/>
                        <a:lstStyle/>
                        <a:p>
                          <a:r>
                            <a:rPr lang="en-GB" sz="2000" dirty="0"/>
                            <a:t>Offer </a:t>
                          </a:r>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𝑜</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𝑜</m:t>
                                    </m:r>
                                  </m:e>
                                  <m:sub>
                                    <m:r>
                                      <a:rPr lang="en-GB" sz="2000" i="1">
                                        <a:latin typeface="Cambria Math" panose="02040503050406030204" pitchFamily="18" charset="0"/>
                                      </a:rPr>
                                      <m:t>2</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e>
                                  <m:sub>
                                    <m:r>
                                      <a:rPr lang="en-GB" sz="2000" b="0" i="1" smtClean="0">
                                        <a:latin typeface="Cambria Math" panose="02040503050406030204" pitchFamily="18" charset="0"/>
                                      </a:rPr>
                                      <m:t>2</m:t>
                                    </m:r>
                                  </m:sub>
                                </m:sSub>
                              </m:oMath>
                            </m:oMathPara>
                          </a14:m>
                          <a:endParaRPr lang="en-GB" sz="2000" dirty="0"/>
                        </a:p>
                      </a:txBody>
                      <a:tcPr/>
                    </a:tc>
                  </a:tr>
                  <a:tr h="522806">
                    <a:tc>
                      <a:txBody>
                        <a:bodyPr/>
                        <a:lstStyle/>
                        <a:p>
                          <a:pPr algn="ctr"/>
                          <a:r>
                            <a:rPr lang="en-GB" sz="2000" b="1" dirty="0"/>
                            <a:t>1</a:t>
                          </a:r>
                          <a:endParaRPr lang="en-GB" sz="2000" b="1" dirty="0"/>
                        </a:p>
                      </a:txBody>
                      <a:tcPr/>
                    </a:tc>
                    <a:tc>
                      <a:txBody>
                        <a:bodyPr/>
                        <a:lstStyle/>
                        <a:p>
                          <a:r>
                            <a:rPr lang="en-GB" sz="2000" dirty="0"/>
                            <a:t>1</a:t>
                          </a:r>
                          <a:endParaRPr lang="en-GB" sz="2000" dirty="0"/>
                        </a:p>
                      </a:txBody>
                      <a:tcPr/>
                    </a:tc>
                    <a:tc>
                      <a:txBody>
                        <a:bodyPr/>
                        <a:lstStyle/>
                        <a:p>
                          <a:r>
                            <a:rPr lang="en-GB" sz="2000" dirty="0"/>
                            <a:t>1</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r>
                  <a:tr h="522806">
                    <a:tc>
                      <a:txBody>
                        <a:bodyPr/>
                        <a:lstStyle/>
                        <a:p>
                          <a:pPr algn="ctr"/>
                          <a:r>
                            <a:rPr lang="en-GB" sz="2000" b="1" dirty="0"/>
                            <a:t>2</a:t>
                          </a:r>
                          <a:endParaRPr lang="en-GB" sz="2000" b="1"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r>
                  <a:tr h="522806">
                    <a:tc>
                      <a:txBody>
                        <a:bodyPr/>
                        <a:lstStyle/>
                        <a:p>
                          <a:pPr algn="ctr"/>
                          <a:r>
                            <a:rPr lang="en-GB" sz="2000" b="1" dirty="0"/>
                            <a:t>3</a:t>
                          </a:r>
                          <a:endParaRPr lang="en-GB" sz="2000" b="1" dirty="0"/>
                        </a:p>
                      </a:txBody>
                      <a:tcPr/>
                    </a:tc>
                    <a:tc>
                      <a:txBody>
                        <a:bodyPr/>
                        <a:lstStyle/>
                        <a:p>
                          <a:r>
                            <a:rPr lang="en-GB" sz="2000" dirty="0"/>
                            <a:t>1</a:t>
                          </a:r>
                          <a:endParaRPr lang="en-GB" sz="2000" dirty="0"/>
                        </a:p>
                      </a:txBody>
                      <a:tcPr/>
                    </a:tc>
                    <a:tc>
                      <a:txBody>
                        <a:bodyPr/>
                        <a:lstStyle/>
                        <a:p>
                          <a:r>
                            <a:rPr lang="en-GB" sz="2000" dirty="0"/>
                            <a:t>0</a:t>
                          </a:r>
                          <a:endParaRPr lang="en-GB" sz="2000" dirty="0"/>
                        </a:p>
                      </a:txBody>
                      <a:tcPr/>
                    </a:tc>
                    <a:tc>
                      <a:txBody>
                        <a:bodyPr/>
                        <a:lstStyle/>
                        <a:p>
                          <a:r>
                            <a:rPr lang="en-GB" sz="2000" dirty="0"/>
                            <a:t>7</a:t>
                          </a:r>
                          <a:endParaRPr lang="en-GB" sz="2000" dirty="0"/>
                        </a:p>
                      </a:txBody>
                      <a:tcPr/>
                    </a:tc>
                    <a:tc>
                      <a:txBody>
                        <a:bodyPr/>
                        <a:lstStyle/>
                        <a:p>
                          <a:r>
                            <a:rPr lang="en-GB" sz="2000" dirty="0"/>
                            <a:t>7</a:t>
                          </a:r>
                          <a:endParaRPr lang="en-GB" sz="2000" dirty="0"/>
                        </a:p>
                      </a:txBody>
                      <a:tcPr/>
                    </a:tc>
                  </a:tr>
                  <a:tr h="522806">
                    <a:tc>
                      <a:txBody>
                        <a:bodyPr/>
                        <a:lstStyle/>
                        <a:p>
                          <a:pPr algn="ctr"/>
                          <a:r>
                            <a:rPr lang="en-GB" sz="2000" b="1" dirty="0"/>
                            <a:t>4</a:t>
                          </a:r>
                          <a:endParaRPr lang="en-GB" sz="2000" b="1" dirty="0"/>
                        </a:p>
                      </a:txBody>
                      <a:tcPr/>
                    </a:tc>
                    <a:tc>
                      <a:txBody>
                        <a:bodyPr/>
                        <a:lstStyle/>
                        <a:p>
                          <a:r>
                            <a:rPr lang="en-GB" sz="2000" dirty="0"/>
                            <a:t>0</a:t>
                          </a:r>
                          <a:endParaRPr lang="en-GB" sz="2000" dirty="0"/>
                        </a:p>
                      </a:txBody>
                      <a:tcPr/>
                    </a:tc>
                    <a:tc>
                      <a:txBody>
                        <a:bodyPr/>
                        <a:lstStyle/>
                        <a:p>
                          <a:r>
                            <a:rPr lang="en-GB" sz="2000" dirty="0"/>
                            <a:t>1</a:t>
                          </a:r>
                          <a:endParaRPr lang="en-GB" sz="2000" dirty="0"/>
                        </a:p>
                      </a:txBody>
                      <a:tcPr/>
                    </a:tc>
                    <a:tc>
                      <a:txBody>
                        <a:bodyPr/>
                        <a:lstStyle/>
                        <a:p>
                          <a:r>
                            <a:rPr lang="en-GB" sz="2000" dirty="0"/>
                            <a:t>3</a:t>
                          </a:r>
                          <a:endParaRPr lang="en-GB" sz="2000" dirty="0"/>
                        </a:p>
                      </a:txBody>
                      <a:tcPr/>
                    </a:tc>
                    <a:tc>
                      <a:txBody>
                        <a:bodyPr/>
                        <a:lstStyle/>
                        <a:p>
                          <a:r>
                            <a:rPr lang="en-GB" sz="2000" dirty="0"/>
                            <a:t>3</a:t>
                          </a:r>
                          <a:endParaRPr lang="en-GB" sz="2000" dirty="0"/>
                        </a:p>
                      </a:txBody>
                      <a:tcPr/>
                    </a:tc>
                  </a:tr>
                  <a:tr h="522806">
                    <a:tc>
                      <a:txBody>
                        <a:bodyPr/>
                        <a:lstStyle/>
                        <a:p>
                          <a:pPr algn="ctr"/>
                          <a:r>
                            <a:rPr lang="en-GB" sz="2000" b="1" dirty="0"/>
                            <a:t>5</a:t>
                          </a:r>
                          <a:endParaRPr lang="en-GB" sz="2000" b="1" dirty="0"/>
                        </a:p>
                      </a:txBody>
                      <a:tcPr/>
                    </a:tc>
                    <a:tc>
                      <a:txBody>
                        <a:bodyPr/>
                        <a:lstStyle/>
                        <a:p>
                          <a:r>
                            <a:rPr lang="en-GB" sz="2000" dirty="0"/>
                            <a:t>0.5</a:t>
                          </a:r>
                          <a:endParaRPr lang="en-GB" sz="2000" dirty="0"/>
                        </a:p>
                      </a:txBody>
                      <a:tcPr/>
                    </a:tc>
                    <a:tc>
                      <a:txBody>
                        <a:bodyPr/>
                        <a:lstStyle/>
                        <a:p>
                          <a:r>
                            <a:rPr lang="en-GB" sz="2000" dirty="0"/>
                            <a:t>0.5</a:t>
                          </a:r>
                          <a:endParaRPr lang="en-GB" sz="2000" dirty="0"/>
                        </a:p>
                      </a:txBody>
                      <a:tcPr/>
                    </a:tc>
                    <a:tc>
                      <a:txBody>
                        <a:bodyPr/>
                        <a:lstStyle/>
                        <a:p>
                          <a:r>
                            <a:rPr lang="en-GB" sz="2000" dirty="0"/>
                            <a:t>5</a:t>
                          </a:r>
                          <a:endParaRPr lang="en-GB" sz="2000" dirty="0"/>
                        </a:p>
                      </a:txBody>
                      <a:tcPr/>
                    </a:tc>
                    <a:tc>
                      <a:txBody>
                        <a:bodyPr/>
                        <a:lstStyle/>
                        <a:p>
                          <a:r>
                            <a:rPr lang="en-GB" sz="2000" dirty="0"/>
                            <a:t>5</a:t>
                          </a:r>
                          <a:endParaRPr lang="en-GB" sz="2000" dirty="0"/>
                        </a:p>
                      </a:txBody>
                      <a:tcPr/>
                    </a:tc>
                  </a:tr>
                </a:tbl>
              </a:graphicData>
            </a:graphic>
          </p:graphicFrame>
        </mc:Choice>
        <mc:Fallback xmlns="">
          <p:graphicFrame>
            <p:nvGraphicFramePr>
              <p:cNvPr id="8" name="Table 19"/>
              <p:cNvGraphicFramePr>
                <a:graphicFrameLocks noGrp="1"/>
              </p:cNvGraphicFramePr>
              <p:nvPr/>
            </p:nvGraphicFramePr>
            <p:xfrm>
              <a:off x="838199" y="3175352"/>
              <a:ext cx="3601825" cy="3136836"/>
            </p:xfrm>
            <a:graphic>
              <a:graphicData uri="http://schemas.openxmlformats.org/drawingml/2006/table">
                <a:tbl>
                  <a:tblPr firstRow="1" bandRow="1">
                    <a:tableStyleId>{5C22544A-7EE6-4342-B048-85BDC9FD1C3A}</a:tableStyleId>
                  </a:tblPr>
                  <a:tblGrid>
                    <a:gridCol w="826901"/>
                    <a:gridCol w="613829"/>
                    <a:gridCol w="720365"/>
                    <a:gridCol w="720365"/>
                    <a:gridCol w="720365"/>
                  </a:tblGrid>
                  <a:tr h="522605">
                    <a:tc>
                      <a:txBody>
                        <a:bodyPr/>
                        <a:lstStyle/>
                        <a:p>
                          <a:r>
                            <a:rPr lang="en-GB" sz="2000" dirty="0"/>
                            <a:t>Offer </a:t>
                          </a:r>
                          <a:endParaRPr lang="en-GB" sz="2000" dirty="0"/>
                        </a:p>
                      </a:txBody>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r>
                  <a:tr h="522806">
                    <a:tc>
                      <a:txBody>
                        <a:bodyPr/>
                        <a:lstStyle/>
                        <a:p>
                          <a:pPr algn="ctr"/>
                          <a:r>
                            <a:rPr lang="en-GB" sz="2000" b="1" dirty="0"/>
                            <a:t>1</a:t>
                          </a:r>
                          <a:endParaRPr lang="en-GB" sz="2000" b="1" dirty="0"/>
                        </a:p>
                      </a:txBody>
                      <a:tcPr/>
                    </a:tc>
                    <a:tc>
                      <a:txBody>
                        <a:bodyPr/>
                        <a:lstStyle/>
                        <a:p>
                          <a:r>
                            <a:rPr lang="en-GB" sz="2000" dirty="0"/>
                            <a:t>1</a:t>
                          </a:r>
                          <a:endParaRPr lang="en-GB" sz="2000" dirty="0"/>
                        </a:p>
                      </a:txBody>
                      <a:tcPr/>
                    </a:tc>
                    <a:tc>
                      <a:txBody>
                        <a:bodyPr/>
                        <a:lstStyle/>
                        <a:p>
                          <a:r>
                            <a:rPr lang="en-GB" sz="2000" dirty="0"/>
                            <a:t>1</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r>
                  <a:tr h="522806">
                    <a:tc>
                      <a:txBody>
                        <a:bodyPr/>
                        <a:lstStyle/>
                        <a:p>
                          <a:pPr algn="ctr"/>
                          <a:r>
                            <a:rPr lang="en-GB" sz="2000" b="1" dirty="0"/>
                            <a:t>2</a:t>
                          </a:r>
                          <a:endParaRPr lang="en-GB" sz="2000" b="1"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r>
                  <a:tr h="522806">
                    <a:tc>
                      <a:txBody>
                        <a:bodyPr/>
                        <a:lstStyle/>
                        <a:p>
                          <a:pPr algn="ctr"/>
                          <a:r>
                            <a:rPr lang="en-GB" sz="2000" b="1" dirty="0"/>
                            <a:t>3</a:t>
                          </a:r>
                          <a:endParaRPr lang="en-GB" sz="2000" b="1" dirty="0"/>
                        </a:p>
                      </a:txBody>
                      <a:tcPr/>
                    </a:tc>
                    <a:tc>
                      <a:txBody>
                        <a:bodyPr/>
                        <a:lstStyle/>
                        <a:p>
                          <a:r>
                            <a:rPr lang="en-GB" sz="2000" dirty="0"/>
                            <a:t>1</a:t>
                          </a:r>
                          <a:endParaRPr lang="en-GB" sz="2000" dirty="0"/>
                        </a:p>
                      </a:txBody>
                      <a:tcPr/>
                    </a:tc>
                    <a:tc>
                      <a:txBody>
                        <a:bodyPr/>
                        <a:lstStyle/>
                        <a:p>
                          <a:r>
                            <a:rPr lang="en-GB" sz="2000" dirty="0"/>
                            <a:t>0</a:t>
                          </a:r>
                          <a:endParaRPr lang="en-GB" sz="2000" dirty="0"/>
                        </a:p>
                      </a:txBody>
                      <a:tcPr/>
                    </a:tc>
                    <a:tc>
                      <a:txBody>
                        <a:bodyPr/>
                        <a:lstStyle/>
                        <a:p>
                          <a:r>
                            <a:rPr lang="en-GB" sz="2000" dirty="0"/>
                            <a:t>7</a:t>
                          </a:r>
                          <a:endParaRPr lang="en-GB" sz="2000" dirty="0"/>
                        </a:p>
                      </a:txBody>
                      <a:tcPr/>
                    </a:tc>
                    <a:tc>
                      <a:txBody>
                        <a:bodyPr/>
                        <a:lstStyle/>
                        <a:p>
                          <a:r>
                            <a:rPr lang="en-GB" sz="2000" dirty="0"/>
                            <a:t>7</a:t>
                          </a:r>
                          <a:endParaRPr lang="en-GB" sz="2000" dirty="0"/>
                        </a:p>
                      </a:txBody>
                      <a:tcPr/>
                    </a:tc>
                  </a:tr>
                  <a:tr h="522806">
                    <a:tc>
                      <a:txBody>
                        <a:bodyPr/>
                        <a:lstStyle/>
                        <a:p>
                          <a:pPr algn="ctr"/>
                          <a:r>
                            <a:rPr lang="en-GB" sz="2000" b="1" dirty="0"/>
                            <a:t>4</a:t>
                          </a:r>
                          <a:endParaRPr lang="en-GB" sz="2000" b="1" dirty="0"/>
                        </a:p>
                      </a:txBody>
                      <a:tcPr/>
                    </a:tc>
                    <a:tc>
                      <a:txBody>
                        <a:bodyPr/>
                        <a:lstStyle/>
                        <a:p>
                          <a:r>
                            <a:rPr lang="en-GB" sz="2000" dirty="0"/>
                            <a:t>0</a:t>
                          </a:r>
                          <a:endParaRPr lang="en-GB" sz="2000" dirty="0"/>
                        </a:p>
                      </a:txBody>
                      <a:tcPr/>
                    </a:tc>
                    <a:tc>
                      <a:txBody>
                        <a:bodyPr/>
                        <a:lstStyle/>
                        <a:p>
                          <a:r>
                            <a:rPr lang="en-GB" sz="2000" dirty="0"/>
                            <a:t>1</a:t>
                          </a:r>
                          <a:endParaRPr lang="en-GB" sz="2000" dirty="0"/>
                        </a:p>
                      </a:txBody>
                      <a:tcPr/>
                    </a:tc>
                    <a:tc>
                      <a:txBody>
                        <a:bodyPr/>
                        <a:lstStyle/>
                        <a:p>
                          <a:r>
                            <a:rPr lang="en-GB" sz="2000" dirty="0"/>
                            <a:t>3</a:t>
                          </a:r>
                          <a:endParaRPr lang="en-GB" sz="2000" dirty="0"/>
                        </a:p>
                      </a:txBody>
                      <a:tcPr/>
                    </a:tc>
                    <a:tc>
                      <a:txBody>
                        <a:bodyPr/>
                        <a:lstStyle/>
                        <a:p>
                          <a:r>
                            <a:rPr lang="en-GB" sz="2000" dirty="0"/>
                            <a:t>3</a:t>
                          </a:r>
                          <a:endParaRPr lang="en-GB" sz="2000" dirty="0"/>
                        </a:p>
                      </a:txBody>
                      <a:tcPr/>
                    </a:tc>
                  </a:tr>
                  <a:tr h="522806">
                    <a:tc>
                      <a:txBody>
                        <a:bodyPr/>
                        <a:lstStyle/>
                        <a:p>
                          <a:pPr algn="ctr"/>
                          <a:r>
                            <a:rPr lang="en-GB" sz="2000" b="1" dirty="0"/>
                            <a:t>5</a:t>
                          </a:r>
                          <a:endParaRPr lang="en-GB" sz="2000" b="1" dirty="0"/>
                        </a:p>
                      </a:txBody>
                      <a:tcPr/>
                    </a:tc>
                    <a:tc>
                      <a:txBody>
                        <a:bodyPr/>
                        <a:lstStyle/>
                        <a:p>
                          <a:r>
                            <a:rPr lang="en-GB" sz="2000" dirty="0"/>
                            <a:t>0.5</a:t>
                          </a:r>
                          <a:endParaRPr lang="en-GB" sz="2000" dirty="0"/>
                        </a:p>
                      </a:txBody>
                      <a:tcPr/>
                    </a:tc>
                    <a:tc>
                      <a:txBody>
                        <a:bodyPr/>
                        <a:lstStyle/>
                        <a:p>
                          <a:r>
                            <a:rPr lang="en-GB" sz="2000" dirty="0"/>
                            <a:t>0.5</a:t>
                          </a:r>
                          <a:endParaRPr lang="en-GB" sz="2000" dirty="0"/>
                        </a:p>
                      </a:txBody>
                      <a:tcPr/>
                    </a:tc>
                    <a:tc>
                      <a:txBody>
                        <a:bodyPr/>
                        <a:lstStyle/>
                        <a:p>
                          <a:r>
                            <a:rPr lang="en-GB" sz="2000" dirty="0"/>
                            <a:t>5</a:t>
                          </a:r>
                          <a:endParaRPr lang="en-GB" sz="2000" dirty="0"/>
                        </a:p>
                      </a:txBody>
                      <a:tcPr/>
                    </a:tc>
                    <a:tc>
                      <a:txBody>
                        <a:bodyPr/>
                        <a:lstStyle/>
                        <a:p>
                          <a:r>
                            <a:rPr lang="en-GB" sz="2000" dirty="0"/>
                            <a:t>5</a:t>
                          </a:r>
                          <a:endParaRPr lang="en-GB" sz="2000" dirty="0"/>
                        </a:p>
                      </a:txBody>
                      <a:tcPr/>
                    </a:tc>
                  </a:tr>
                </a:tbl>
              </a:graphicData>
            </a:graphic>
          </p:graphicFrame>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55411" y="3050945"/>
            <a:ext cx="3458951" cy="3028777"/>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3563933" y="5983635"/>
                <a:ext cx="2460472" cy="369332"/>
              </a:xfrm>
              <a:prstGeom prst="rect">
                <a:avLst/>
              </a:prstGeom>
              <a:noFill/>
            </p:spPr>
            <p:txBody>
              <a:bodyPr wrap="square" rtlCol="0">
                <a:spAutoFit/>
              </a:bodyPr>
              <a:lstStyle/>
              <a:p>
                <a:pPr algn="ctr"/>
                <a:r>
                  <a:rPr lang="en-GB" sz="1800" b="1" dirty="0"/>
                  <a:t>Agent 1's utility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1</m:t>
                        </m:r>
                      </m:sub>
                    </m:sSub>
                  </m:oMath>
                </a14:m>
                <a:r>
                  <a:rPr lang="en-GB" sz="1800" b="1" dirty="0"/>
                  <a:t>)</a:t>
                </a:r>
                <a:endParaRPr lang="en-GB" sz="1800" b="1" dirty="0"/>
              </a:p>
            </p:txBody>
          </p:sp>
        </mc:Choice>
        <mc:Fallback>
          <p:sp>
            <p:nvSpPr>
              <p:cNvPr id="7" name="TextBox 6"/>
              <p:cNvSpPr txBox="1">
                <a:spLocks noRot="1" noChangeAspect="1" noMove="1" noResize="1" noEditPoints="1" noAdjustHandles="1" noChangeArrowheads="1" noChangeShapeType="1" noTextEdit="1"/>
              </p:cNvSpPr>
              <p:nvPr/>
            </p:nvSpPr>
            <p:spPr>
              <a:xfrm>
                <a:off x="3563933" y="5983635"/>
                <a:ext cx="2460472" cy="369332"/>
              </a:xfrm>
              <a:prstGeom prst="rect">
                <a:avLst/>
              </a:prstGeom>
              <a:blipFill rotWithShape="1">
                <a:blip r:embed="rId2"/>
                <a:stretch>
                  <a:fillRect l="-13" t="-8" r="7" b="1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rot="16200000">
                <a:off x="1543366" y="4380668"/>
                <a:ext cx="2285418" cy="369332"/>
              </a:xfrm>
              <a:prstGeom prst="rect">
                <a:avLst/>
              </a:prstGeom>
              <a:noFill/>
            </p:spPr>
            <p:txBody>
              <a:bodyPr wrap="square" rtlCol="0">
                <a:spAutoFit/>
              </a:bodyPr>
              <a:lstStyle/>
              <a:p>
                <a:pPr algn="ctr"/>
                <a:r>
                  <a:rPr lang="en-GB" sz="1800" b="1" dirty="0"/>
                  <a:t>Agent 2's utility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2</m:t>
                        </m:r>
                      </m:sub>
                    </m:sSub>
                  </m:oMath>
                </a14:m>
                <a:r>
                  <a:rPr lang="en-GB" sz="1800" b="1" dirty="0"/>
                  <a:t>)</a:t>
                </a:r>
                <a:endParaRPr lang="en-GB" sz="1800" b="1" dirty="0"/>
              </a:p>
            </p:txBody>
          </p:sp>
        </mc:Choice>
        <mc:Fallback>
          <p:sp>
            <p:nvSpPr>
              <p:cNvPr id="8" name="TextBox 7"/>
              <p:cNvSpPr txBox="1">
                <a:spLocks noRot="1" noChangeAspect="1" noMove="1" noResize="1" noEditPoints="1" noAdjustHandles="1" noChangeArrowheads="1" noChangeShapeType="1" noTextEdit="1"/>
              </p:cNvSpPr>
              <p:nvPr/>
            </p:nvSpPr>
            <p:spPr>
              <a:xfrm rot="16200000">
                <a:off x="1543366" y="4380668"/>
                <a:ext cx="2285418" cy="369332"/>
              </a:xfrm>
              <a:prstGeom prst="rect">
                <a:avLst/>
              </a:prstGeom>
              <a:blipFill rotWithShape="1">
                <a:blip r:embed="rId3"/>
                <a:stretch>
                  <a:fillRect l="41914" t="-259564" r="41943" b="-259391"/>
                </a:stretch>
              </a:blipFill>
            </p:spPr>
            <p:txBody>
              <a:bodyPr/>
              <a:lstStyle/>
              <a:p>
                <a:r>
                  <a:rPr lang="zh-CN" altLang="en-US">
                    <a:noFill/>
                  </a:rPr>
                  <a:t> </a:t>
                </a:r>
              </a:p>
            </p:txBody>
          </p:sp>
        </mc:Fallback>
      </mc:AlternateContent>
      <p:cxnSp>
        <p:nvCxnSpPr>
          <p:cNvPr id="9" name="Straight Arrow Connector 8"/>
          <p:cNvCxnSpPr/>
          <p:nvPr/>
        </p:nvCxnSpPr>
        <p:spPr>
          <a:xfrm flipH="1">
            <a:off x="4794169" y="3901706"/>
            <a:ext cx="1520193" cy="26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19302" y="3508874"/>
            <a:ext cx="2240744" cy="646331"/>
          </a:xfrm>
          <a:prstGeom prst="rect">
            <a:avLst/>
          </a:prstGeom>
          <a:noFill/>
        </p:spPr>
        <p:txBody>
          <a:bodyPr wrap="square" rtlCol="0">
            <a:spAutoFit/>
          </a:bodyPr>
          <a:lstStyle/>
          <a:p>
            <a:r>
              <a:rPr lang="en-GB" dirty="0"/>
              <a:t>Pareto efficient </a:t>
            </a:r>
            <a:br>
              <a:rPr lang="en-GB" dirty="0"/>
            </a:br>
            <a:r>
              <a:rPr lang="en-GB" dirty="0"/>
              <a:t>frontier</a:t>
            </a:r>
            <a:endParaRPr lang="en-US" dirty="0"/>
          </a:p>
        </p:txBody>
      </p:sp>
      <p:sp>
        <p:nvSpPr>
          <p:cNvPr id="11" name="TextBox 10"/>
          <p:cNvSpPr txBox="1"/>
          <p:nvPr/>
        </p:nvSpPr>
        <p:spPr>
          <a:xfrm>
            <a:off x="3650908" y="4345118"/>
            <a:ext cx="1578518" cy="584775"/>
          </a:xfrm>
          <a:prstGeom prst="rect">
            <a:avLst/>
          </a:prstGeom>
          <a:noFill/>
        </p:spPr>
        <p:txBody>
          <a:bodyPr wrap="square" rtlCol="0">
            <a:spAutoFit/>
          </a:bodyPr>
          <a:lstStyle/>
          <a:p>
            <a:pPr algn="ctr"/>
            <a:r>
              <a:rPr lang="en-GB" sz="1600" dirty="0"/>
              <a:t>set of possible </a:t>
            </a:r>
            <a:br>
              <a:rPr lang="en-GB" sz="1600" dirty="0"/>
            </a:br>
            <a:r>
              <a:rPr lang="en-GB" sz="1600" dirty="0"/>
              <a:t>agreements</a:t>
            </a:r>
            <a:endParaRPr lang="en-US" sz="1600" dirty="0"/>
          </a:p>
        </p:txBody>
      </p:sp>
      <p:sp>
        <p:nvSpPr>
          <p:cNvPr id="2" name="Title 1"/>
          <p:cNvSpPr>
            <a:spLocks noGrp="1"/>
          </p:cNvSpPr>
          <p:nvPr>
            <p:ph type="title"/>
          </p:nvPr>
        </p:nvSpPr>
        <p:spPr/>
        <p:txBody>
          <a:bodyPr/>
          <a:lstStyle/>
          <a:p>
            <a:r>
              <a:rPr lang="en-GB" dirty="0"/>
              <a:t>Pareto-Efficient Agreements</a:t>
            </a:r>
            <a:endParaRPr lang="en-US" dirty="0"/>
          </a:p>
        </p:txBody>
      </p:sp>
      <p:sp>
        <p:nvSpPr>
          <p:cNvPr id="3" name="Content Placeholder 2"/>
          <p:cNvSpPr>
            <a:spLocks noGrp="1"/>
          </p:cNvSpPr>
          <p:nvPr>
            <p:ph idx="1"/>
          </p:nvPr>
        </p:nvSpPr>
        <p:spPr>
          <a:xfrm>
            <a:off x="838200" y="1446329"/>
            <a:ext cx="8622671" cy="4351338"/>
          </a:xfrm>
        </p:spPr>
        <p:txBody>
          <a:bodyPr>
            <a:normAutofit/>
          </a:bodyPr>
          <a:lstStyle/>
          <a:p>
            <a:r>
              <a:rPr lang="en-US" sz="2000" dirty="0"/>
              <a:t>An agreement is said to be </a:t>
            </a:r>
            <a:r>
              <a:rPr lang="en-US" sz="2000" b="1" dirty="0"/>
              <a:t>Pareto efficient </a:t>
            </a:r>
            <a:r>
              <a:rPr lang="en-US" sz="2000" dirty="0"/>
              <a:t>(or Pareto optimal) if no further improvement is possible in the utility of one agent, without reducing the utility of the other agents</a:t>
            </a:r>
            <a:endParaRPr lang="en-US" sz="2000" dirty="0"/>
          </a:p>
          <a:p>
            <a:r>
              <a:rPr lang="en-US" sz="2000" b="1" dirty="0"/>
              <a:t>Pareto efficient frontier</a:t>
            </a:r>
            <a:r>
              <a:rPr lang="en-US" sz="2000" dirty="0"/>
              <a:t>: Set of all Pareto efficient agreements</a:t>
            </a:r>
            <a:endParaRPr lang="en-US" sz="2000" dirty="0"/>
          </a:p>
          <a:p>
            <a:r>
              <a:rPr lang="en-US" sz="2000" dirty="0"/>
              <a:t>Taking previous example:</a:t>
            </a:r>
            <a:endParaRPr lang="en-US" sz="2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7771" y="1446329"/>
            <a:ext cx="1692770" cy="2366814"/>
          </a:xfrm>
          <a:prstGeom prst="rect">
            <a:avLst/>
          </a:prstGeom>
        </p:spPr>
      </p:pic>
      <p:sp>
        <p:nvSpPr>
          <p:cNvPr id="5" name="TextBox 4"/>
          <p:cNvSpPr txBox="1"/>
          <p:nvPr/>
        </p:nvSpPr>
        <p:spPr>
          <a:xfrm>
            <a:off x="9927771" y="4001294"/>
            <a:ext cx="1823121" cy="369332"/>
          </a:xfrm>
          <a:prstGeom prst="rect">
            <a:avLst/>
          </a:prstGeom>
          <a:noFill/>
        </p:spPr>
        <p:txBody>
          <a:bodyPr wrap="square" rtlCol="0">
            <a:spAutoFit/>
          </a:bodyPr>
          <a:lstStyle/>
          <a:p>
            <a:r>
              <a:rPr lang="en-GB" dirty="0"/>
              <a:t>Wilfredo Pareto</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Desirable properties</a:t>
            </a:r>
            <a:endParaRPr lang="en-US" dirty="0"/>
          </a:p>
        </p:txBody>
      </p:sp>
      <p:sp>
        <p:nvSpPr>
          <p:cNvPr id="3" name="Content Placeholder 2"/>
          <p:cNvSpPr>
            <a:spLocks noGrp="1"/>
          </p:cNvSpPr>
          <p:nvPr>
            <p:ph idx="1"/>
          </p:nvPr>
        </p:nvSpPr>
        <p:spPr/>
        <p:txBody>
          <a:bodyPr/>
          <a:lstStyle/>
          <a:p>
            <a:r>
              <a:rPr lang="en-GB" dirty="0"/>
              <a:t>Agreements should be </a:t>
            </a:r>
            <a:r>
              <a:rPr lang="en-GB" i="1" dirty="0"/>
              <a:t>individually rational: U(o)&gt;U(disagreement)</a:t>
            </a:r>
            <a:endParaRPr lang="en-GB" i="1" dirty="0"/>
          </a:p>
          <a:p>
            <a:r>
              <a:rPr lang="en-GB" dirty="0"/>
              <a:t>Agreements should be </a:t>
            </a:r>
            <a:r>
              <a:rPr lang="en-GB" i="1" dirty="0"/>
              <a:t>Pareto efficient</a:t>
            </a:r>
            <a:endParaRPr lang="en-GB" i="1" dirty="0"/>
          </a:p>
          <a:p>
            <a:r>
              <a:rPr lang="en-GB" dirty="0"/>
              <a:t>Agreements should be </a:t>
            </a:r>
            <a:r>
              <a:rPr lang="en-GB" i="1" dirty="0"/>
              <a:t>fair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Fairness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marL="0" indent="0">
                  <a:buNone/>
                </a:pPr>
                <a:r>
                  <a:rPr lang="en-GB" dirty="0"/>
                  <a:t>Many different concepts of fairness. The main ones are:</a:t>
                </a:r>
                <a:endParaRPr lang="en-GB" dirty="0"/>
              </a:p>
              <a:p>
                <a:r>
                  <a:rPr lang="en-GB" b="1" dirty="0"/>
                  <a:t>Utilitarian social welfare: </a:t>
                </a:r>
                <a:r>
                  <a:rPr lang="en-GB" dirty="0"/>
                  <a:t>maximise the </a:t>
                </a:r>
                <a:r>
                  <a:rPr lang="en-GB" i="1" dirty="0"/>
                  <a:t>sum</a:t>
                </a:r>
                <a:r>
                  <a:rPr lang="en-GB" dirty="0"/>
                  <a:t> of utilities (aka social welfare). Formally: </a:t>
                </a:r>
                <a:endParaRPr lang="en-GB" dirty="0"/>
              </a:p>
              <a:p>
                <a:pPr marL="457200" lvl="1"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𝑚𝑎𝑥</m:t>
                          </m:r>
                        </m:e>
                        <m:sub>
                          <m:r>
                            <a:rPr lang="en-GB" b="0" i="1" smtClean="0">
                              <a:latin typeface="Cambria Math" panose="02040503050406030204" pitchFamily="18" charset="0"/>
                            </a:rPr>
                            <m:t>𝑜</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𝑂</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1</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𝑜</m:t>
                          </m:r>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2</m:t>
                          </m:r>
                        </m:sub>
                      </m:sSub>
                      <m:d>
                        <m:dPr>
                          <m:ctrlPr>
                            <a:rPr lang="en-GB" i="1">
                              <a:latin typeface="Cambria Math" panose="02040503050406030204" pitchFamily="18" charset="0"/>
                            </a:rPr>
                          </m:ctrlPr>
                        </m:dPr>
                        <m:e>
                          <m:r>
                            <a:rPr lang="en-GB" i="1">
                              <a:latin typeface="Cambria Math" panose="02040503050406030204" pitchFamily="18" charset="0"/>
                            </a:rPr>
                            <m:t>𝑜</m:t>
                          </m:r>
                        </m:e>
                      </m:d>
                    </m:oMath>
                  </m:oMathPara>
                </a14:m>
                <a:endParaRPr lang="en-GB" dirty="0"/>
              </a:p>
              <a:p>
                <a:r>
                  <a:rPr lang="en-GB" b="1" dirty="0"/>
                  <a:t>Egalitarian social welfare</a:t>
                </a:r>
                <a:r>
                  <a:rPr lang="en-GB" dirty="0"/>
                  <a:t>: maximise the minimum utility. Formally: </a:t>
                </a:r>
                <a:endParaRPr lang="en-GB" dirty="0"/>
              </a:p>
              <a:p>
                <a:pPr marL="457200" lvl="1"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𝑚𝑎𝑥</m:t>
                          </m:r>
                        </m:e>
                        <m:sub>
                          <m:r>
                            <a:rPr lang="en-GB" i="1">
                              <a:latin typeface="Cambria Math" panose="02040503050406030204" pitchFamily="18" charset="0"/>
                            </a:rPr>
                            <m:t>𝑜</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𝑂</m:t>
                          </m:r>
                        </m:sub>
                      </m:sSub>
                      <m:sSub>
                        <m:sSubPr>
                          <m:ctrlPr>
                            <a:rPr lang="en-GB" i="1">
                              <a:latin typeface="Cambria Math" panose="02040503050406030204" pitchFamily="18" charset="0"/>
                            </a:rPr>
                          </m:ctrlPr>
                        </m:sSubPr>
                        <m:e>
                          <m:sSub>
                            <m:sSubPr>
                              <m:ctrlPr>
                                <a:rPr lang="en-GB"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m:t>
                              </m:r>
                            </m:sub>
                          </m:sSub>
                          <m:r>
                            <a:rPr lang="en-GB" i="1">
                              <a:latin typeface="Cambria Math" panose="02040503050406030204" pitchFamily="18" charset="0"/>
                            </a:rPr>
                            <m:t>𝑈</m:t>
                          </m:r>
                        </m:e>
                        <m:sub>
                          <m:r>
                            <a:rPr lang="en-GB" b="0" i="1" smtClean="0">
                              <a:latin typeface="Cambria Math" panose="02040503050406030204" pitchFamily="18" charset="0"/>
                            </a:rPr>
                            <m:t>𝑖</m:t>
                          </m:r>
                        </m:sub>
                      </m:sSub>
                      <m:d>
                        <m:dPr>
                          <m:ctrlPr>
                            <a:rPr lang="en-GB" i="1">
                              <a:latin typeface="Cambria Math" panose="02040503050406030204" pitchFamily="18" charset="0"/>
                            </a:rPr>
                          </m:ctrlPr>
                        </m:dPr>
                        <m:e>
                          <m:r>
                            <a:rPr lang="en-GB" i="1">
                              <a:latin typeface="Cambria Math" panose="02040503050406030204" pitchFamily="18" charset="0"/>
                            </a:rPr>
                            <m:t>𝑜</m:t>
                          </m:r>
                        </m:e>
                      </m:d>
                    </m:oMath>
                  </m:oMathPara>
                </a14:m>
                <a:endParaRPr lang="en-GB" dirty="0"/>
              </a:p>
              <a:p>
                <a:r>
                  <a:rPr lang="en-GB" b="1" dirty="0"/>
                  <a:t>Nash bargaining solution</a:t>
                </a:r>
                <a:r>
                  <a:rPr lang="en-GB" dirty="0"/>
                  <a:t>: maximise the </a:t>
                </a:r>
                <a:r>
                  <a:rPr lang="en-GB" i="1" dirty="0"/>
                  <a:t>product</a:t>
                </a:r>
                <a:r>
                  <a:rPr lang="en-GB" dirty="0"/>
                  <a:t> of the utility of the agents (minus the disagreement payoff)</a:t>
                </a:r>
                <a:endParaRPr lang="en-GB" dirty="0"/>
              </a:p>
              <a:p>
                <a:pPr marL="457200" lvl="1"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𝑚𝑎𝑥</m:t>
                          </m:r>
                        </m:e>
                        <m:sub>
                          <m:r>
                            <a:rPr lang="en-GB" i="1">
                              <a:latin typeface="Cambria Math" panose="02040503050406030204" pitchFamily="18" charset="0"/>
                            </a:rPr>
                            <m:t>𝑜</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𝑂</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m:t>
                          </m:r>
                          <m:r>
                            <a:rPr lang="en-GB" i="1">
                              <a:latin typeface="Cambria Math" panose="02040503050406030204" pitchFamily="18" charset="0"/>
                            </a:rPr>
                            <m:t>𝑈</m:t>
                          </m:r>
                        </m:e>
                        <m:sub>
                          <m:r>
                            <a:rPr lang="en-GB" i="1">
                              <a:latin typeface="Cambria Math" panose="02040503050406030204" pitchFamily="18" charset="0"/>
                            </a:rPr>
                            <m:t>1</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1</m:t>
                          </m:r>
                        </m:sub>
                      </m:sSub>
                      <m:d>
                        <m:dPr>
                          <m:ctrlPr>
                            <a:rPr lang="en-GB" i="1">
                              <a:latin typeface="Cambria Math" panose="02040503050406030204" pitchFamily="18" charset="0"/>
                            </a:rPr>
                          </m:ctrlPr>
                        </m:dPr>
                        <m:e>
                          <m:r>
                            <a:rPr lang="en-GB" b="0" i="1" smtClean="0">
                              <a:latin typeface="Cambria Math" panose="02040503050406030204" pitchFamily="18" charset="0"/>
                            </a:rPr>
                            <m:t>𝑑𝑖𝑠𝑎𝑔𝑟𝑒𝑒𝑚𝑒𝑛𝑡</m:t>
                          </m:r>
                        </m:e>
                      </m:d>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m:t>
                          </m:r>
                          <m:r>
                            <a:rPr lang="en-GB" i="1">
                              <a:latin typeface="Cambria Math" panose="02040503050406030204" pitchFamily="18" charset="0"/>
                            </a:rPr>
                            <m:t>𝑈</m:t>
                          </m:r>
                        </m:e>
                        <m:sub>
                          <m:r>
                            <a:rPr lang="en-GB" i="1">
                              <a:latin typeface="Cambria Math" panose="02040503050406030204" pitchFamily="18" charset="0"/>
                            </a:rPr>
                            <m:t>2</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2</m:t>
                          </m:r>
                        </m:sub>
                      </m:sSub>
                      <m:d>
                        <m:dPr>
                          <m:ctrlPr>
                            <a:rPr lang="en-GB" i="1">
                              <a:latin typeface="Cambria Math" panose="02040503050406030204" pitchFamily="18" charset="0"/>
                            </a:rPr>
                          </m:ctrlPr>
                        </m:dPr>
                        <m:e>
                          <m:r>
                            <a:rPr lang="en-GB" b="0" i="1" smtClean="0">
                              <a:latin typeface="Cambria Math" panose="02040503050406030204" pitchFamily="18" charset="0"/>
                            </a:rPr>
                            <m:t>𝑑𝑖𝑠𝑎𝑔𝑟𝑒𝑒𝑚𝑒𝑛𝑡</m:t>
                          </m:r>
                        </m:e>
                      </m:d>
                      <m:r>
                        <a:rPr lang="en-GB" b="0" i="1" smtClean="0">
                          <a:latin typeface="Cambria Math" panose="02040503050406030204" pitchFamily="18" charset="0"/>
                        </a:rPr>
                        <m:t>)</m:t>
                      </m:r>
                    </m:oMath>
                  </m:oMathPara>
                </a14:m>
                <a:endParaRPr lang="en-GB" dirty="0"/>
              </a:p>
              <a:p>
                <a:r>
                  <a:rPr lang="en-GB" b="1" dirty="0"/>
                  <a:t>Envy-freeness: </a:t>
                </a:r>
                <a:r>
                  <a:rPr lang="en-GB" dirty="0"/>
                  <a:t>no agent prefers the resources allocated to other agents (only makes sense in resource allocation settings)</a:t>
                </a:r>
                <a:endParaRPr lang="en-GB"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540" b="7"/>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Conflict of interest between agents</a:t>
            </a:r>
            <a:endParaRPr lang="en-US" dirty="0"/>
          </a:p>
        </p:txBody>
      </p:sp>
      <p:sp>
        <p:nvSpPr>
          <p:cNvPr id="3" name="Content Placeholder 2"/>
          <p:cNvSpPr>
            <a:spLocks noGrp="1"/>
          </p:cNvSpPr>
          <p:nvPr>
            <p:ph idx="1"/>
          </p:nvPr>
        </p:nvSpPr>
        <p:spPr/>
        <p:txBody>
          <a:bodyPr>
            <a:normAutofit fontScale="92500"/>
          </a:bodyPr>
          <a:lstStyle/>
          <a:p>
            <a:r>
              <a:rPr lang="en-GB" dirty="0"/>
              <a:t>Conflict arises when agents have different preferences or aims</a:t>
            </a:r>
            <a:endParaRPr lang="en-GB" dirty="0"/>
          </a:p>
          <a:p>
            <a:r>
              <a:rPr lang="en-GB" dirty="0"/>
              <a:t>Conflicts of interest are a daily occurrence for people</a:t>
            </a:r>
            <a:endParaRPr lang="en-GB" dirty="0"/>
          </a:p>
          <a:p>
            <a:pPr lvl="1"/>
            <a:r>
              <a:rPr lang="en-GB" dirty="0"/>
              <a:t>Households: Who does the washing up? Where do we go out for dinner? What temperature should the house be? Who gets to use the car? Where and when do we meet up? </a:t>
            </a:r>
            <a:r>
              <a:rPr lang="en-GB" dirty="0" err="1"/>
              <a:t>Etc</a:t>
            </a:r>
            <a:endParaRPr lang="en-GB" dirty="0"/>
          </a:p>
          <a:p>
            <a:pPr lvl="1"/>
            <a:r>
              <a:rPr lang="en-GB" dirty="0"/>
              <a:t>Commerce, Business (contract negotiation) and Politics (e.g. trade agreements) </a:t>
            </a:r>
            <a:endParaRPr lang="en-GB" dirty="0"/>
          </a:p>
          <a:p>
            <a:r>
              <a:rPr lang="en-GB" dirty="0"/>
              <a:t>Similarly, in a multi-agent system conflicts arise when agents are </a:t>
            </a:r>
            <a:r>
              <a:rPr lang="en-GB" i="1" dirty="0"/>
              <a:t>self-interested </a:t>
            </a:r>
            <a:r>
              <a:rPr lang="en-GB" dirty="0"/>
              <a:t>(e.g. maximising their own benefit) and the agents represent </a:t>
            </a:r>
            <a:r>
              <a:rPr lang="en-GB" i="1" dirty="0"/>
              <a:t>different stakeholders </a:t>
            </a:r>
            <a:r>
              <a:rPr lang="en-GB" dirty="0"/>
              <a:t>(i.e. different sets of interests/aims)</a:t>
            </a:r>
            <a:endParaRPr lang="en-GB" dirty="0"/>
          </a:p>
          <a:p>
            <a:r>
              <a:rPr lang="en-GB" dirty="0"/>
              <a:t>For example, a</a:t>
            </a:r>
            <a:r>
              <a:rPr lang="en-GB" i="1" dirty="0"/>
              <a:t> buyer</a:t>
            </a:r>
            <a:r>
              <a:rPr lang="en-GB" b="1" i="1" dirty="0"/>
              <a:t> </a:t>
            </a:r>
            <a:r>
              <a:rPr lang="en-GB" dirty="0"/>
              <a:t>wants to pay as little as possible, whereas a </a:t>
            </a:r>
            <a:r>
              <a:rPr lang="en-GB" i="1" dirty="0"/>
              <a:t>seller</a:t>
            </a:r>
            <a:r>
              <a:rPr lang="en-GB" dirty="0"/>
              <a:t> wants to maximise profits, resulting in a </a:t>
            </a:r>
            <a:r>
              <a:rPr lang="en-GB" i="1" dirty="0"/>
              <a:t>conflict</a:t>
            </a:r>
            <a:endParaRPr lang="en-GB"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Nash Bargaining Solution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a:t>John Nash (also known for his Nash equilibrium and the movie Beautiful Mind) showed that the Nash bargaining solution is </a:t>
            </a:r>
            <a:r>
              <a:rPr lang="en-GB" i="1" dirty="0"/>
              <a:t>uniquely </a:t>
            </a:r>
            <a:r>
              <a:rPr lang="en-GB" dirty="0"/>
              <a:t>characterised by the following </a:t>
            </a:r>
            <a:r>
              <a:rPr lang="en-GB" i="1" dirty="0"/>
              <a:t>axioms</a:t>
            </a:r>
            <a:r>
              <a:rPr lang="en-GB" dirty="0"/>
              <a:t> or properties</a:t>
            </a:r>
            <a:endParaRPr lang="en-GB" dirty="0"/>
          </a:p>
          <a:p>
            <a:r>
              <a:rPr lang="en-US" b="1" dirty="0"/>
              <a:t>Individual rationality</a:t>
            </a:r>
            <a:r>
              <a:rPr lang="en-US" dirty="0"/>
              <a:t>: the solution always satisfies U1 ≥ U1(dis) and U2 ≥ U2(dis)</a:t>
            </a:r>
            <a:endParaRPr lang="en-US" dirty="0"/>
          </a:p>
          <a:p>
            <a:r>
              <a:rPr lang="en-US" b="1" dirty="0"/>
              <a:t>Pareto efficiency</a:t>
            </a:r>
            <a:endParaRPr lang="en-US" dirty="0"/>
          </a:p>
          <a:p>
            <a:r>
              <a:rPr lang="en-US" b="1" dirty="0"/>
              <a:t>Invariance to equivalent utility representations</a:t>
            </a:r>
            <a:r>
              <a:rPr lang="en-US" dirty="0"/>
              <a:t>: the solution is insensitive to </a:t>
            </a:r>
            <a:r>
              <a:rPr lang="en-US" i="1" dirty="0"/>
              <a:t>affine transformations</a:t>
            </a:r>
            <a:endParaRPr lang="en-US" i="1" dirty="0"/>
          </a:p>
          <a:p>
            <a:r>
              <a:rPr lang="en-US" b="1" dirty="0"/>
              <a:t>Independence of irrelevant alternatives (IIA):</a:t>
            </a:r>
            <a:r>
              <a:rPr lang="en-US" dirty="0"/>
              <a:t> remove all the non-optimal agreements, and the optimal agreement remains the same</a:t>
            </a:r>
            <a:endParaRPr lang="en-US" dirty="0"/>
          </a:p>
          <a:p>
            <a:r>
              <a:rPr lang="en-US" b="1" dirty="0"/>
              <a:t>Symmetry (SYM): </a:t>
            </a:r>
            <a:r>
              <a:rPr lang="en-US" dirty="0"/>
              <a:t>if the agents have the same preferences, then the solution gives them the same utilities</a:t>
            </a:r>
            <a:endParaRPr lang="en-US" dirty="0"/>
          </a:p>
          <a:p>
            <a:pPr marL="0" indent="0">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Envy-freeness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marL="0" indent="0">
                  <a:buNone/>
                </a:pPr>
                <a:r>
                  <a:rPr lang="en-GB" dirty="0"/>
                  <a:t>An agent is envious of the other agent, if it would prefer the allocation received by that agent.  A solution is </a:t>
                </a:r>
                <a:r>
                  <a:rPr lang="en-GB" b="1" dirty="0"/>
                  <a:t>envy free </a:t>
                </a:r>
                <a:r>
                  <a:rPr lang="en-GB" dirty="0"/>
                  <a:t>if no agent prefers the allocation of another agent, i.e. no agent is envious.</a:t>
                </a:r>
                <a:endParaRPr lang="en-GB" dirty="0"/>
              </a:p>
              <a:p>
                <a:pPr marL="0" indent="0">
                  <a:buNone/>
                </a:pPr>
                <a:r>
                  <a:rPr lang="en-GB" dirty="0"/>
                  <a:t>Note: this concept only makes sense in case of resource allocation problems</a:t>
                </a:r>
                <a:endParaRPr lang="en-GB" dirty="0"/>
              </a:p>
              <a:p>
                <a:pPr marL="0" indent="0">
                  <a:buNone/>
                </a:pPr>
                <a:r>
                  <a:rPr lang="en-GB" b="1" dirty="0"/>
                  <a:t>Example:</a:t>
                </a:r>
                <a:r>
                  <a:rPr lang="en-GB" dirty="0"/>
                  <a:t> suppose we have two pies (2 issues) and 2 agents,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𝑗</m:t>
                        </m:r>
                      </m:sub>
                    </m:sSub>
                  </m:oMath>
                </a14:m>
                <a:r>
                  <a:rPr lang="en-GB" dirty="0"/>
                  <a:t>is the share of pie </a:t>
                </a:r>
                <a:r>
                  <a:rPr lang="en-GB" i="1" dirty="0"/>
                  <a:t>j</a:t>
                </a:r>
                <a:r>
                  <a:rPr lang="en-GB" dirty="0"/>
                  <a:t> that goes to agent 1, and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1</m:t>
                        </m:r>
                        <m:r>
                          <a:rPr lang="en-GB" b="0" i="1" smtClean="0">
                            <a:latin typeface="Cambria Math" panose="02040503050406030204" pitchFamily="18" charset="0"/>
                          </a:rPr>
                          <m:t>−</m:t>
                        </m:r>
                        <m:r>
                          <a:rPr lang="en-GB" i="1">
                            <a:latin typeface="Cambria Math" panose="02040503050406030204" pitchFamily="18" charset="0"/>
                          </a:rPr>
                          <m:t>𝑜</m:t>
                        </m:r>
                      </m:e>
                      <m:sub>
                        <m:r>
                          <a:rPr lang="en-GB" i="1">
                            <a:latin typeface="Cambria Math" panose="02040503050406030204" pitchFamily="18" charset="0"/>
                          </a:rPr>
                          <m:t>𝑗</m:t>
                        </m:r>
                      </m:sub>
                    </m:sSub>
                  </m:oMath>
                </a14:m>
                <a:r>
                  <a:rPr lang="en-GB" dirty="0"/>
                  <a:t> is the share going to agent 2. </a:t>
                </a:r>
                <a:endParaRPr lang="en-GB" dirty="0"/>
              </a:p>
              <a:p>
                <a:r>
                  <a:rPr lang="en-GB" dirty="0"/>
                  <a:t>Formally, using the example:</a:t>
                </a:r>
                <a:endParaRPr lang="en-GB" dirty="0"/>
              </a:p>
              <a:p>
                <a:pPr lvl="1"/>
                <a:r>
                  <a:rPr lang="en-GB" dirty="0"/>
                  <a:t>Agent </a:t>
                </a:r>
                <a:r>
                  <a:rPr lang="en-GB" i="1" dirty="0"/>
                  <a:t>1 </a:t>
                </a:r>
                <a:r>
                  <a:rPr lang="en-GB" dirty="0"/>
                  <a:t>is envious if: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1</m:t>
                        </m:r>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0" i="1" smtClean="0">
                                <a:latin typeface="Cambria Math" panose="02040503050406030204" pitchFamily="18" charset="0"/>
                              </a:rPr>
                              <m:t>1</m:t>
                            </m:r>
                            <m:r>
                              <a:rPr lang="en-GB" b="0" i="1" smtClean="0">
                                <a:latin typeface="Cambria Math" panose="02040503050406030204" pitchFamily="18" charset="0"/>
                              </a:rPr>
                              <m:t>−</m:t>
                            </m:r>
                            <m:r>
                              <a:rPr lang="en-GB" i="1">
                                <a:latin typeface="Cambria Math" panose="02040503050406030204" pitchFamily="18" charset="0"/>
                              </a:rPr>
                              <m:t>𝑜</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1</m:t>
                            </m:r>
                            <m:r>
                              <a:rPr lang="en-GB" b="0" i="1" smtClean="0">
                                <a:latin typeface="Cambria Math" panose="02040503050406030204" pitchFamily="18" charset="0"/>
                              </a:rPr>
                              <m:t>−</m:t>
                            </m:r>
                            <m:r>
                              <a:rPr lang="en-GB" i="1">
                                <a:latin typeface="Cambria Math" panose="02040503050406030204" pitchFamily="18" charset="0"/>
                              </a:rPr>
                              <m:t>𝑜</m:t>
                            </m:r>
                          </m:e>
                          <m:sub>
                            <m:r>
                              <a:rPr lang="en-GB" b="0" i="1" smtClean="0">
                                <a:latin typeface="Cambria Math" panose="02040503050406030204" pitchFamily="18" charset="0"/>
                              </a:rPr>
                              <m:t>2</m:t>
                            </m:r>
                          </m:sub>
                        </m:sSub>
                      </m:e>
                    </m:d>
                    <m:r>
                      <a:rPr lang="en-GB" b="0" i="1" smtClean="0">
                        <a:latin typeface="Cambria Math" panose="02040503050406030204" pitchFamily="18" charset="0"/>
                      </a:rPr>
                      <m:t>&gt;</m:t>
                    </m:r>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1</m:t>
                        </m:r>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e>
                    </m:d>
                  </m:oMath>
                </a14:m>
                <a:endParaRPr lang="en-GB" dirty="0"/>
              </a:p>
              <a:p>
                <a:pPr lvl="1"/>
                <a:r>
                  <a:rPr lang="en-GB" dirty="0"/>
                  <a:t>Agent 2 is envious if: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2</m:t>
                        </m:r>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e>
                    </m:d>
                    <m:r>
                      <a:rPr lang="en-GB" i="1">
                        <a:latin typeface="Cambria Math" panose="02040503050406030204" pitchFamily="18" charset="0"/>
                      </a:rPr>
                      <m:t>&gt;</m:t>
                    </m:r>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2</m:t>
                        </m:r>
                      </m:sub>
                    </m:sSub>
                    <m:d>
                      <m:dPr>
                        <m:ctrlPr>
                          <a:rPr lang="en-GB" i="1">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GB" i="1">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e>
                    </m:d>
                  </m:oMath>
                </a14:m>
                <a:endParaRPr lang="en-GB" dirty="0"/>
              </a:p>
              <a:p>
                <a:r>
                  <a:rPr lang="en-GB" dirty="0"/>
                  <a:t>Note: agents do not care about utility of other agent, only the share/allocation received by other agents</a:t>
                </a:r>
                <a:endParaRPr lang="en-GB"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540" b="7"/>
                </a:stretch>
              </a:blipFill>
            </p:spPr>
            <p:txBody>
              <a:bodyPr/>
              <a:lstStyle/>
              <a:p>
                <a:r>
                  <a:rPr lang="zh-CN" alt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Exercise: </a:t>
            </a:r>
            <a:r>
              <a:rPr lang="en-GB" dirty="0"/>
              <a:t>Example 1 Revisited</a:t>
            </a:r>
            <a:endParaRPr lang="en-GB" dirty="0"/>
          </a:p>
        </p:txBody>
      </p:sp>
      <p:sp>
        <p:nvSpPr>
          <p:cNvPr id="3" name="Content Placeholder 2"/>
          <p:cNvSpPr>
            <a:spLocks noGrp="1"/>
          </p:cNvSpPr>
          <p:nvPr>
            <p:ph idx="1"/>
          </p:nvPr>
        </p:nvSpPr>
        <p:spPr/>
        <p:txBody>
          <a:bodyPr>
            <a:normAutofit/>
          </a:bodyPr>
          <a:lstStyle/>
          <a:p>
            <a:pPr marL="0" indent="0">
              <a:buNone/>
            </a:pPr>
            <a:r>
              <a:rPr lang="en-GB" dirty="0"/>
              <a:t>Considering the example from before, which offer(s) satisfy:</a:t>
            </a:r>
            <a:endParaRPr lang="en-GB" dirty="0"/>
          </a:p>
          <a:p>
            <a:r>
              <a:rPr lang="en-GB" dirty="0"/>
              <a:t>Utilitarian social welfare solution</a:t>
            </a:r>
            <a:endParaRPr lang="en-GB" dirty="0"/>
          </a:p>
          <a:p>
            <a:r>
              <a:rPr lang="en-GB" dirty="0"/>
              <a:t>Egalitarian social welfare solution</a:t>
            </a:r>
            <a:endParaRPr lang="en-GB" dirty="0"/>
          </a:p>
          <a:p>
            <a:r>
              <a:rPr lang="en-GB" dirty="0"/>
              <a:t>Nash Bargaining solution</a:t>
            </a:r>
            <a:endParaRPr lang="en-GB" dirty="0"/>
          </a:p>
          <a:p>
            <a:r>
              <a:rPr lang="en-GB" dirty="0"/>
              <a:t>Envy-free</a:t>
            </a:r>
            <a:endParaRPr lang="en-GB" dirty="0"/>
          </a:p>
          <a:p>
            <a:pPr marL="0" indent="0">
              <a:buNone/>
            </a:pPr>
            <a:endParaRPr lang="en-GB" dirty="0"/>
          </a:p>
          <a:p>
            <a:pPr marL="0" indent="0">
              <a:buNone/>
            </a:pPr>
            <a:endParaRPr lang="en-GB" dirty="0"/>
          </a:p>
          <a:p>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 Revisited</a:t>
            </a:r>
            <a:endParaRPr lang="en-GB" dirty="0"/>
          </a:p>
        </p:txBody>
      </p:sp>
      <mc:AlternateContent xmlns:mc="http://schemas.openxmlformats.org/markup-compatibility/2006">
        <mc:Choice xmlns:a14="http://schemas.microsoft.com/office/drawing/2010/main" Requires="a14">
          <p:sp>
            <p:nvSpPr>
              <p:cNvPr id="4" name="Content Placeholder 2"/>
              <p:cNvSpPr txBox="1"/>
              <p:nvPr/>
            </p:nvSpPr>
            <p:spPr>
              <a:xfrm>
                <a:off x="838200" y="1825625"/>
                <a:ext cx="10515600" cy="105994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1</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oMath>
                  </m:oMathPara>
                </a14:m>
                <a:endParaRPr lang="en-GB"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2</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e>
                      </m:d>
                    </m:oMath>
                  </m:oMathPara>
                </a14:m>
                <a:endParaRPr lang="en-GB" dirty="0"/>
              </a:p>
              <a:p>
                <a:pPr marL="0" indent="0">
                  <a:buFont typeface="Arial" panose="020B0604020202020204" pitchFamily="34" charset="0"/>
                  <a:buNone/>
                </a:pPr>
                <a:r>
                  <a:rPr lang="en-GB" dirty="0"/>
                  <a:t>Try and fill out the table below yourself and to come up with the answers.</a:t>
                </a:r>
                <a:endParaRPr lang="en-GB" dirty="0"/>
              </a:p>
            </p:txBody>
          </p:sp>
        </mc:Choice>
        <mc:Fallback>
          <p:sp>
            <p:nvSpPr>
              <p:cNvPr id="4" name="Content Placeholder 2"/>
              <p:cNvSpPr txBox="1">
                <a:spLocks noRot="1" noChangeAspect="1" noMove="1" noResize="1" noEditPoints="1" noAdjustHandles="1" noChangeArrowheads="1" noChangeShapeType="1" noTextEdit="1"/>
              </p:cNvSpPr>
              <p:nvPr/>
            </p:nvSpPr>
            <p:spPr>
              <a:xfrm>
                <a:off x="838200" y="1825625"/>
                <a:ext cx="10515600" cy="1059941"/>
              </a:xfrm>
              <a:prstGeom prst="rect">
                <a:avLst/>
              </a:prstGeom>
              <a:blipFill rotWithShape="1">
                <a:blip r:embed="rId1"/>
                <a:stretch>
                  <a:fillRect t="-479" b="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19"/>
              <p:cNvGraphicFramePr>
                <a:graphicFrameLocks noGrp="1"/>
              </p:cNvGraphicFramePr>
              <p:nvPr/>
            </p:nvGraphicFramePr>
            <p:xfrm>
              <a:off x="838196" y="3175352"/>
              <a:ext cx="9125937" cy="3315070"/>
            </p:xfrm>
            <a:graphic>
              <a:graphicData uri="http://schemas.openxmlformats.org/drawingml/2006/table">
                <a:tbl>
                  <a:tblPr firstRow="1" bandRow="1">
                    <a:tableStyleId>{5C22544A-7EE6-4342-B048-85BDC9FD1C3A}</a:tableStyleId>
                  </a:tblPr>
                  <a:tblGrid>
                    <a:gridCol w="1309448"/>
                    <a:gridCol w="664154"/>
                    <a:gridCol w="892664"/>
                    <a:gridCol w="980828"/>
                    <a:gridCol w="848582"/>
                    <a:gridCol w="1460817"/>
                    <a:gridCol w="1737192"/>
                    <a:gridCol w="1232252"/>
                  </a:tblGrid>
                  <a:tr h="522806">
                    <a:tc>
                      <a:txBody>
                        <a:bodyPr/>
                        <a:lstStyle/>
                        <a:p>
                          <a:r>
                            <a:rPr lang="en-GB" sz="2000" dirty="0"/>
                            <a:t>Offer </a:t>
                          </a:r>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𝑜</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𝑜</m:t>
                                    </m:r>
                                  </m:e>
                                  <m:sub>
                                    <m:r>
                                      <a:rPr lang="en-GB" sz="2000" i="1">
                                        <a:latin typeface="Cambria Math" panose="02040503050406030204" pitchFamily="18" charset="0"/>
                                      </a:rPr>
                                      <m:t>2</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e>
                                  <m:sub>
                                    <m:r>
                                      <a:rPr lang="en-GB" sz="2000" b="0" i="1" smtClean="0">
                                        <a:latin typeface="Cambria Math" panose="02040503050406030204" pitchFamily="18" charset="0"/>
                                      </a:rPr>
                                      <m:t>2</m:t>
                                    </m:r>
                                  </m:sub>
                                </m:sSub>
                              </m:oMath>
                            </m:oMathPara>
                          </a14:m>
                          <a:endParaRPr lang="en-GB" sz="2000" dirty="0"/>
                        </a:p>
                      </a:txBody>
                      <a:tcPr/>
                    </a:tc>
                    <a:tc>
                      <a:txBody>
                        <a:bodyPr/>
                        <a:lstStyle/>
                        <a:p>
                          <a:r>
                            <a:rPr lang="en-GB" sz="2000" dirty="0"/>
                            <a:t>Utilitarian</a:t>
                          </a:r>
                          <a:endParaRPr lang="en-GB" sz="2000" dirty="0"/>
                        </a:p>
                        <a:p>
                          <a:r>
                            <a:rPr lang="en-GB" sz="2000" dirty="0"/>
                            <a:t>Sum</a:t>
                          </a:r>
                          <a:endParaRPr lang="en-GB" sz="2000" dirty="0"/>
                        </a:p>
                      </a:txBody>
                      <a:tcPr/>
                    </a:tc>
                    <a:tc>
                      <a:txBody>
                        <a:bodyPr/>
                        <a:lstStyle/>
                        <a:p>
                          <a:r>
                            <a:rPr lang="en-GB" sz="2000" dirty="0"/>
                            <a:t>Egalitarian</a:t>
                          </a:r>
                          <a:endParaRPr lang="en-GB" sz="2000" dirty="0"/>
                        </a:p>
                        <a:p>
                          <a:r>
                            <a:rPr lang="en-GB" sz="2000" dirty="0"/>
                            <a:t>Min</a:t>
                          </a:r>
                          <a:endParaRPr lang="en-GB" sz="2000" dirty="0"/>
                        </a:p>
                      </a:txBody>
                      <a:tcPr/>
                    </a:tc>
                    <a:tc>
                      <a:txBody>
                        <a:bodyPr/>
                        <a:lstStyle/>
                        <a:p>
                          <a:r>
                            <a:rPr lang="en-GB" sz="2000" dirty="0"/>
                            <a:t>NBS</a:t>
                          </a:r>
                          <a:endParaRPr lang="en-GB" sz="2000" dirty="0"/>
                        </a:p>
                        <a:p>
                          <a:r>
                            <a:rPr lang="en-GB" sz="2000" dirty="0"/>
                            <a:t>Product</a:t>
                          </a:r>
                          <a:endParaRPr lang="en-GB" sz="2000" dirty="0"/>
                        </a:p>
                      </a:txBody>
                      <a:tcPr/>
                    </a:tc>
                  </a:tr>
                  <a:tr h="522806">
                    <a:tc>
                      <a:txBody>
                        <a:bodyPr/>
                        <a:lstStyle/>
                        <a:p>
                          <a:pPr algn="ctr"/>
                          <a:r>
                            <a:rPr lang="en-GB" sz="2000" b="1" dirty="0"/>
                            <a:t>1</a:t>
                          </a:r>
                          <a:endParaRPr lang="en-GB" sz="2000" b="1" dirty="0"/>
                        </a:p>
                      </a:txBody>
                      <a:tcPr/>
                    </a:tc>
                    <a:tc>
                      <a:txBody>
                        <a:bodyPr/>
                        <a:lstStyle/>
                        <a:p>
                          <a:r>
                            <a:rPr lang="en-GB" sz="2000" dirty="0"/>
                            <a:t>1</a:t>
                          </a:r>
                          <a:endParaRPr lang="en-GB" sz="2000" dirty="0"/>
                        </a:p>
                      </a:txBody>
                      <a:tcPr/>
                    </a:tc>
                    <a:tc>
                      <a:txBody>
                        <a:bodyPr/>
                        <a:lstStyle/>
                        <a:p>
                          <a:r>
                            <a:rPr lang="en-GB" sz="2000" dirty="0"/>
                            <a:t>1</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2</a:t>
                          </a:r>
                          <a:endParaRPr lang="en-GB" sz="2000" b="1"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3</a:t>
                          </a:r>
                          <a:endParaRPr lang="en-GB" sz="2000" b="1" dirty="0"/>
                        </a:p>
                      </a:txBody>
                      <a:tcPr/>
                    </a:tc>
                    <a:tc>
                      <a:txBody>
                        <a:bodyPr/>
                        <a:lstStyle/>
                        <a:p>
                          <a:r>
                            <a:rPr lang="en-GB" sz="2000" dirty="0"/>
                            <a:t>1</a:t>
                          </a:r>
                          <a:endParaRPr lang="en-GB" sz="2000" dirty="0"/>
                        </a:p>
                      </a:txBody>
                      <a:tcPr/>
                    </a:tc>
                    <a:tc>
                      <a:txBody>
                        <a:bodyPr/>
                        <a:lstStyle/>
                        <a:p>
                          <a:r>
                            <a:rPr lang="en-GB" sz="2000" dirty="0"/>
                            <a:t>0</a:t>
                          </a:r>
                          <a:endParaRPr lang="en-GB" sz="2000" dirty="0"/>
                        </a:p>
                      </a:txBody>
                      <a:tcPr/>
                    </a:tc>
                    <a:tc>
                      <a:txBody>
                        <a:bodyPr/>
                        <a:lstStyle/>
                        <a:p>
                          <a:r>
                            <a:rPr lang="en-GB" sz="2000" dirty="0"/>
                            <a:t>7</a:t>
                          </a:r>
                          <a:endParaRPr lang="en-GB" sz="2000" dirty="0"/>
                        </a:p>
                      </a:txBody>
                      <a:tcPr/>
                    </a:tc>
                    <a:tc>
                      <a:txBody>
                        <a:bodyPr/>
                        <a:lstStyle/>
                        <a:p>
                          <a:r>
                            <a:rPr lang="en-GB" sz="2000" dirty="0"/>
                            <a:t>7</a:t>
                          </a:r>
                          <a:endParaRPr lang="en-GB" sz="2000" dirty="0"/>
                        </a:p>
                      </a:txBody>
                      <a:tcPr/>
                    </a:tc>
                    <a:tc>
                      <a:txBody>
                        <a:bodyPr/>
                        <a:lstStyle/>
                        <a:p>
                          <a:endParaRPr lang="en-GB" sz="2000" dirty="0">
                            <a:solidFill>
                              <a:srgbClr val="FF0000"/>
                            </a:solidFill>
                          </a:endParaRPr>
                        </a:p>
                      </a:txBody>
                      <a:tcPr/>
                    </a:tc>
                    <a:tc>
                      <a:txBody>
                        <a:bodyPr/>
                        <a:lstStyle/>
                        <a:p>
                          <a:endParaRPr lang="en-GB" sz="2000" dirty="0">
                            <a:solidFill>
                              <a:srgbClr val="FF0000"/>
                            </a:solidFill>
                          </a:endParaRPr>
                        </a:p>
                      </a:txBody>
                      <a:tcPr/>
                    </a:tc>
                    <a:tc>
                      <a:txBody>
                        <a:bodyPr/>
                        <a:lstStyle/>
                        <a:p>
                          <a:endParaRPr lang="en-GB" sz="2000" dirty="0">
                            <a:solidFill>
                              <a:srgbClr val="FF0000"/>
                            </a:solidFill>
                          </a:endParaRPr>
                        </a:p>
                      </a:txBody>
                      <a:tcPr/>
                    </a:tc>
                  </a:tr>
                  <a:tr h="522806">
                    <a:tc>
                      <a:txBody>
                        <a:bodyPr/>
                        <a:lstStyle/>
                        <a:p>
                          <a:pPr algn="ctr"/>
                          <a:r>
                            <a:rPr lang="en-GB" sz="2000" b="1" dirty="0"/>
                            <a:t>4</a:t>
                          </a:r>
                          <a:endParaRPr lang="en-GB" sz="2000" b="1" dirty="0"/>
                        </a:p>
                      </a:txBody>
                      <a:tcPr/>
                    </a:tc>
                    <a:tc>
                      <a:txBody>
                        <a:bodyPr/>
                        <a:lstStyle/>
                        <a:p>
                          <a:r>
                            <a:rPr lang="en-GB" sz="2000" dirty="0"/>
                            <a:t>0</a:t>
                          </a:r>
                          <a:endParaRPr lang="en-GB" sz="2000" dirty="0"/>
                        </a:p>
                      </a:txBody>
                      <a:tcPr/>
                    </a:tc>
                    <a:tc>
                      <a:txBody>
                        <a:bodyPr/>
                        <a:lstStyle/>
                        <a:p>
                          <a:r>
                            <a:rPr lang="en-GB" sz="2000" dirty="0"/>
                            <a:t>1</a:t>
                          </a:r>
                          <a:endParaRPr lang="en-GB" sz="2000" dirty="0"/>
                        </a:p>
                      </a:txBody>
                      <a:tcPr/>
                    </a:tc>
                    <a:tc>
                      <a:txBody>
                        <a:bodyPr/>
                        <a:lstStyle/>
                        <a:p>
                          <a:r>
                            <a:rPr lang="en-GB" sz="2000" dirty="0"/>
                            <a:t>3</a:t>
                          </a:r>
                          <a:endParaRPr lang="en-GB" sz="2000" dirty="0"/>
                        </a:p>
                      </a:txBody>
                      <a:tcPr/>
                    </a:tc>
                    <a:tc>
                      <a:txBody>
                        <a:bodyPr/>
                        <a:lstStyle/>
                        <a:p>
                          <a:r>
                            <a:rPr lang="en-GB" sz="2000" dirty="0"/>
                            <a:t>3</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5</a:t>
                          </a:r>
                          <a:endParaRPr lang="en-GB" sz="2000" b="1" dirty="0"/>
                        </a:p>
                      </a:txBody>
                      <a:tcPr/>
                    </a:tc>
                    <a:tc>
                      <a:txBody>
                        <a:bodyPr/>
                        <a:lstStyle/>
                        <a:p>
                          <a:r>
                            <a:rPr lang="en-GB" sz="2000" dirty="0"/>
                            <a:t>0.5</a:t>
                          </a:r>
                          <a:endParaRPr lang="en-GB" sz="2000" dirty="0"/>
                        </a:p>
                      </a:txBody>
                      <a:tcPr/>
                    </a:tc>
                    <a:tc>
                      <a:txBody>
                        <a:bodyPr/>
                        <a:lstStyle/>
                        <a:p>
                          <a:r>
                            <a:rPr lang="en-GB" sz="2000" dirty="0"/>
                            <a:t>0.5</a:t>
                          </a:r>
                          <a:endParaRPr lang="en-GB" sz="2000" dirty="0"/>
                        </a:p>
                      </a:txBody>
                      <a:tcPr/>
                    </a:tc>
                    <a:tc>
                      <a:txBody>
                        <a:bodyPr/>
                        <a:lstStyle/>
                        <a:p>
                          <a:r>
                            <a:rPr lang="en-GB" sz="2000" dirty="0"/>
                            <a:t>5</a:t>
                          </a:r>
                          <a:endParaRPr lang="en-GB" sz="2000" dirty="0"/>
                        </a:p>
                      </a:txBody>
                      <a:tcPr/>
                    </a:tc>
                    <a:tc>
                      <a:txBody>
                        <a:bodyPr/>
                        <a:lstStyle/>
                        <a:p>
                          <a:r>
                            <a:rPr lang="en-GB" sz="2000" dirty="0"/>
                            <a:t>5</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bl>
              </a:graphicData>
            </a:graphic>
          </p:graphicFrame>
        </mc:Choice>
        <mc:Fallback xmlns="">
          <p:graphicFrame>
            <p:nvGraphicFramePr>
              <p:cNvPr id="5" name="Table 19"/>
              <p:cNvGraphicFramePr>
                <a:graphicFrameLocks noGrp="1"/>
              </p:cNvGraphicFramePr>
              <p:nvPr/>
            </p:nvGraphicFramePr>
            <p:xfrm>
              <a:off x="838196" y="3175352"/>
              <a:ext cx="9125937" cy="3315070"/>
            </p:xfrm>
            <a:graphic>
              <a:graphicData uri="http://schemas.openxmlformats.org/drawingml/2006/table">
                <a:tbl>
                  <a:tblPr firstRow="1" bandRow="1">
                    <a:tableStyleId>{5C22544A-7EE6-4342-B048-85BDC9FD1C3A}</a:tableStyleId>
                  </a:tblPr>
                  <a:tblGrid>
                    <a:gridCol w="1309448"/>
                    <a:gridCol w="664154"/>
                    <a:gridCol w="892664"/>
                    <a:gridCol w="980828"/>
                    <a:gridCol w="848582"/>
                    <a:gridCol w="1460817"/>
                    <a:gridCol w="1737192"/>
                    <a:gridCol w="1232252"/>
                  </a:tblGrid>
                  <a:tr h="701040">
                    <a:tc>
                      <a:txBody>
                        <a:bodyPr/>
                        <a:lstStyle/>
                        <a:p>
                          <a:r>
                            <a:rPr lang="en-GB" sz="2000" dirty="0"/>
                            <a:t>Offer </a:t>
                          </a:r>
                          <a:endParaRPr lang="en-GB" sz="2000" dirty="0"/>
                        </a:p>
                      </a:txBody>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r>
                            <a:rPr lang="en-GB" sz="2000" dirty="0"/>
                            <a:t>Utilitarian</a:t>
                          </a:r>
                          <a:endParaRPr lang="en-GB" sz="2000" dirty="0"/>
                        </a:p>
                        <a:p>
                          <a:r>
                            <a:rPr lang="en-GB" sz="2000" dirty="0"/>
                            <a:t>Sum</a:t>
                          </a:r>
                          <a:endParaRPr lang="en-GB" sz="2000" dirty="0"/>
                        </a:p>
                      </a:txBody>
                      <a:tcPr/>
                    </a:tc>
                    <a:tc>
                      <a:txBody>
                        <a:bodyPr/>
                        <a:lstStyle/>
                        <a:p>
                          <a:r>
                            <a:rPr lang="en-GB" sz="2000" dirty="0"/>
                            <a:t>Egalitarian</a:t>
                          </a:r>
                          <a:endParaRPr lang="en-GB" sz="2000" dirty="0"/>
                        </a:p>
                        <a:p>
                          <a:r>
                            <a:rPr lang="en-GB" sz="2000" dirty="0"/>
                            <a:t>Min</a:t>
                          </a:r>
                          <a:endParaRPr lang="en-GB" sz="2000" dirty="0"/>
                        </a:p>
                      </a:txBody>
                      <a:tcPr/>
                    </a:tc>
                    <a:tc>
                      <a:txBody>
                        <a:bodyPr/>
                        <a:lstStyle/>
                        <a:p>
                          <a:r>
                            <a:rPr lang="en-GB" sz="2000" dirty="0"/>
                            <a:t>NBS</a:t>
                          </a:r>
                          <a:endParaRPr lang="en-GB" sz="2000" dirty="0"/>
                        </a:p>
                        <a:p>
                          <a:r>
                            <a:rPr lang="en-GB" sz="2000" dirty="0"/>
                            <a:t>Product</a:t>
                          </a:r>
                          <a:endParaRPr lang="en-GB" sz="2000" dirty="0"/>
                        </a:p>
                      </a:txBody>
                      <a:tcPr/>
                    </a:tc>
                  </a:tr>
                  <a:tr h="522806">
                    <a:tc>
                      <a:txBody>
                        <a:bodyPr/>
                        <a:lstStyle/>
                        <a:p>
                          <a:pPr algn="ctr"/>
                          <a:r>
                            <a:rPr lang="en-GB" sz="2000" b="1" dirty="0"/>
                            <a:t>1</a:t>
                          </a:r>
                          <a:endParaRPr lang="en-GB" sz="2000" b="1" dirty="0"/>
                        </a:p>
                      </a:txBody>
                      <a:tcPr/>
                    </a:tc>
                    <a:tc>
                      <a:txBody>
                        <a:bodyPr/>
                        <a:lstStyle/>
                        <a:p>
                          <a:r>
                            <a:rPr lang="en-GB" sz="2000" dirty="0"/>
                            <a:t>1</a:t>
                          </a:r>
                          <a:endParaRPr lang="en-GB" sz="2000" dirty="0"/>
                        </a:p>
                      </a:txBody>
                      <a:tcPr/>
                    </a:tc>
                    <a:tc>
                      <a:txBody>
                        <a:bodyPr/>
                        <a:lstStyle/>
                        <a:p>
                          <a:r>
                            <a:rPr lang="en-GB" sz="2000" dirty="0"/>
                            <a:t>1</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2</a:t>
                          </a:r>
                          <a:endParaRPr lang="en-GB" sz="2000" b="1"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3</a:t>
                          </a:r>
                          <a:endParaRPr lang="en-GB" sz="2000" b="1" dirty="0"/>
                        </a:p>
                      </a:txBody>
                      <a:tcPr/>
                    </a:tc>
                    <a:tc>
                      <a:txBody>
                        <a:bodyPr/>
                        <a:lstStyle/>
                        <a:p>
                          <a:r>
                            <a:rPr lang="en-GB" sz="2000" dirty="0"/>
                            <a:t>1</a:t>
                          </a:r>
                          <a:endParaRPr lang="en-GB" sz="2000" dirty="0"/>
                        </a:p>
                      </a:txBody>
                      <a:tcPr/>
                    </a:tc>
                    <a:tc>
                      <a:txBody>
                        <a:bodyPr/>
                        <a:lstStyle/>
                        <a:p>
                          <a:r>
                            <a:rPr lang="en-GB" sz="2000" dirty="0"/>
                            <a:t>0</a:t>
                          </a:r>
                          <a:endParaRPr lang="en-GB" sz="2000" dirty="0"/>
                        </a:p>
                      </a:txBody>
                      <a:tcPr/>
                    </a:tc>
                    <a:tc>
                      <a:txBody>
                        <a:bodyPr/>
                        <a:lstStyle/>
                        <a:p>
                          <a:r>
                            <a:rPr lang="en-GB" sz="2000" dirty="0"/>
                            <a:t>7</a:t>
                          </a:r>
                          <a:endParaRPr lang="en-GB" sz="2000" dirty="0"/>
                        </a:p>
                      </a:txBody>
                      <a:tcPr/>
                    </a:tc>
                    <a:tc>
                      <a:txBody>
                        <a:bodyPr/>
                        <a:lstStyle/>
                        <a:p>
                          <a:r>
                            <a:rPr lang="en-GB" sz="2000" dirty="0"/>
                            <a:t>7</a:t>
                          </a:r>
                          <a:endParaRPr lang="en-GB" sz="2000" dirty="0"/>
                        </a:p>
                      </a:txBody>
                      <a:tcPr/>
                    </a:tc>
                    <a:tc>
                      <a:txBody>
                        <a:bodyPr/>
                        <a:lstStyle/>
                        <a:p>
                          <a:endParaRPr lang="en-GB" sz="2000" dirty="0">
                            <a:solidFill>
                              <a:srgbClr val="FF0000"/>
                            </a:solidFill>
                          </a:endParaRPr>
                        </a:p>
                      </a:txBody>
                      <a:tcPr/>
                    </a:tc>
                    <a:tc>
                      <a:txBody>
                        <a:bodyPr/>
                        <a:lstStyle/>
                        <a:p>
                          <a:endParaRPr lang="en-GB" sz="2000" dirty="0">
                            <a:solidFill>
                              <a:srgbClr val="FF0000"/>
                            </a:solidFill>
                          </a:endParaRPr>
                        </a:p>
                      </a:txBody>
                      <a:tcPr/>
                    </a:tc>
                    <a:tc>
                      <a:txBody>
                        <a:bodyPr/>
                        <a:lstStyle/>
                        <a:p>
                          <a:endParaRPr lang="en-GB" sz="2000" dirty="0">
                            <a:solidFill>
                              <a:srgbClr val="FF0000"/>
                            </a:solidFill>
                          </a:endParaRPr>
                        </a:p>
                      </a:txBody>
                      <a:tcPr/>
                    </a:tc>
                  </a:tr>
                  <a:tr h="522806">
                    <a:tc>
                      <a:txBody>
                        <a:bodyPr/>
                        <a:lstStyle/>
                        <a:p>
                          <a:pPr algn="ctr"/>
                          <a:r>
                            <a:rPr lang="en-GB" sz="2000" b="1" dirty="0"/>
                            <a:t>4</a:t>
                          </a:r>
                          <a:endParaRPr lang="en-GB" sz="2000" b="1" dirty="0"/>
                        </a:p>
                      </a:txBody>
                      <a:tcPr/>
                    </a:tc>
                    <a:tc>
                      <a:txBody>
                        <a:bodyPr/>
                        <a:lstStyle/>
                        <a:p>
                          <a:r>
                            <a:rPr lang="en-GB" sz="2000" dirty="0"/>
                            <a:t>0</a:t>
                          </a:r>
                          <a:endParaRPr lang="en-GB" sz="2000" dirty="0"/>
                        </a:p>
                      </a:txBody>
                      <a:tcPr/>
                    </a:tc>
                    <a:tc>
                      <a:txBody>
                        <a:bodyPr/>
                        <a:lstStyle/>
                        <a:p>
                          <a:r>
                            <a:rPr lang="en-GB" sz="2000" dirty="0"/>
                            <a:t>1</a:t>
                          </a:r>
                          <a:endParaRPr lang="en-GB" sz="2000" dirty="0"/>
                        </a:p>
                      </a:txBody>
                      <a:tcPr/>
                    </a:tc>
                    <a:tc>
                      <a:txBody>
                        <a:bodyPr/>
                        <a:lstStyle/>
                        <a:p>
                          <a:r>
                            <a:rPr lang="en-GB" sz="2000" dirty="0"/>
                            <a:t>3</a:t>
                          </a:r>
                          <a:endParaRPr lang="en-GB" sz="2000" dirty="0"/>
                        </a:p>
                      </a:txBody>
                      <a:tcPr/>
                    </a:tc>
                    <a:tc>
                      <a:txBody>
                        <a:bodyPr/>
                        <a:lstStyle/>
                        <a:p>
                          <a:r>
                            <a:rPr lang="en-GB" sz="2000" dirty="0"/>
                            <a:t>3</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5</a:t>
                          </a:r>
                          <a:endParaRPr lang="en-GB" sz="2000" b="1" dirty="0"/>
                        </a:p>
                      </a:txBody>
                      <a:tcPr/>
                    </a:tc>
                    <a:tc>
                      <a:txBody>
                        <a:bodyPr/>
                        <a:lstStyle/>
                        <a:p>
                          <a:r>
                            <a:rPr lang="en-GB" sz="2000" dirty="0"/>
                            <a:t>0.5</a:t>
                          </a:r>
                          <a:endParaRPr lang="en-GB" sz="2000" dirty="0"/>
                        </a:p>
                      </a:txBody>
                      <a:tcPr/>
                    </a:tc>
                    <a:tc>
                      <a:txBody>
                        <a:bodyPr/>
                        <a:lstStyle/>
                        <a:p>
                          <a:r>
                            <a:rPr lang="en-GB" sz="2000" dirty="0"/>
                            <a:t>0.5</a:t>
                          </a:r>
                          <a:endParaRPr lang="en-GB" sz="2000" dirty="0"/>
                        </a:p>
                      </a:txBody>
                      <a:tcPr/>
                    </a:tc>
                    <a:tc>
                      <a:txBody>
                        <a:bodyPr/>
                        <a:lstStyle/>
                        <a:p>
                          <a:r>
                            <a:rPr lang="en-GB" sz="2000" dirty="0"/>
                            <a:t>5</a:t>
                          </a:r>
                          <a:endParaRPr lang="en-GB" sz="2000" dirty="0"/>
                        </a:p>
                      </a:txBody>
                      <a:tcPr/>
                    </a:tc>
                    <a:tc>
                      <a:txBody>
                        <a:bodyPr/>
                        <a:lstStyle/>
                        <a:p>
                          <a:r>
                            <a:rPr lang="en-GB" sz="2000" dirty="0"/>
                            <a:t>5</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bl>
              </a:graphicData>
            </a:graphic>
          </p:graphicFrame>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 Revisited: Envy Free</a:t>
            </a:r>
            <a:endParaRPr lang="en-GB" dirty="0"/>
          </a:p>
        </p:txBody>
      </p:sp>
      <mc:AlternateContent xmlns:mc="http://schemas.openxmlformats.org/markup-compatibility/2006">
        <mc:Choice xmlns:a14="http://schemas.microsoft.com/office/drawing/2010/main" Requires="a14">
          <p:sp>
            <p:nvSpPr>
              <p:cNvPr id="4" name="Content Placeholder 2"/>
              <p:cNvSpPr txBox="1"/>
              <p:nvPr/>
            </p:nvSpPr>
            <p:spPr>
              <a:xfrm>
                <a:off x="838200" y="1690688"/>
                <a:ext cx="10515600" cy="16033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1</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oMath>
                  </m:oMathPara>
                </a14:m>
                <a:endParaRPr lang="en-GB"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2</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e>
                      </m:d>
                    </m:oMath>
                  </m:oMathPara>
                </a14:m>
                <a:endParaRPr lang="en-GB" dirty="0"/>
              </a:p>
              <a:p>
                <a:pPr marL="0" indent="0">
                  <a:buFont typeface="Arial" panose="020B0604020202020204" pitchFamily="34" charset="0"/>
                  <a:buNone/>
                </a:pPr>
                <a:r>
                  <a:rPr lang="en-GB" dirty="0"/>
                  <a:t>Compute agent utilities when their allocation is REVERSED  (i.e. Agent 2 is getting what Agent 1 is getting, and vice versa)</a:t>
                </a:r>
                <a:endParaRPr lang="en-GB" dirty="0"/>
              </a:p>
            </p:txBody>
          </p:sp>
        </mc:Choice>
        <mc:Fallback>
          <p:sp>
            <p:nvSpPr>
              <p:cNvPr id="4" name="Content Placeholder 2"/>
              <p:cNvSpPr txBox="1">
                <a:spLocks noRot="1" noChangeAspect="1" noMove="1" noResize="1" noEditPoints="1" noAdjustHandles="1" noChangeArrowheads="1" noChangeShapeType="1" noTextEdit="1"/>
              </p:cNvSpPr>
              <p:nvPr/>
            </p:nvSpPr>
            <p:spPr>
              <a:xfrm>
                <a:off x="838200" y="1690688"/>
                <a:ext cx="10515600" cy="1603375"/>
              </a:xfrm>
              <a:prstGeom prst="rect">
                <a:avLst/>
              </a:prstGeom>
              <a:blipFill rotWithShape="1">
                <a:blip r:embed="rId1"/>
                <a:stretch>
                  <a:fillRect t="-20" b="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19"/>
              <p:cNvGraphicFramePr>
                <a:graphicFrameLocks noGrp="1"/>
              </p:cNvGraphicFramePr>
              <p:nvPr/>
            </p:nvGraphicFramePr>
            <p:xfrm>
              <a:off x="838200" y="3356039"/>
              <a:ext cx="9125937" cy="3136836"/>
            </p:xfrm>
            <a:graphic>
              <a:graphicData uri="http://schemas.openxmlformats.org/drawingml/2006/table">
                <a:tbl>
                  <a:tblPr firstRow="1" bandRow="1">
                    <a:tableStyleId>{5C22544A-7EE6-4342-B048-85BDC9FD1C3A}</a:tableStyleId>
                  </a:tblPr>
                  <a:tblGrid>
                    <a:gridCol w="1309448"/>
                    <a:gridCol w="664154"/>
                    <a:gridCol w="892664"/>
                    <a:gridCol w="980828"/>
                    <a:gridCol w="848582"/>
                    <a:gridCol w="951765"/>
                    <a:gridCol w="1093510"/>
                    <a:gridCol w="2384986"/>
                  </a:tblGrid>
                  <a:tr h="522806">
                    <a:tc>
                      <a:txBody>
                        <a:bodyPr/>
                        <a:lstStyle/>
                        <a:p>
                          <a:r>
                            <a:rPr lang="en-GB" sz="2000" dirty="0"/>
                            <a:t>Offer </a:t>
                          </a:r>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𝑜</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𝑜</m:t>
                                    </m:r>
                                  </m:e>
                                  <m:sub>
                                    <m:r>
                                      <a:rPr lang="en-GB" sz="2000" i="1">
                                        <a:latin typeface="Cambria Math" panose="02040503050406030204" pitchFamily="18" charset="0"/>
                                      </a:rPr>
                                      <m:t>2</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e>
                                  <m:sub>
                                    <m:r>
                                      <a:rPr lang="en-GB" sz="2000" b="0" i="1" smtClean="0">
                                        <a:latin typeface="Cambria Math" panose="02040503050406030204" pitchFamily="18" charset="0"/>
                                      </a:rPr>
                                      <m:t>2</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r>
                                      <a:rPr lang="en-GB" sz="2000" b="1" i="1" smtClean="0">
                                        <a:latin typeface="Cambria Math" panose="02040503050406030204" pitchFamily="18" charset="0"/>
                                      </a:rPr>
                                      <m:t>′</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r>
                                      <a:rPr lang="en-GB" sz="2000" b="1" i="1" smtClean="0">
                                        <a:latin typeface="Cambria Math" panose="02040503050406030204" pitchFamily="18" charset="0"/>
                                      </a:rPr>
                                      <m:t>′</m:t>
                                    </m:r>
                                  </m:e>
                                  <m:sub>
                                    <m:r>
                                      <a:rPr lang="en-GB" sz="2000" b="0" i="1" smtClean="0">
                                        <a:latin typeface="Cambria Math" panose="02040503050406030204" pitchFamily="18" charset="0"/>
                                      </a:rPr>
                                      <m:t>2</m:t>
                                    </m:r>
                                  </m:sub>
                                </m:sSub>
                              </m:oMath>
                            </m:oMathPara>
                          </a14:m>
                          <a:endParaRPr lang="en-GB" sz="2000" dirty="0"/>
                        </a:p>
                      </a:txBody>
                      <a:tcPr/>
                    </a:tc>
                    <a:tc>
                      <a:txBody>
                        <a:bodyPr/>
                        <a:lstStyle/>
                        <a:p>
                          <a:r>
                            <a:rPr lang="en-GB" sz="2000" dirty="0"/>
                            <a:t>Envious?</a:t>
                          </a:r>
                          <a:endParaRPr lang="en-GB" sz="2000" dirty="0"/>
                        </a:p>
                      </a:txBody>
                      <a:tcPr/>
                    </a:tc>
                  </a:tr>
                  <a:tr h="522806">
                    <a:tc>
                      <a:txBody>
                        <a:bodyPr/>
                        <a:lstStyle/>
                        <a:p>
                          <a:pPr algn="ctr"/>
                          <a:r>
                            <a:rPr lang="en-GB" sz="2000" b="1" dirty="0"/>
                            <a:t>1</a:t>
                          </a:r>
                          <a:endParaRPr lang="en-GB" sz="2000" b="1" dirty="0"/>
                        </a:p>
                      </a:txBody>
                      <a:tcPr/>
                    </a:tc>
                    <a:tc>
                      <a:txBody>
                        <a:bodyPr/>
                        <a:lstStyle/>
                        <a:p>
                          <a:r>
                            <a:rPr lang="en-GB" sz="2000" dirty="0"/>
                            <a:t>1</a:t>
                          </a:r>
                          <a:endParaRPr lang="en-GB" sz="2000" dirty="0"/>
                        </a:p>
                      </a:txBody>
                      <a:tcPr/>
                    </a:tc>
                    <a:tc>
                      <a:txBody>
                        <a:bodyPr/>
                        <a:lstStyle/>
                        <a:p>
                          <a:r>
                            <a:rPr lang="en-GB" sz="2000" dirty="0"/>
                            <a:t>1</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2</a:t>
                          </a:r>
                          <a:endParaRPr lang="en-GB" sz="2000" b="1"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3</a:t>
                          </a:r>
                          <a:endParaRPr lang="en-GB" sz="2000" b="1" dirty="0"/>
                        </a:p>
                      </a:txBody>
                      <a:tcPr/>
                    </a:tc>
                    <a:tc>
                      <a:txBody>
                        <a:bodyPr/>
                        <a:lstStyle/>
                        <a:p>
                          <a:r>
                            <a:rPr lang="en-GB" sz="2000" dirty="0"/>
                            <a:t>1</a:t>
                          </a:r>
                          <a:endParaRPr lang="en-GB" sz="2000" dirty="0"/>
                        </a:p>
                      </a:txBody>
                      <a:tcPr/>
                    </a:tc>
                    <a:tc>
                      <a:txBody>
                        <a:bodyPr/>
                        <a:lstStyle/>
                        <a:p>
                          <a:r>
                            <a:rPr lang="en-GB" sz="2000" dirty="0"/>
                            <a:t>0</a:t>
                          </a:r>
                          <a:endParaRPr lang="en-GB" sz="2000" dirty="0"/>
                        </a:p>
                      </a:txBody>
                      <a:tcPr/>
                    </a:tc>
                    <a:tc>
                      <a:txBody>
                        <a:bodyPr/>
                        <a:lstStyle/>
                        <a:p>
                          <a:r>
                            <a:rPr lang="en-GB" sz="2000" dirty="0"/>
                            <a:t>7</a:t>
                          </a:r>
                          <a:endParaRPr lang="en-GB" sz="2000" dirty="0"/>
                        </a:p>
                      </a:txBody>
                      <a:tcPr/>
                    </a:tc>
                    <a:tc>
                      <a:txBody>
                        <a:bodyPr/>
                        <a:lstStyle/>
                        <a:p>
                          <a:r>
                            <a:rPr lang="en-GB" sz="2000" dirty="0"/>
                            <a:t>7</a:t>
                          </a:r>
                          <a:endParaRPr lang="en-GB" sz="2000" dirty="0"/>
                        </a:p>
                      </a:txBody>
                      <a:tcPr/>
                    </a:tc>
                    <a:tc>
                      <a:txBody>
                        <a:bodyPr/>
                        <a:lstStyle/>
                        <a:p>
                          <a:endParaRPr lang="en-GB" sz="2000" dirty="0">
                            <a:solidFill>
                              <a:srgbClr val="FF0000"/>
                            </a:solidFill>
                          </a:endParaRPr>
                        </a:p>
                      </a:txBody>
                      <a:tcPr/>
                    </a:tc>
                    <a:tc>
                      <a:txBody>
                        <a:bodyPr/>
                        <a:lstStyle/>
                        <a:p>
                          <a:endParaRPr lang="en-GB" sz="2000" dirty="0">
                            <a:solidFill>
                              <a:srgbClr val="FF0000"/>
                            </a:solidFill>
                          </a:endParaRPr>
                        </a:p>
                      </a:txBody>
                      <a:tcPr/>
                    </a:tc>
                    <a:tc>
                      <a:txBody>
                        <a:bodyPr/>
                        <a:lstStyle/>
                        <a:p>
                          <a:endParaRPr lang="en-GB" sz="2000" dirty="0">
                            <a:solidFill>
                              <a:srgbClr val="FF0000"/>
                            </a:solidFill>
                          </a:endParaRPr>
                        </a:p>
                      </a:txBody>
                      <a:tcPr/>
                    </a:tc>
                  </a:tr>
                  <a:tr h="522806">
                    <a:tc>
                      <a:txBody>
                        <a:bodyPr/>
                        <a:lstStyle/>
                        <a:p>
                          <a:pPr algn="ctr"/>
                          <a:r>
                            <a:rPr lang="en-GB" sz="2000" b="1" dirty="0"/>
                            <a:t>4</a:t>
                          </a:r>
                          <a:endParaRPr lang="en-GB" sz="2000" b="1" dirty="0"/>
                        </a:p>
                      </a:txBody>
                      <a:tcPr/>
                    </a:tc>
                    <a:tc>
                      <a:txBody>
                        <a:bodyPr/>
                        <a:lstStyle/>
                        <a:p>
                          <a:r>
                            <a:rPr lang="en-GB" sz="2000" dirty="0"/>
                            <a:t>0</a:t>
                          </a:r>
                          <a:endParaRPr lang="en-GB" sz="2000" dirty="0"/>
                        </a:p>
                      </a:txBody>
                      <a:tcPr/>
                    </a:tc>
                    <a:tc>
                      <a:txBody>
                        <a:bodyPr/>
                        <a:lstStyle/>
                        <a:p>
                          <a:r>
                            <a:rPr lang="en-GB" sz="2000" dirty="0"/>
                            <a:t>1</a:t>
                          </a:r>
                          <a:endParaRPr lang="en-GB" sz="2000" dirty="0"/>
                        </a:p>
                      </a:txBody>
                      <a:tcPr/>
                    </a:tc>
                    <a:tc>
                      <a:txBody>
                        <a:bodyPr/>
                        <a:lstStyle/>
                        <a:p>
                          <a:r>
                            <a:rPr lang="en-GB" sz="2000" dirty="0"/>
                            <a:t>3</a:t>
                          </a:r>
                          <a:endParaRPr lang="en-GB" sz="2000" dirty="0"/>
                        </a:p>
                      </a:txBody>
                      <a:tcPr/>
                    </a:tc>
                    <a:tc>
                      <a:txBody>
                        <a:bodyPr/>
                        <a:lstStyle/>
                        <a:p>
                          <a:r>
                            <a:rPr lang="en-GB" sz="2000" dirty="0"/>
                            <a:t>3</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5</a:t>
                          </a:r>
                          <a:endParaRPr lang="en-GB" sz="2000" b="1" dirty="0"/>
                        </a:p>
                      </a:txBody>
                      <a:tcPr/>
                    </a:tc>
                    <a:tc>
                      <a:txBody>
                        <a:bodyPr/>
                        <a:lstStyle/>
                        <a:p>
                          <a:r>
                            <a:rPr lang="en-GB" sz="2000" dirty="0"/>
                            <a:t>0.5</a:t>
                          </a:r>
                          <a:endParaRPr lang="en-GB" sz="2000" dirty="0"/>
                        </a:p>
                      </a:txBody>
                      <a:tcPr/>
                    </a:tc>
                    <a:tc>
                      <a:txBody>
                        <a:bodyPr/>
                        <a:lstStyle/>
                        <a:p>
                          <a:r>
                            <a:rPr lang="en-GB" sz="2000" dirty="0"/>
                            <a:t>0.5</a:t>
                          </a:r>
                          <a:endParaRPr lang="en-GB" sz="2000" dirty="0"/>
                        </a:p>
                      </a:txBody>
                      <a:tcPr/>
                    </a:tc>
                    <a:tc>
                      <a:txBody>
                        <a:bodyPr/>
                        <a:lstStyle/>
                        <a:p>
                          <a:r>
                            <a:rPr lang="en-GB" sz="2000" dirty="0"/>
                            <a:t>5</a:t>
                          </a:r>
                          <a:endParaRPr lang="en-GB" sz="2000" dirty="0"/>
                        </a:p>
                      </a:txBody>
                      <a:tcPr/>
                    </a:tc>
                    <a:tc>
                      <a:txBody>
                        <a:bodyPr/>
                        <a:lstStyle/>
                        <a:p>
                          <a:r>
                            <a:rPr lang="en-GB" sz="2000" dirty="0"/>
                            <a:t>5</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bl>
              </a:graphicData>
            </a:graphic>
          </p:graphicFrame>
        </mc:Choice>
        <mc:Fallback xmlns="">
          <p:graphicFrame>
            <p:nvGraphicFramePr>
              <p:cNvPr id="5" name="Table 19"/>
              <p:cNvGraphicFramePr>
                <a:graphicFrameLocks noGrp="1"/>
              </p:cNvGraphicFramePr>
              <p:nvPr/>
            </p:nvGraphicFramePr>
            <p:xfrm>
              <a:off x="838200" y="3356039"/>
              <a:ext cx="9125937" cy="3136836"/>
            </p:xfrm>
            <a:graphic>
              <a:graphicData uri="http://schemas.openxmlformats.org/drawingml/2006/table">
                <a:tbl>
                  <a:tblPr firstRow="1" bandRow="1">
                    <a:tableStyleId>{5C22544A-7EE6-4342-B048-85BDC9FD1C3A}</a:tableStyleId>
                  </a:tblPr>
                  <a:tblGrid>
                    <a:gridCol w="1309448"/>
                    <a:gridCol w="664154"/>
                    <a:gridCol w="892664"/>
                    <a:gridCol w="980828"/>
                    <a:gridCol w="848582"/>
                    <a:gridCol w="951765"/>
                    <a:gridCol w="1093510"/>
                    <a:gridCol w="2384986"/>
                  </a:tblGrid>
                  <a:tr h="522605">
                    <a:tc>
                      <a:txBody>
                        <a:bodyPr/>
                        <a:lstStyle/>
                        <a:p>
                          <a:r>
                            <a:rPr lang="en-GB" sz="2000" dirty="0"/>
                            <a:t>Offer </a:t>
                          </a:r>
                          <a:endParaRPr lang="en-GB" sz="2000" dirty="0"/>
                        </a:p>
                      </a:txBody>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r>
                            <a:rPr lang="en-GB" sz="2000" dirty="0"/>
                            <a:t>Envious?</a:t>
                          </a:r>
                          <a:endParaRPr lang="en-GB" sz="2000" dirty="0"/>
                        </a:p>
                      </a:txBody>
                      <a:tcPr/>
                    </a:tc>
                  </a:tr>
                  <a:tr h="522806">
                    <a:tc>
                      <a:txBody>
                        <a:bodyPr/>
                        <a:lstStyle/>
                        <a:p>
                          <a:pPr algn="ctr"/>
                          <a:r>
                            <a:rPr lang="en-GB" sz="2000" b="1" dirty="0"/>
                            <a:t>1</a:t>
                          </a:r>
                          <a:endParaRPr lang="en-GB" sz="2000" b="1" dirty="0"/>
                        </a:p>
                      </a:txBody>
                      <a:tcPr/>
                    </a:tc>
                    <a:tc>
                      <a:txBody>
                        <a:bodyPr/>
                        <a:lstStyle/>
                        <a:p>
                          <a:r>
                            <a:rPr lang="en-GB" sz="2000" dirty="0"/>
                            <a:t>1</a:t>
                          </a:r>
                          <a:endParaRPr lang="en-GB" sz="2000" dirty="0"/>
                        </a:p>
                      </a:txBody>
                      <a:tcPr/>
                    </a:tc>
                    <a:tc>
                      <a:txBody>
                        <a:bodyPr/>
                        <a:lstStyle/>
                        <a:p>
                          <a:r>
                            <a:rPr lang="en-GB" sz="2000" dirty="0"/>
                            <a:t>1</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2</a:t>
                          </a:r>
                          <a:endParaRPr lang="en-GB" sz="2000" b="1"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3</a:t>
                          </a:r>
                          <a:endParaRPr lang="en-GB" sz="2000" b="1" dirty="0"/>
                        </a:p>
                      </a:txBody>
                      <a:tcPr/>
                    </a:tc>
                    <a:tc>
                      <a:txBody>
                        <a:bodyPr/>
                        <a:lstStyle/>
                        <a:p>
                          <a:r>
                            <a:rPr lang="en-GB" sz="2000" dirty="0"/>
                            <a:t>1</a:t>
                          </a:r>
                          <a:endParaRPr lang="en-GB" sz="2000" dirty="0"/>
                        </a:p>
                      </a:txBody>
                      <a:tcPr/>
                    </a:tc>
                    <a:tc>
                      <a:txBody>
                        <a:bodyPr/>
                        <a:lstStyle/>
                        <a:p>
                          <a:r>
                            <a:rPr lang="en-GB" sz="2000" dirty="0"/>
                            <a:t>0</a:t>
                          </a:r>
                          <a:endParaRPr lang="en-GB" sz="2000" dirty="0"/>
                        </a:p>
                      </a:txBody>
                      <a:tcPr/>
                    </a:tc>
                    <a:tc>
                      <a:txBody>
                        <a:bodyPr/>
                        <a:lstStyle/>
                        <a:p>
                          <a:r>
                            <a:rPr lang="en-GB" sz="2000" dirty="0"/>
                            <a:t>7</a:t>
                          </a:r>
                          <a:endParaRPr lang="en-GB" sz="2000" dirty="0"/>
                        </a:p>
                      </a:txBody>
                      <a:tcPr/>
                    </a:tc>
                    <a:tc>
                      <a:txBody>
                        <a:bodyPr/>
                        <a:lstStyle/>
                        <a:p>
                          <a:r>
                            <a:rPr lang="en-GB" sz="2000" dirty="0"/>
                            <a:t>7</a:t>
                          </a:r>
                          <a:endParaRPr lang="en-GB" sz="2000" dirty="0"/>
                        </a:p>
                      </a:txBody>
                      <a:tcPr/>
                    </a:tc>
                    <a:tc>
                      <a:txBody>
                        <a:bodyPr/>
                        <a:lstStyle/>
                        <a:p>
                          <a:endParaRPr lang="en-GB" sz="2000" dirty="0">
                            <a:solidFill>
                              <a:srgbClr val="FF0000"/>
                            </a:solidFill>
                          </a:endParaRPr>
                        </a:p>
                      </a:txBody>
                      <a:tcPr/>
                    </a:tc>
                    <a:tc>
                      <a:txBody>
                        <a:bodyPr/>
                        <a:lstStyle/>
                        <a:p>
                          <a:endParaRPr lang="en-GB" sz="2000" dirty="0">
                            <a:solidFill>
                              <a:srgbClr val="FF0000"/>
                            </a:solidFill>
                          </a:endParaRPr>
                        </a:p>
                      </a:txBody>
                      <a:tcPr/>
                    </a:tc>
                    <a:tc>
                      <a:txBody>
                        <a:bodyPr/>
                        <a:lstStyle/>
                        <a:p>
                          <a:endParaRPr lang="en-GB" sz="2000" dirty="0">
                            <a:solidFill>
                              <a:srgbClr val="FF0000"/>
                            </a:solidFill>
                          </a:endParaRPr>
                        </a:p>
                      </a:txBody>
                      <a:tcPr/>
                    </a:tc>
                  </a:tr>
                  <a:tr h="522806">
                    <a:tc>
                      <a:txBody>
                        <a:bodyPr/>
                        <a:lstStyle/>
                        <a:p>
                          <a:pPr algn="ctr"/>
                          <a:r>
                            <a:rPr lang="en-GB" sz="2000" b="1" dirty="0"/>
                            <a:t>4</a:t>
                          </a:r>
                          <a:endParaRPr lang="en-GB" sz="2000" b="1" dirty="0"/>
                        </a:p>
                      </a:txBody>
                      <a:tcPr/>
                    </a:tc>
                    <a:tc>
                      <a:txBody>
                        <a:bodyPr/>
                        <a:lstStyle/>
                        <a:p>
                          <a:r>
                            <a:rPr lang="en-GB" sz="2000" dirty="0"/>
                            <a:t>0</a:t>
                          </a:r>
                          <a:endParaRPr lang="en-GB" sz="2000" dirty="0"/>
                        </a:p>
                      </a:txBody>
                      <a:tcPr/>
                    </a:tc>
                    <a:tc>
                      <a:txBody>
                        <a:bodyPr/>
                        <a:lstStyle/>
                        <a:p>
                          <a:r>
                            <a:rPr lang="en-GB" sz="2000" dirty="0"/>
                            <a:t>1</a:t>
                          </a:r>
                          <a:endParaRPr lang="en-GB" sz="2000" dirty="0"/>
                        </a:p>
                      </a:txBody>
                      <a:tcPr/>
                    </a:tc>
                    <a:tc>
                      <a:txBody>
                        <a:bodyPr/>
                        <a:lstStyle/>
                        <a:p>
                          <a:r>
                            <a:rPr lang="en-GB" sz="2000" dirty="0"/>
                            <a:t>3</a:t>
                          </a:r>
                          <a:endParaRPr lang="en-GB" sz="2000" dirty="0"/>
                        </a:p>
                      </a:txBody>
                      <a:tcPr/>
                    </a:tc>
                    <a:tc>
                      <a:txBody>
                        <a:bodyPr/>
                        <a:lstStyle/>
                        <a:p>
                          <a:r>
                            <a:rPr lang="en-GB" sz="2000" dirty="0"/>
                            <a:t>3</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r h="522806">
                    <a:tc>
                      <a:txBody>
                        <a:bodyPr/>
                        <a:lstStyle/>
                        <a:p>
                          <a:pPr algn="ctr"/>
                          <a:r>
                            <a:rPr lang="en-GB" sz="2000" b="1" dirty="0"/>
                            <a:t>5</a:t>
                          </a:r>
                          <a:endParaRPr lang="en-GB" sz="2000" b="1" dirty="0"/>
                        </a:p>
                      </a:txBody>
                      <a:tcPr/>
                    </a:tc>
                    <a:tc>
                      <a:txBody>
                        <a:bodyPr/>
                        <a:lstStyle/>
                        <a:p>
                          <a:r>
                            <a:rPr lang="en-GB" sz="2000" dirty="0"/>
                            <a:t>0.5</a:t>
                          </a:r>
                          <a:endParaRPr lang="en-GB" sz="2000" dirty="0"/>
                        </a:p>
                      </a:txBody>
                      <a:tcPr/>
                    </a:tc>
                    <a:tc>
                      <a:txBody>
                        <a:bodyPr/>
                        <a:lstStyle/>
                        <a:p>
                          <a:r>
                            <a:rPr lang="en-GB" sz="2000" dirty="0"/>
                            <a:t>0.5</a:t>
                          </a:r>
                          <a:endParaRPr lang="en-GB" sz="2000" dirty="0"/>
                        </a:p>
                      </a:txBody>
                      <a:tcPr/>
                    </a:tc>
                    <a:tc>
                      <a:txBody>
                        <a:bodyPr/>
                        <a:lstStyle/>
                        <a:p>
                          <a:r>
                            <a:rPr lang="en-GB" sz="2000" dirty="0"/>
                            <a:t>5</a:t>
                          </a:r>
                          <a:endParaRPr lang="en-GB" sz="2000" dirty="0"/>
                        </a:p>
                      </a:txBody>
                      <a:tcPr/>
                    </a:tc>
                    <a:tc>
                      <a:txBody>
                        <a:bodyPr/>
                        <a:lstStyle/>
                        <a:p>
                          <a:r>
                            <a:rPr lang="en-GB" sz="2000" dirty="0"/>
                            <a:t>5</a:t>
                          </a:r>
                          <a:endParaRPr lang="en-GB" sz="2000" dirty="0"/>
                        </a:p>
                      </a:txBody>
                      <a:tcPr/>
                    </a:tc>
                    <a:tc>
                      <a:txBody>
                        <a:bodyPr/>
                        <a:lstStyle/>
                        <a:p>
                          <a:endParaRPr lang="en-GB" sz="2000" dirty="0"/>
                        </a:p>
                      </a:txBody>
                      <a:tcPr/>
                    </a:tc>
                    <a:tc>
                      <a:txBody>
                        <a:bodyPr/>
                        <a:lstStyle/>
                        <a:p>
                          <a:endParaRPr lang="en-GB" sz="2000" dirty="0"/>
                        </a:p>
                      </a:txBody>
                      <a:tcPr/>
                    </a:tc>
                    <a:tc>
                      <a:txBody>
                        <a:bodyPr/>
                        <a:lstStyle/>
                        <a:p>
                          <a:endParaRPr lang="en-GB" sz="2000" dirty="0"/>
                        </a:p>
                      </a:txBody>
                      <a:tcPr/>
                    </a:tc>
                  </a:tr>
                </a:tbl>
              </a:graphicData>
            </a:graphic>
          </p:graphicFrame>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 Revisited (Answers)</a:t>
            </a:r>
            <a:endParaRPr lang="en-GB" dirty="0"/>
          </a:p>
        </p:txBody>
      </p:sp>
      <mc:AlternateContent xmlns:mc="http://schemas.openxmlformats.org/markup-compatibility/2006">
        <mc:Choice xmlns:a14="http://schemas.microsoft.com/office/drawing/2010/main" Requires="a14">
          <p:sp>
            <p:nvSpPr>
              <p:cNvPr id="4" name="Content Placeholder 2"/>
              <p:cNvSpPr txBox="1"/>
              <p:nvPr/>
            </p:nvSpPr>
            <p:spPr>
              <a:xfrm>
                <a:off x="838200" y="1825625"/>
                <a:ext cx="10515600" cy="1059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1</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oMath>
                  </m:oMathPara>
                </a14:m>
                <a:endParaRPr lang="en-GB"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2</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e>
                      </m:d>
                    </m:oMath>
                  </m:oMathPara>
                </a14:m>
                <a:endParaRPr lang="en-GB" dirty="0"/>
              </a:p>
            </p:txBody>
          </p:sp>
        </mc:Choice>
        <mc:Fallback>
          <p:sp>
            <p:nvSpPr>
              <p:cNvPr id="4" name="Content Placeholder 2"/>
              <p:cNvSpPr txBox="1">
                <a:spLocks noRot="1" noChangeAspect="1" noMove="1" noResize="1" noEditPoints="1" noAdjustHandles="1" noChangeArrowheads="1" noChangeShapeType="1" noTextEdit="1"/>
              </p:cNvSpPr>
              <p:nvPr/>
            </p:nvSpPr>
            <p:spPr>
              <a:xfrm>
                <a:off x="838200" y="1825625"/>
                <a:ext cx="10515600" cy="1059941"/>
              </a:xfrm>
              <a:prstGeom prst="rect">
                <a:avLst/>
              </a:prstGeom>
              <a:blipFill rotWithShape="1">
                <a:blip r:embed="rId1"/>
                <a:stretch>
                  <a:fillRect b="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19"/>
              <p:cNvGraphicFramePr>
                <a:graphicFrameLocks noGrp="1"/>
              </p:cNvGraphicFramePr>
              <p:nvPr/>
            </p:nvGraphicFramePr>
            <p:xfrm>
              <a:off x="838196" y="3175352"/>
              <a:ext cx="9125937" cy="3315070"/>
            </p:xfrm>
            <a:graphic>
              <a:graphicData uri="http://schemas.openxmlformats.org/drawingml/2006/table">
                <a:tbl>
                  <a:tblPr firstRow="1" bandRow="1">
                    <a:tableStyleId>{5C22544A-7EE6-4342-B048-85BDC9FD1C3A}</a:tableStyleId>
                  </a:tblPr>
                  <a:tblGrid>
                    <a:gridCol w="1309448"/>
                    <a:gridCol w="664154"/>
                    <a:gridCol w="892664"/>
                    <a:gridCol w="980828"/>
                    <a:gridCol w="848582"/>
                    <a:gridCol w="1460817"/>
                    <a:gridCol w="1737192"/>
                    <a:gridCol w="1232252"/>
                  </a:tblGrid>
                  <a:tr h="522806">
                    <a:tc>
                      <a:txBody>
                        <a:bodyPr/>
                        <a:lstStyle/>
                        <a:p>
                          <a:r>
                            <a:rPr lang="en-GB" sz="2000" dirty="0"/>
                            <a:t>Offer </a:t>
                          </a:r>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𝑜</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𝑜</m:t>
                                    </m:r>
                                  </m:e>
                                  <m:sub>
                                    <m:r>
                                      <a:rPr lang="en-GB" sz="2000" i="1">
                                        <a:latin typeface="Cambria Math" panose="02040503050406030204" pitchFamily="18" charset="0"/>
                                      </a:rPr>
                                      <m:t>2</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e>
                                  <m:sub>
                                    <m:r>
                                      <a:rPr lang="en-GB" sz="2000" b="0" i="1" smtClean="0">
                                        <a:latin typeface="Cambria Math" panose="02040503050406030204" pitchFamily="18" charset="0"/>
                                      </a:rPr>
                                      <m:t>2</m:t>
                                    </m:r>
                                  </m:sub>
                                </m:sSub>
                              </m:oMath>
                            </m:oMathPara>
                          </a14:m>
                          <a:endParaRPr lang="en-GB" sz="2000" dirty="0"/>
                        </a:p>
                      </a:txBody>
                      <a:tcPr/>
                    </a:tc>
                    <a:tc>
                      <a:txBody>
                        <a:bodyPr/>
                        <a:lstStyle/>
                        <a:p>
                          <a:r>
                            <a:rPr lang="en-GB" sz="2000" dirty="0"/>
                            <a:t>Utilitarian</a:t>
                          </a:r>
                          <a:endParaRPr lang="en-GB" sz="2000" dirty="0"/>
                        </a:p>
                        <a:p>
                          <a:r>
                            <a:rPr lang="en-GB" sz="2000" dirty="0"/>
                            <a:t>Sum</a:t>
                          </a:r>
                          <a:endParaRPr lang="en-GB" sz="2000" dirty="0"/>
                        </a:p>
                      </a:txBody>
                      <a:tcPr/>
                    </a:tc>
                    <a:tc>
                      <a:txBody>
                        <a:bodyPr/>
                        <a:lstStyle/>
                        <a:p>
                          <a:r>
                            <a:rPr lang="en-GB" sz="2000" dirty="0"/>
                            <a:t>Egalitarian</a:t>
                          </a:r>
                          <a:endParaRPr lang="en-GB" sz="2000" dirty="0"/>
                        </a:p>
                        <a:p>
                          <a:r>
                            <a:rPr lang="en-GB" sz="2000" dirty="0"/>
                            <a:t>Min</a:t>
                          </a:r>
                          <a:endParaRPr lang="en-GB" sz="2000" dirty="0"/>
                        </a:p>
                      </a:txBody>
                      <a:tcPr/>
                    </a:tc>
                    <a:tc>
                      <a:txBody>
                        <a:bodyPr/>
                        <a:lstStyle/>
                        <a:p>
                          <a:r>
                            <a:rPr lang="en-GB" sz="2000" dirty="0"/>
                            <a:t>NBS</a:t>
                          </a:r>
                          <a:endParaRPr lang="en-GB" sz="2000" dirty="0"/>
                        </a:p>
                        <a:p>
                          <a:r>
                            <a:rPr lang="en-GB" sz="2000" dirty="0"/>
                            <a:t>Product</a:t>
                          </a:r>
                          <a:endParaRPr lang="en-GB" sz="2000" dirty="0"/>
                        </a:p>
                      </a:txBody>
                      <a:tcPr/>
                    </a:tc>
                  </a:tr>
                  <a:tr h="522806">
                    <a:tc>
                      <a:txBody>
                        <a:bodyPr/>
                        <a:lstStyle/>
                        <a:p>
                          <a:pPr algn="ctr"/>
                          <a:r>
                            <a:rPr lang="en-GB" sz="2000" b="1" dirty="0"/>
                            <a:t>1</a:t>
                          </a:r>
                          <a:endParaRPr lang="en-GB" sz="2000" b="1" dirty="0"/>
                        </a:p>
                      </a:txBody>
                      <a:tcPr/>
                    </a:tc>
                    <a:tc>
                      <a:txBody>
                        <a:bodyPr/>
                        <a:lstStyle/>
                        <a:p>
                          <a:r>
                            <a:rPr lang="en-GB" sz="2000" dirty="0"/>
                            <a:t>1</a:t>
                          </a:r>
                          <a:endParaRPr lang="en-GB" sz="2000" dirty="0"/>
                        </a:p>
                      </a:txBody>
                      <a:tcPr/>
                    </a:tc>
                    <a:tc>
                      <a:txBody>
                        <a:bodyPr/>
                        <a:lstStyle/>
                        <a:p>
                          <a:r>
                            <a:rPr lang="en-GB" sz="2000" dirty="0"/>
                            <a:t>1</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r>
                  <a:tr h="522806">
                    <a:tc>
                      <a:txBody>
                        <a:bodyPr/>
                        <a:lstStyle/>
                        <a:p>
                          <a:pPr algn="ctr"/>
                          <a:r>
                            <a:rPr lang="en-GB" sz="2000" b="1" dirty="0"/>
                            <a:t>2</a:t>
                          </a:r>
                          <a:endParaRPr lang="en-GB" sz="2000" b="1"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r>
                  <a:tr h="522806">
                    <a:tc>
                      <a:txBody>
                        <a:bodyPr/>
                        <a:lstStyle/>
                        <a:p>
                          <a:pPr algn="ctr"/>
                          <a:r>
                            <a:rPr lang="en-GB" sz="2000" b="1" dirty="0"/>
                            <a:t>3</a:t>
                          </a:r>
                          <a:endParaRPr lang="en-GB" sz="2000" b="1" dirty="0"/>
                        </a:p>
                      </a:txBody>
                      <a:tcPr/>
                    </a:tc>
                    <a:tc>
                      <a:txBody>
                        <a:bodyPr/>
                        <a:lstStyle/>
                        <a:p>
                          <a:r>
                            <a:rPr lang="en-GB" sz="2000" dirty="0"/>
                            <a:t>1</a:t>
                          </a:r>
                          <a:endParaRPr lang="en-GB" sz="2000" dirty="0"/>
                        </a:p>
                      </a:txBody>
                      <a:tcPr/>
                    </a:tc>
                    <a:tc>
                      <a:txBody>
                        <a:bodyPr/>
                        <a:lstStyle/>
                        <a:p>
                          <a:r>
                            <a:rPr lang="en-GB" sz="2000" dirty="0"/>
                            <a:t>0</a:t>
                          </a:r>
                          <a:endParaRPr lang="en-GB" sz="2000" dirty="0"/>
                        </a:p>
                      </a:txBody>
                      <a:tcPr/>
                    </a:tc>
                    <a:tc>
                      <a:txBody>
                        <a:bodyPr/>
                        <a:lstStyle/>
                        <a:p>
                          <a:r>
                            <a:rPr lang="en-GB" sz="2000" dirty="0"/>
                            <a:t>7</a:t>
                          </a:r>
                          <a:endParaRPr lang="en-GB" sz="2000" dirty="0"/>
                        </a:p>
                      </a:txBody>
                      <a:tcPr/>
                    </a:tc>
                    <a:tc>
                      <a:txBody>
                        <a:bodyPr/>
                        <a:lstStyle/>
                        <a:p>
                          <a:r>
                            <a:rPr lang="en-GB" sz="2000" dirty="0"/>
                            <a:t>7</a:t>
                          </a:r>
                          <a:endParaRPr lang="en-GB" sz="2000" dirty="0"/>
                        </a:p>
                      </a:txBody>
                      <a:tcPr/>
                    </a:tc>
                    <a:tc>
                      <a:txBody>
                        <a:bodyPr/>
                        <a:lstStyle/>
                        <a:p>
                          <a:r>
                            <a:rPr lang="en-GB" sz="2000" dirty="0">
                              <a:solidFill>
                                <a:srgbClr val="FF0000"/>
                              </a:solidFill>
                            </a:rPr>
                            <a:t>14</a:t>
                          </a:r>
                          <a:endParaRPr lang="en-GB" sz="2000" dirty="0">
                            <a:solidFill>
                              <a:srgbClr val="FF0000"/>
                            </a:solidFill>
                          </a:endParaRPr>
                        </a:p>
                      </a:txBody>
                      <a:tcPr/>
                    </a:tc>
                    <a:tc>
                      <a:txBody>
                        <a:bodyPr/>
                        <a:lstStyle/>
                        <a:p>
                          <a:r>
                            <a:rPr lang="en-GB" sz="2000" dirty="0">
                              <a:solidFill>
                                <a:srgbClr val="FF0000"/>
                              </a:solidFill>
                            </a:rPr>
                            <a:t>7</a:t>
                          </a:r>
                          <a:endParaRPr lang="en-GB" sz="2000" dirty="0">
                            <a:solidFill>
                              <a:srgbClr val="FF0000"/>
                            </a:solidFill>
                          </a:endParaRPr>
                        </a:p>
                      </a:txBody>
                      <a:tcPr/>
                    </a:tc>
                    <a:tc>
                      <a:txBody>
                        <a:bodyPr/>
                        <a:lstStyle/>
                        <a:p>
                          <a:r>
                            <a:rPr lang="en-GB" sz="2000" dirty="0">
                              <a:solidFill>
                                <a:srgbClr val="FF0000"/>
                              </a:solidFill>
                            </a:rPr>
                            <a:t>49</a:t>
                          </a:r>
                          <a:endParaRPr lang="en-GB" sz="2000" dirty="0">
                            <a:solidFill>
                              <a:srgbClr val="FF0000"/>
                            </a:solidFill>
                          </a:endParaRPr>
                        </a:p>
                      </a:txBody>
                      <a:tcPr/>
                    </a:tc>
                  </a:tr>
                  <a:tr h="522806">
                    <a:tc>
                      <a:txBody>
                        <a:bodyPr/>
                        <a:lstStyle/>
                        <a:p>
                          <a:pPr algn="ctr"/>
                          <a:r>
                            <a:rPr lang="en-GB" sz="2000" b="1" dirty="0"/>
                            <a:t>4</a:t>
                          </a:r>
                          <a:endParaRPr lang="en-GB" sz="2000" b="1" dirty="0"/>
                        </a:p>
                      </a:txBody>
                      <a:tcPr/>
                    </a:tc>
                    <a:tc>
                      <a:txBody>
                        <a:bodyPr/>
                        <a:lstStyle/>
                        <a:p>
                          <a:r>
                            <a:rPr lang="en-GB" sz="2000" dirty="0"/>
                            <a:t>0</a:t>
                          </a:r>
                          <a:endParaRPr lang="en-GB" sz="2000" dirty="0"/>
                        </a:p>
                      </a:txBody>
                      <a:tcPr/>
                    </a:tc>
                    <a:tc>
                      <a:txBody>
                        <a:bodyPr/>
                        <a:lstStyle/>
                        <a:p>
                          <a:r>
                            <a:rPr lang="en-GB" sz="2000" dirty="0"/>
                            <a:t>1</a:t>
                          </a:r>
                          <a:endParaRPr lang="en-GB" sz="2000" dirty="0"/>
                        </a:p>
                      </a:txBody>
                      <a:tcPr/>
                    </a:tc>
                    <a:tc>
                      <a:txBody>
                        <a:bodyPr/>
                        <a:lstStyle/>
                        <a:p>
                          <a:r>
                            <a:rPr lang="en-GB" sz="2000" dirty="0"/>
                            <a:t>3</a:t>
                          </a:r>
                          <a:endParaRPr lang="en-GB" sz="2000" dirty="0"/>
                        </a:p>
                      </a:txBody>
                      <a:tcPr/>
                    </a:tc>
                    <a:tc>
                      <a:txBody>
                        <a:bodyPr/>
                        <a:lstStyle/>
                        <a:p>
                          <a:r>
                            <a:rPr lang="en-GB" sz="2000" dirty="0"/>
                            <a:t>3</a:t>
                          </a:r>
                          <a:endParaRPr lang="en-GB" sz="2000" dirty="0"/>
                        </a:p>
                      </a:txBody>
                      <a:tcPr/>
                    </a:tc>
                    <a:tc>
                      <a:txBody>
                        <a:bodyPr/>
                        <a:lstStyle/>
                        <a:p>
                          <a:r>
                            <a:rPr lang="en-GB" sz="2000" dirty="0"/>
                            <a:t>6</a:t>
                          </a:r>
                          <a:endParaRPr lang="en-GB" sz="2000" dirty="0"/>
                        </a:p>
                      </a:txBody>
                      <a:tcPr/>
                    </a:tc>
                    <a:tc>
                      <a:txBody>
                        <a:bodyPr/>
                        <a:lstStyle/>
                        <a:p>
                          <a:r>
                            <a:rPr lang="en-GB" sz="2000" dirty="0"/>
                            <a:t>3</a:t>
                          </a:r>
                          <a:endParaRPr lang="en-GB" sz="2000" dirty="0"/>
                        </a:p>
                      </a:txBody>
                      <a:tcPr/>
                    </a:tc>
                    <a:tc>
                      <a:txBody>
                        <a:bodyPr/>
                        <a:lstStyle/>
                        <a:p>
                          <a:r>
                            <a:rPr lang="en-GB" sz="2000" dirty="0"/>
                            <a:t>9</a:t>
                          </a:r>
                          <a:endParaRPr lang="en-GB" sz="2000" dirty="0"/>
                        </a:p>
                      </a:txBody>
                      <a:tcPr/>
                    </a:tc>
                  </a:tr>
                  <a:tr h="522806">
                    <a:tc>
                      <a:txBody>
                        <a:bodyPr/>
                        <a:lstStyle/>
                        <a:p>
                          <a:pPr algn="ctr"/>
                          <a:r>
                            <a:rPr lang="en-GB" sz="2000" b="1" dirty="0"/>
                            <a:t>5</a:t>
                          </a:r>
                          <a:endParaRPr lang="en-GB" sz="2000" b="1" dirty="0"/>
                        </a:p>
                      </a:txBody>
                      <a:tcPr/>
                    </a:tc>
                    <a:tc>
                      <a:txBody>
                        <a:bodyPr/>
                        <a:lstStyle/>
                        <a:p>
                          <a:r>
                            <a:rPr lang="en-GB" sz="2000" dirty="0"/>
                            <a:t>0.5</a:t>
                          </a:r>
                          <a:endParaRPr lang="en-GB" sz="2000" dirty="0"/>
                        </a:p>
                      </a:txBody>
                      <a:tcPr/>
                    </a:tc>
                    <a:tc>
                      <a:txBody>
                        <a:bodyPr/>
                        <a:lstStyle/>
                        <a:p>
                          <a:r>
                            <a:rPr lang="en-GB" sz="2000" dirty="0"/>
                            <a:t>0.5</a:t>
                          </a:r>
                          <a:endParaRPr lang="en-GB" sz="2000" dirty="0"/>
                        </a:p>
                      </a:txBody>
                      <a:tcPr/>
                    </a:tc>
                    <a:tc>
                      <a:txBody>
                        <a:bodyPr/>
                        <a:lstStyle/>
                        <a:p>
                          <a:r>
                            <a:rPr lang="en-GB" sz="2000" dirty="0"/>
                            <a:t>5</a:t>
                          </a:r>
                          <a:endParaRPr lang="en-GB" sz="2000" dirty="0"/>
                        </a:p>
                      </a:txBody>
                      <a:tcPr/>
                    </a:tc>
                    <a:tc>
                      <a:txBody>
                        <a:bodyPr/>
                        <a:lstStyle/>
                        <a:p>
                          <a:r>
                            <a:rPr lang="en-GB" sz="2000" dirty="0"/>
                            <a:t>5</a:t>
                          </a:r>
                          <a:endParaRPr lang="en-GB" sz="2000" dirty="0"/>
                        </a:p>
                      </a:txBody>
                      <a:tcPr/>
                    </a:tc>
                    <a:tc>
                      <a:txBody>
                        <a:bodyPr/>
                        <a:lstStyle/>
                        <a:p>
                          <a:r>
                            <a:rPr lang="en-GB" sz="2000" dirty="0"/>
                            <a:t>10</a:t>
                          </a:r>
                          <a:endParaRPr lang="en-GB" sz="2000" dirty="0"/>
                        </a:p>
                      </a:txBody>
                      <a:tcPr/>
                    </a:tc>
                    <a:tc>
                      <a:txBody>
                        <a:bodyPr/>
                        <a:lstStyle/>
                        <a:p>
                          <a:r>
                            <a:rPr lang="en-GB" sz="2000" dirty="0"/>
                            <a:t>5</a:t>
                          </a:r>
                          <a:endParaRPr lang="en-GB" sz="2000" dirty="0"/>
                        </a:p>
                      </a:txBody>
                      <a:tcPr/>
                    </a:tc>
                    <a:tc>
                      <a:txBody>
                        <a:bodyPr/>
                        <a:lstStyle/>
                        <a:p>
                          <a:r>
                            <a:rPr lang="en-GB" sz="2000" dirty="0"/>
                            <a:t>25</a:t>
                          </a:r>
                          <a:endParaRPr lang="en-GB" sz="2000" dirty="0"/>
                        </a:p>
                      </a:txBody>
                      <a:tcPr/>
                    </a:tc>
                  </a:tr>
                </a:tbl>
              </a:graphicData>
            </a:graphic>
          </p:graphicFrame>
        </mc:Choice>
        <mc:Fallback xmlns="">
          <p:graphicFrame>
            <p:nvGraphicFramePr>
              <p:cNvPr id="5" name="Table 19"/>
              <p:cNvGraphicFramePr>
                <a:graphicFrameLocks noGrp="1"/>
              </p:cNvGraphicFramePr>
              <p:nvPr/>
            </p:nvGraphicFramePr>
            <p:xfrm>
              <a:off x="838196" y="3175352"/>
              <a:ext cx="9125937" cy="3315070"/>
            </p:xfrm>
            <a:graphic>
              <a:graphicData uri="http://schemas.openxmlformats.org/drawingml/2006/table">
                <a:tbl>
                  <a:tblPr firstRow="1" bandRow="1">
                    <a:tableStyleId>{5C22544A-7EE6-4342-B048-85BDC9FD1C3A}</a:tableStyleId>
                  </a:tblPr>
                  <a:tblGrid>
                    <a:gridCol w="1309448"/>
                    <a:gridCol w="664154"/>
                    <a:gridCol w="892664"/>
                    <a:gridCol w="980828"/>
                    <a:gridCol w="848582"/>
                    <a:gridCol w="1460817"/>
                    <a:gridCol w="1737192"/>
                    <a:gridCol w="1232252"/>
                  </a:tblGrid>
                  <a:tr h="701040">
                    <a:tc>
                      <a:txBody>
                        <a:bodyPr/>
                        <a:lstStyle/>
                        <a:p>
                          <a:r>
                            <a:rPr lang="en-GB" sz="2000" dirty="0"/>
                            <a:t>Offer </a:t>
                          </a:r>
                          <a:endParaRPr lang="en-GB" sz="2000" dirty="0"/>
                        </a:p>
                      </a:txBody>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r>
                            <a:rPr lang="en-GB" sz="2000" dirty="0"/>
                            <a:t>Utilitarian</a:t>
                          </a:r>
                          <a:endParaRPr lang="en-GB" sz="2000" dirty="0"/>
                        </a:p>
                        <a:p>
                          <a:r>
                            <a:rPr lang="en-GB" sz="2000" dirty="0"/>
                            <a:t>Sum</a:t>
                          </a:r>
                          <a:endParaRPr lang="en-GB" sz="2000" dirty="0"/>
                        </a:p>
                      </a:txBody>
                      <a:tcPr/>
                    </a:tc>
                    <a:tc>
                      <a:txBody>
                        <a:bodyPr/>
                        <a:lstStyle/>
                        <a:p>
                          <a:r>
                            <a:rPr lang="en-GB" sz="2000" dirty="0"/>
                            <a:t>Egalitarian</a:t>
                          </a:r>
                          <a:endParaRPr lang="en-GB" sz="2000" dirty="0"/>
                        </a:p>
                        <a:p>
                          <a:r>
                            <a:rPr lang="en-GB" sz="2000" dirty="0"/>
                            <a:t>Min</a:t>
                          </a:r>
                          <a:endParaRPr lang="en-GB" sz="2000" dirty="0"/>
                        </a:p>
                      </a:txBody>
                      <a:tcPr/>
                    </a:tc>
                    <a:tc>
                      <a:txBody>
                        <a:bodyPr/>
                        <a:lstStyle/>
                        <a:p>
                          <a:r>
                            <a:rPr lang="en-GB" sz="2000" dirty="0"/>
                            <a:t>NBS</a:t>
                          </a:r>
                          <a:endParaRPr lang="en-GB" sz="2000" dirty="0"/>
                        </a:p>
                        <a:p>
                          <a:r>
                            <a:rPr lang="en-GB" sz="2000" dirty="0"/>
                            <a:t>Product</a:t>
                          </a:r>
                          <a:endParaRPr lang="en-GB" sz="2000" dirty="0"/>
                        </a:p>
                      </a:txBody>
                      <a:tcPr/>
                    </a:tc>
                  </a:tr>
                  <a:tr h="522806">
                    <a:tc>
                      <a:txBody>
                        <a:bodyPr/>
                        <a:lstStyle/>
                        <a:p>
                          <a:pPr algn="ctr"/>
                          <a:r>
                            <a:rPr lang="en-GB" sz="2000" b="1" dirty="0"/>
                            <a:t>1</a:t>
                          </a:r>
                          <a:endParaRPr lang="en-GB" sz="2000" b="1" dirty="0"/>
                        </a:p>
                      </a:txBody>
                      <a:tcPr/>
                    </a:tc>
                    <a:tc>
                      <a:txBody>
                        <a:bodyPr/>
                        <a:lstStyle/>
                        <a:p>
                          <a:r>
                            <a:rPr lang="en-GB" sz="2000" dirty="0"/>
                            <a:t>1</a:t>
                          </a:r>
                          <a:endParaRPr lang="en-GB" sz="2000" dirty="0"/>
                        </a:p>
                      </a:txBody>
                      <a:tcPr/>
                    </a:tc>
                    <a:tc>
                      <a:txBody>
                        <a:bodyPr/>
                        <a:lstStyle/>
                        <a:p>
                          <a:r>
                            <a:rPr lang="en-GB" sz="2000" dirty="0"/>
                            <a:t>1</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r>
                  <a:tr h="522806">
                    <a:tc>
                      <a:txBody>
                        <a:bodyPr/>
                        <a:lstStyle/>
                        <a:p>
                          <a:pPr algn="ctr"/>
                          <a:r>
                            <a:rPr lang="en-GB" sz="2000" b="1" dirty="0"/>
                            <a:t>2</a:t>
                          </a:r>
                          <a:endParaRPr lang="en-GB" sz="2000" b="1"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r>
                  <a:tr h="522806">
                    <a:tc>
                      <a:txBody>
                        <a:bodyPr/>
                        <a:lstStyle/>
                        <a:p>
                          <a:pPr algn="ctr"/>
                          <a:r>
                            <a:rPr lang="en-GB" sz="2000" b="1" dirty="0"/>
                            <a:t>3</a:t>
                          </a:r>
                          <a:endParaRPr lang="en-GB" sz="2000" b="1" dirty="0"/>
                        </a:p>
                      </a:txBody>
                      <a:tcPr/>
                    </a:tc>
                    <a:tc>
                      <a:txBody>
                        <a:bodyPr/>
                        <a:lstStyle/>
                        <a:p>
                          <a:r>
                            <a:rPr lang="en-GB" sz="2000" dirty="0"/>
                            <a:t>1</a:t>
                          </a:r>
                          <a:endParaRPr lang="en-GB" sz="2000" dirty="0"/>
                        </a:p>
                      </a:txBody>
                      <a:tcPr/>
                    </a:tc>
                    <a:tc>
                      <a:txBody>
                        <a:bodyPr/>
                        <a:lstStyle/>
                        <a:p>
                          <a:r>
                            <a:rPr lang="en-GB" sz="2000" dirty="0"/>
                            <a:t>0</a:t>
                          </a:r>
                          <a:endParaRPr lang="en-GB" sz="2000" dirty="0"/>
                        </a:p>
                      </a:txBody>
                      <a:tcPr/>
                    </a:tc>
                    <a:tc>
                      <a:txBody>
                        <a:bodyPr/>
                        <a:lstStyle/>
                        <a:p>
                          <a:r>
                            <a:rPr lang="en-GB" sz="2000" dirty="0"/>
                            <a:t>7</a:t>
                          </a:r>
                          <a:endParaRPr lang="en-GB" sz="2000" dirty="0"/>
                        </a:p>
                      </a:txBody>
                      <a:tcPr/>
                    </a:tc>
                    <a:tc>
                      <a:txBody>
                        <a:bodyPr/>
                        <a:lstStyle/>
                        <a:p>
                          <a:r>
                            <a:rPr lang="en-GB" sz="2000" dirty="0"/>
                            <a:t>7</a:t>
                          </a:r>
                          <a:endParaRPr lang="en-GB" sz="2000" dirty="0"/>
                        </a:p>
                      </a:txBody>
                      <a:tcPr/>
                    </a:tc>
                    <a:tc>
                      <a:txBody>
                        <a:bodyPr/>
                        <a:lstStyle/>
                        <a:p>
                          <a:r>
                            <a:rPr lang="en-GB" sz="2000" dirty="0">
                              <a:solidFill>
                                <a:srgbClr val="FF0000"/>
                              </a:solidFill>
                            </a:rPr>
                            <a:t>14</a:t>
                          </a:r>
                          <a:endParaRPr lang="en-GB" sz="2000" dirty="0">
                            <a:solidFill>
                              <a:srgbClr val="FF0000"/>
                            </a:solidFill>
                          </a:endParaRPr>
                        </a:p>
                      </a:txBody>
                      <a:tcPr/>
                    </a:tc>
                    <a:tc>
                      <a:txBody>
                        <a:bodyPr/>
                        <a:lstStyle/>
                        <a:p>
                          <a:r>
                            <a:rPr lang="en-GB" sz="2000" dirty="0">
                              <a:solidFill>
                                <a:srgbClr val="FF0000"/>
                              </a:solidFill>
                            </a:rPr>
                            <a:t>7</a:t>
                          </a:r>
                          <a:endParaRPr lang="en-GB" sz="2000" dirty="0">
                            <a:solidFill>
                              <a:srgbClr val="FF0000"/>
                            </a:solidFill>
                          </a:endParaRPr>
                        </a:p>
                      </a:txBody>
                      <a:tcPr/>
                    </a:tc>
                    <a:tc>
                      <a:txBody>
                        <a:bodyPr/>
                        <a:lstStyle/>
                        <a:p>
                          <a:r>
                            <a:rPr lang="en-GB" sz="2000" dirty="0">
                              <a:solidFill>
                                <a:srgbClr val="FF0000"/>
                              </a:solidFill>
                            </a:rPr>
                            <a:t>49</a:t>
                          </a:r>
                          <a:endParaRPr lang="en-GB" sz="2000" dirty="0">
                            <a:solidFill>
                              <a:srgbClr val="FF0000"/>
                            </a:solidFill>
                          </a:endParaRPr>
                        </a:p>
                      </a:txBody>
                      <a:tcPr/>
                    </a:tc>
                  </a:tr>
                  <a:tr h="522806">
                    <a:tc>
                      <a:txBody>
                        <a:bodyPr/>
                        <a:lstStyle/>
                        <a:p>
                          <a:pPr algn="ctr"/>
                          <a:r>
                            <a:rPr lang="en-GB" sz="2000" b="1" dirty="0"/>
                            <a:t>4</a:t>
                          </a:r>
                          <a:endParaRPr lang="en-GB" sz="2000" b="1" dirty="0"/>
                        </a:p>
                      </a:txBody>
                      <a:tcPr/>
                    </a:tc>
                    <a:tc>
                      <a:txBody>
                        <a:bodyPr/>
                        <a:lstStyle/>
                        <a:p>
                          <a:r>
                            <a:rPr lang="en-GB" sz="2000" dirty="0"/>
                            <a:t>0</a:t>
                          </a:r>
                          <a:endParaRPr lang="en-GB" sz="2000" dirty="0"/>
                        </a:p>
                      </a:txBody>
                      <a:tcPr/>
                    </a:tc>
                    <a:tc>
                      <a:txBody>
                        <a:bodyPr/>
                        <a:lstStyle/>
                        <a:p>
                          <a:r>
                            <a:rPr lang="en-GB" sz="2000" dirty="0"/>
                            <a:t>1</a:t>
                          </a:r>
                          <a:endParaRPr lang="en-GB" sz="2000" dirty="0"/>
                        </a:p>
                      </a:txBody>
                      <a:tcPr/>
                    </a:tc>
                    <a:tc>
                      <a:txBody>
                        <a:bodyPr/>
                        <a:lstStyle/>
                        <a:p>
                          <a:r>
                            <a:rPr lang="en-GB" sz="2000" dirty="0"/>
                            <a:t>3</a:t>
                          </a:r>
                          <a:endParaRPr lang="en-GB" sz="2000" dirty="0"/>
                        </a:p>
                      </a:txBody>
                      <a:tcPr/>
                    </a:tc>
                    <a:tc>
                      <a:txBody>
                        <a:bodyPr/>
                        <a:lstStyle/>
                        <a:p>
                          <a:r>
                            <a:rPr lang="en-GB" sz="2000" dirty="0"/>
                            <a:t>3</a:t>
                          </a:r>
                          <a:endParaRPr lang="en-GB" sz="2000" dirty="0"/>
                        </a:p>
                      </a:txBody>
                      <a:tcPr/>
                    </a:tc>
                    <a:tc>
                      <a:txBody>
                        <a:bodyPr/>
                        <a:lstStyle/>
                        <a:p>
                          <a:r>
                            <a:rPr lang="en-GB" sz="2000" dirty="0"/>
                            <a:t>6</a:t>
                          </a:r>
                          <a:endParaRPr lang="en-GB" sz="2000" dirty="0"/>
                        </a:p>
                      </a:txBody>
                      <a:tcPr/>
                    </a:tc>
                    <a:tc>
                      <a:txBody>
                        <a:bodyPr/>
                        <a:lstStyle/>
                        <a:p>
                          <a:r>
                            <a:rPr lang="en-GB" sz="2000" dirty="0"/>
                            <a:t>3</a:t>
                          </a:r>
                          <a:endParaRPr lang="en-GB" sz="2000" dirty="0"/>
                        </a:p>
                      </a:txBody>
                      <a:tcPr/>
                    </a:tc>
                    <a:tc>
                      <a:txBody>
                        <a:bodyPr/>
                        <a:lstStyle/>
                        <a:p>
                          <a:r>
                            <a:rPr lang="en-GB" sz="2000" dirty="0"/>
                            <a:t>9</a:t>
                          </a:r>
                          <a:endParaRPr lang="en-GB" sz="2000" dirty="0"/>
                        </a:p>
                      </a:txBody>
                      <a:tcPr/>
                    </a:tc>
                  </a:tr>
                  <a:tr h="522806">
                    <a:tc>
                      <a:txBody>
                        <a:bodyPr/>
                        <a:lstStyle/>
                        <a:p>
                          <a:pPr algn="ctr"/>
                          <a:r>
                            <a:rPr lang="en-GB" sz="2000" b="1" dirty="0"/>
                            <a:t>5</a:t>
                          </a:r>
                          <a:endParaRPr lang="en-GB" sz="2000" b="1" dirty="0"/>
                        </a:p>
                      </a:txBody>
                      <a:tcPr/>
                    </a:tc>
                    <a:tc>
                      <a:txBody>
                        <a:bodyPr/>
                        <a:lstStyle/>
                        <a:p>
                          <a:r>
                            <a:rPr lang="en-GB" sz="2000" dirty="0"/>
                            <a:t>0.5</a:t>
                          </a:r>
                          <a:endParaRPr lang="en-GB" sz="2000" dirty="0"/>
                        </a:p>
                      </a:txBody>
                      <a:tcPr/>
                    </a:tc>
                    <a:tc>
                      <a:txBody>
                        <a:bodyPr/>
                        <a:lstStyle/>
                        <a:p>
                          <a:r>
                            <a:rPr lang="en-GB" sz="2000" dirty="0"/>
                            <a:t>0.5</a:t>
                          </a:r>
                          <a:endParaRPr lang="en-GB" sz="2000" dirty="0"/>
                        </a:p>
                      </a:txBody>
                      <a:tcPr/>
                    </a:tc>
                    <a:tc>
                      <a:txBody>
                        <a:bodyPr/>
                        <a:lstStyle/>
                        <a:p>
                          <a:r>
                            <a:rPr lang="en-GB" sz="2000" dirty="0"/>
                            <a:t>5</a:t>
                          </a:r>
                          <a:endParaRPr lang="en-GB" sz="2000" dirty="0"/>
                        </a:p>
                      </a:txBody>
                      <a:tcPr/>
                    </a:tc>
                    <a:tc>
                      <a:txBody>
                        <a:bodyPr/>
                        <a:lstStyle/>
                        <a:p>
                          <a:r>
                            <a:rPr lang="en-GB" sz="2000" dirty="0"/>
                            <a:t>5</a:t>
                          </a:r>
                          <a:endParaRPr lang="en-GB" sz="2000" dirty="0"/>
                        </a:p>
                      </a:txBody>
                      <a:tcPr/>
                    </a:tc>
                    <a:tc>
                      <a:txBody>
                        <a:bodyPr/>
                        <a:lstStyle/>
                        <a:p>
                          <a:r>
                            <a:rPr lang="en-GB" sz="2000" dirty="0"/>
                            <a:t>10</a:t>
                          </a:r>
                          <a:endParaRPr lang="en-GB" sz="2000" dirty="0"/>
                        </a:p>
                      </a:txBody>
                      <a:tcPr/>
                    </a:tc>
                    <a:tc>
                      <a:txBody>
                        <a:bodyPr/>
                        <a:lstStyle/>
                        <a:p>
                          <a:r>
                            <a:rPr lang="en-GB" sz="2000" dirty="0"/>
                            <a:t>5</a:t>
                          </a:r>
                          <a:endParaRPr lang="en-GB" sz="2000" dirty="0"/>
                        </a:p>
                      </a:txBody>
                      <a:tcPr/>
                    </a:tc>
                    <a:tc>
                      <a:txBody>
                        <a:bodyPr/>
                        <a:lstStyle/>
                        <a:p>
                          <a:r>
                            <a:rPr lang="en-GB" sz="2000" dirty="0"/>
                            <a:t>25</a:t>
                          </a:r>
                          <a:endParaRPr lang="en-GB" sz="2000" dirty="0"/>
                        </a:p>
                      </a:txBody>
                      <a:tcPr/>
                    </a:tc>
                  </a:tr>
                </a:tbl>
              </a:graphicData>
            </a:graphic>
          </p:graphicFrame>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83"/>
            <a:ext cx="10515600" cy="1325563"/>
          </a:xfrm>
        </p:spPr>
        <p:txBody>
          <a:bodyPr/>
          <a:lstStyle/>
          <a:p>
            <a:r>
              <a:rPr lang="en-GB" dirty="0"/>
              <a:t>Example 1 Revisited: Envy Free</a:t>
            </a:r>
            <a:endParaRPr lang="en-GB" dirty="0"/>
          </a:p>
        </p:txBody>
      </p:sp>
      <mc:AlternateContent xmlns:mc="http://schemas.openxmlformats.org/markup-compatibility/2006">
        <mc:Choice xmlns:a14="http://schemas.microsoft.com/office/drawing/2010/main" Requires="a14">
          <p:sp>
            <p:nvSpPr>
              <p:cNvPr id="4" name="Content Placeholder 2"/>
              <p:cNvSpPr txBox="1"/>
              <p:nvPr/>
            </p:nvSpPr>
            <p:spPr>
              <a:xfrm>
                <a:off x="838200" y="1323043"/>
                <a:ext cx="10515600" cy="16033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1</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oMath>
                  </m:oMathPara>
                </a14:m>
                <a:endParaRPr lang="en-GB"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2</m:t>
                          </m:r>
                        </m:sub>
                      </m:sSub>
                      <m:d>
                        <m:dPr>
                          <m:ctrlPr>
                            <a:rPr lang="en-GB" i="1">
                              <a:latin typeface="Cambria Math" panose="02040503050406030204" pitchFamily="18" charset="0"/>
                            </a:rPr>
                          </m:ctrlPr>
                        </m:dPr>
                        <m:e>
                          <m:r>
                            <a:rPr lang="en-GB" i="1">
                              <a:latin typeface="Cambria Math" panose="02040503050406030204" pitchFamily="18" charset="0"/>
                            </a:rPr>
                            <m:t>𝑜</m:t>
                          </m:r>
                        </m:e>
                      </m:d>
                      <m:r>
                        <a:rPr lang="en-GB" i="1">
                          <a:latin typeface="Cambria Math" panose="02040503050406030204" pitchFamily="18" charset="0"/>
                        </a:rPr>
                        <m:t>=</m:t>
                      </m:r>
                      <m:r>
                        <a:rPr lang="en-GB" i="1">
                          <a:latin typeface="Cambria Math" panose="02040503050406030204" pitchFamily="18" charset="0"/>
                        </a:rPr>
                        <m:t>3</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e>
                      </m:d>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2</m:t>
                              </m:r>
                            </m:sub>
                          </m:sSub>
                        </m:e>
                      </m:d>
                    </m:oMath>
                  </m:oMathPara>
                </a14:m>
                <a:endParaRPr lang="en-GB" dirty="0"/>
              </a:p>
              <a:p>
                <a:pPr marL="0" indent="0">
                  <a:buFont typeface="Arial" panose="020B0604020202020204" pitchFamily="34" charset="0"/>
                  <a:buNone/>
                </a:pPr>
                <a:r>
                  <a:rPr lang="en-GB" dirty="0"/>
                  <a:t>Compute agent utilities when their allocation is REVERSED  (i.e. Agent 2 is getting what Agent 1 is getting, and vice versa)</a:t>
                </a:r>
                <a:endParaRPr lang="en-GB" dirty="0"/>
              </a:p>
            </p:txBody>
          </p:sp>
        </mc:Choice>
        <mc:Fallback>
          <p:sp>
            <p:nvSpPr>
              <p:cNvPr id="4" name="Content Placeholder 2"/>
              <p:cNvSpPr txBox="1">
                <a:spLocks noRot="1" noChangeAspect="1" noMove="1" noResize="1" noEditPoints="1" noAdjustHandles="1" noChangeArrowheads="1" noChangeShapeType="1" noTextEdit="1"/>
              </p:cNvSpPr>
              <p:nvPr/>
            </p:nvSpPr>
            <p:spPr>
              <a:xfrm>
                <a:off x="838200" y="1323043"/>
                <a:ext cx="10515600" cy="1603375"/>
              </a:xfrm>
              <a:prstGeom prst="rect">
                <a:avLst/>
              </a:prstGeom>
              <a:blipFill rotWithShape="1">
                <a:blip r:embed="rId1"/>
                <a:stretch>
                  <a:fillRect t="-21" b="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19"/>
              <p:cNvGraphicFramePr>
                <a:graphicFrameLocks noGrp="1"/>
              </p:cNvGraphicFramePr>
              <p:nvPr/>
            </p:nvGraphicFramePr>
            <p:xfrm>
              <a:off x="904188" y="2926418"/>
              <a:ext cx="9125937" cy="3136836"/>
            </p:xfrm>
            <a:graphic>
              <a:graphicData uri="http://schemas.openxmlformats.org/drawingml/2006/table">
                <a:tbl>
                  <a:tblPr firstRow="1" bandRow="1">
                    <a:tableStyleId>{5C22544A-7EE6-4342-B048-85BDC9FD1C3A}</a:tableStyleId>
                  </a:tblPr>
                  <a:tblGrid>
                    <a:gridCol w="1309448"/>
                    <a:gridCol w="664154"/>
                    <a:gridCol w="892664"/>
                    <a:gridCol w="980828"/>
                    <a:gridCol w="848582"/>
                    <a:gridCol w="989472"/>
                    <a:gridCol w="1093510"/>
                    <a:gridCol w="2347279"/>
                  </a:tblGrid>
                  <a:tr h="522806">
                    <a:tc>
                      <a:txBody>
                        <a:bodyPr/>
                        <a:lstStyle/>
                        <a:p>
                          <a:r>
                            <a:rPr lang="en-GB" sz="2000" dirty="0"/>
                            <a:t>Offer </a:t>
                          </a:r>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𝑜</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𝑜</m:t>
                                    </m:r>
                                  </m:e>
                                  <m:sub>
                                    <m:r>
                                      <a:rPr lang="en-GB" sz="2000" i="1">
                                        <a:latin typeface="Cambria Math" panose="02040503050406030204" pitchFamily="18" charset="0"/>
                                      </a:rPr>
                                      <m:t>2</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e>
                                  <m:sub>
                                    <m:r>
                                      <a:rPr lang="en-GB" sz="2000" b="0" i="1" smtClean="0">
                                        <a:latin typeface="Cambria Math" panose="02040503050406030204" pitchFamily="18" charset="0"/>
                                      </a:rPr>
                                      <m:t>2</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r>
                                      <a:rPr lang="en-GB" sz="2000" b="1" i="1" smtClean="0">
                                        <a:latin typeface="Cambria Math" panose="02040503050406030204" pitchFamily="18" charset="0"/>
                                      </a:rPr>
                                      <m:t>′</m:t>
                                    </m:r>
                                  </m:e>
                                  <m:sub>
                                    <m:r>
                                      <a:rPr lang="en-GB" sz="2000" i="1">
                                        <a:latin typeface="Cambria Math" panose="02040503050406030204" pitchFamily="18" charset="0"/>
                                      </a:rPr>
                                      <m:t>1</m:t>
                                    </m:r>
                                  </m:sub>
                                </m:sSub>
                              </m:oMath>
                            </m:oMathPara>
                          </a14:m>
                          <a:endParaRPr lang="en-GB" sz="2000" dirty="0"/>
                        </a:p>
                      </a:txBody>
                      <a:tcPr/>
                    </a:tc>
                    <a:tc>
                      <a:txBody>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𝑈</m:t>
                                    </m:r>
                                    <m:r>
                                      <a:rPr lang="en-GB" sz="2000" b="1" i="1" smtClean="0">
                                        <a:latin typeface="Cambria Math" panose="02040503050406030204" pitchFamily="18" charset="0"/>
                                      </a:rPr>
                                      <m:t>′</m:t>
                                    </m:r>
                                  </m:e>
                                  <m:sub>
                                    <m:r>
                                      <a:rPr lang="en-GB" sz="2000" b="0" i="1" smtClean="0">
                                        <a:latin typeface="Cambria Math" panose="02040503050406030204" pitchFamily="18" charset="0"/>
                                      </a:rPr>
                                      <m:t>2</m:t>
                                    </m:r>
                                  </m:sub>
                                </m:sSub>
                              </m:oMath>
                            </m:oMathPara>
                          </a14:m>
                          <a:endParaRPr lang="en-GB" sz="2000" dirty="0"/>
                        </a:p>
                      </a:txBody>
                      <a:tcPr/>
                    </a:tc>
                    <a:tc>
                      <a:txBody>
                        <a:bodyPr/>
                        <a:lstStyle/>
                        <a:p>
                          <a:r>
                            <a:rPr lang="en-GB" sz="2000" dirty="0"/>
                            <a:t>Envious?</a:t>
                          </a:r>
                          <a:endParaRPr lang="en-GB" sz="2000" dirty="0"/>
                        </a:p>
                      </a:txBody>
                      <a:tcPr/>
                    </a:tc>
                  </a:tr>
                  <a:tr h="522806">
                    <a:tc>
                      <a:txBody>
                        <a:bodyPr/>
                        <a:lstStyle/>
                        <a:p>
                          <a:pPr algn="ctr"/>
                          <a:r>
                            <a:rPr lang="en-GB" sz="2000" b="1" dirty="0"/>
                            <a:t>1</a:t>
                          </a:r>
                          <a:endParaRPr lang="en-GB" sz="2000" b="1" dirty="0"/>
                        </a:p>
                      </a:txBody>
                      <a:tcPr/>
                    </a:tc>
                    <a:tc>
                      <a:txBody>
                        <a:bodyPr/>
                        <a:lstStyle/>
                        <a:p>
                          <a:r>
                            <a:rPr lang="en-GB" sz="2000" dirty="0"/>
                            <a:t>1</a:t>
                          </a:r>
                          <a:endParaRPr lang="en-GB" sz="2000" dirty="0"/>
                        </a:p>
                      </a:txBody>
                      <a:tcPr/>
                    </a:tc>
                    <a:tc>
                      <a:txBody>
                        <a:bodyPr/>
                        <a:lstStyle/>
                        <a:p>
                          <a:r>
                            <a:rPr lang="en-GB" sz="2000" dirty="0"/>
                            <a:t>1</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c>
                      <a:txBody>
                        <a:bodyPr/>
                        <a:lstStyle/>
                        <a:p>
                          <a:r>
                            <a:rPr lang="en-GB" sz="2000" dirty="0"/>
                            <a:t>Agent 2</a:t>
                          </a:r>
                          <a:endParaRPr lang="en-GB" sz="2000" dirty="0"/>
                        </a:p>
                      </a:txBody>
                      <a:tcPr/>
                    </a:tc>
                  </a:tr>
                  <a:tr h="522806">
                    <a:tc>
                      <a:txBody>
                        <a:bodyPr/>
                        <a:lstStyle/>
                        <a:p>
                          <a:pPr algn="ctr"/>
                          <a:r>
                            <a:rPr lang="en-GB" sz="2000" b="1" dirty="0"/>
                            <a:t>2</a:t>
                          </a:r>
                          <a:endParaRPr lang="en-GB" sz="2000" b="1"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r>
                            <a:rPr lang="en-GB" sz="2000" dirty="0"/>
                            <a:t>Agent 1</a:t>
                          </a:r>
                          <a:endParaRPr lang="en-GB" sz="2000" dirty="0"/>
                        </a:p>
                      </a:txBody>
                      <a:tcPr/>
                    </a:tc>
                  </a:tr>
                  <a:tr h="522806">
                    <a:tc>
                      <a:txBody>
                        <a:bodyPr/>
                        <a:lstStyle/>
                        <a:p>
                          <a:pPr algn="ctr"/>
                          <a:r>
                            <a:rPr lang="en-GB" sz="2000" b="1" dirty="0"/>
                            <a:t>3</a:t>
                          </a:r>
                          <a:endParaRPr lang="en-GB" sz="2000" b="1" dirty="0"/>
                        </a:p>
                      </a:txBody>
                      <a:tcPr/>
                    </a:tc>
                    <a:tc>
                      <a:txBody>
                        <a:bodyPr/>
                        <a:lstStyle/>
                        <a:p>
                          <a:r>
                            <a:rPr lang="en-GB" sz="2000" dirty="0"/>
                            <a:t>1</a:t>
                          </a:r>
                          <a:endParaRPr lang="en-GB" sz="2000" dirty="0"/>
                        </a:p>
                      </a:txBody>
                      <a:tcPr/>
                    </a:tc>
                    <a:tc>
                      <a:txBody>
                        <a:bodyPr/>
                        <a:lstStyle/>
                        <a:p>
                          <a:r>
                            <a:rPr lang="en-GB" sz="2000" dirty="0"/>
                            <a:t>0</a:t>
                          </a:r>
                          <a:endParaRPr lang="en-GB" sz="2000" dirty="0"/>
                        </a:p>
                      </a:txBody>
                      <a:tcPr/>
                    </a:tc>
                    <a:tc>
                      <a:txBody>
                        <a:bodyPr/>
                        <a:lstStyle/>
                        <a:p>
                          <a:r>
                            <a:rPr lang="en-GB" sz="2000" dirty="0"/>
                            <a:t>7</a:t>
                          </a:r>
                          <a:endParaRPr lang="en-GB" sz="2000" dirty="0"/>
                        </a:p>
                      </a:txBody>
                      <a:tcPr/>
                    </a:tc>
                    <a:tc>
                      <a:txBody>
                        <a:bodyPr/>
                        <a:lstStyle/>
                        <a:p>
                          <a:r>
                            <a:rPr lang="en-GB" sz="2000" dirty="0"/>
                            <a:t>7</a:t>
                          </a:r>
                          <a:endParaRPr lang="en-GB" sz="2000" dirty="0"/>
                        </a:p>
                      </a:txBody>
                      <a:tcPr/>
                    </a:tc>
                    <a:tc>
                      <a:txBody>
                        <a:bodyPr/>
                        <a:lstStyle/>
                        <a:p>
                          <a:r>
                            <a:rPr lang="en-GB" sz="2000" dirty="0">
                              <a:solidFill>
                                <a:srgbClr val="FF0000"/>
                              </a:solidFill>
                            </a:rPr>
                            <a:t>3</a:t>
                          </a:r>
                          <a:endParaRPr lang="en-GB" sz="2000" dirty="0">
                            <a:solidFill>
                              <a:srgbClr val="FF0000"/>
                            </a:solidFill>
                          </a:endParaRPr>
                        </a:p>
                      </a:txBody>
                      <a:tcPr/>
                    </a:tc>
                    <a:tc>
                      <a:txBody>
                        <a:bodyPr/>
                        <a:lstStyle/>
                        <a:p>
                          <a:r>
                            <a:rPr lang="en-GB" sz="2000" dirty="0">
                              <a:solidFill>
                                <a:srgbClr val="FF0000"/>
                              </a:solidFill>
                            </a:rPr>
                            <a:t>3</a:t>
                          </a:r>
                          <a:endParaRPr lang="en-GB" sz="2000" dirty="0">
                            <a:solidFill>
                              <a:srgbClr val="FF0000"/>
                            </a:solidFill>
                          </a:endParaRPr>
                        </a:p>
                      </a:txBody>
                      <a:tcPr/>
                    </a:tc>
                    <a:tc>
                      <a:txBody>
                        <a:bodyPr/>
                        <a:lstStyle/>
                        <a:p>
                          <a:r>
                            <a:rPr lang="en-GB" sz="2000" dirty="0">
                              <a:solidFill>
                                <a:srgbClr val="FF0000"/>
                              </a:solidFill>
                            </a:rPr>
                            <a:t>No</a:t>
                          </a:r>
                          <a:endParaRPr lang="en-GB" sz="2000" dirty="0">
                            <a:solidFill>
                              <a:srgbClr val="FF0000"/>
                            </a:solidFill>
                          </a:endParaRPr>
                        </a:p>
                      </a:txBody>
                      <a:tcPr/>
                    </a:tc>
                  </a:tr>
                  <a:tr h="522806">
                    <a:tc>
                      <a:txBody>
                        <a:bodyPr/>
                        <a:lstStyle/>
                        <a:p>
                          <a:pPr algn="ctr"/>
                          <a:r>
                            <a:rPr lang="en-GB" sz="2000" b="1" dirty="0"/>
                            <a:t>4</a:t>
                          </a:r>
                          <a:endParaRPr lang="en-GB" sz="2000" b="1" dirty="0"/>
                        </a:p>
                      </a:txBody>
                      <a:tcPr/>
                    </a:tc>
                    <a:tc>
                      <a:txBody>
                        <a:bodyPr/>
                        <a:lstStyle/>
                        <a:p>
                          <a:r>
                            <a:rPr lang="en-GB" sz="2000" dirty="0"/>
                            <a:t>0</a:t>
                          </a:r>
                          <a:endParaRPr lang="en-GB" sz="2000" dirty="0"/>
                        </a:p>
                      </a:txBody>
                      <a:tcPr/>
                    </a:tc>
                    <a:tc>
                      <a:txBody>
                        <a:bodyPr/>
                        <a:lstStyle/>
                        <a:p>
                          <a:r>
                            <a:rPr lang="en-GB" sz="2000" dirty="0"/>
                            <a:t>1</a:t>
                          </a:r>
                          <a:endParaRPr lang="en-GB" sz="2000" dirty="0"/>
                        </a:p>
                      </a:txBody>
                      <a:tcPr/>
                    </a:tc>
                    <a:tc>
                      <a:txBody>
                        <a:bodyPr/>
                        <a:lstStyle/>
                        <a:p>
                          <a:r>
                            <a:rPr lang="en-GB" sz="2000" dirty="0"/>
                            <a:t>3</a:t>
                          </a:r>
                          <a:endParaRPr lang="en-GB" sz="2000" dirty="0"/>
                        </a:p>
                      </a:txBody>
                      <a:tcPr/>
                    </a:tc>
                    <a:tc>
                      <a:txBody>
                        <a:bodyPr/>
                        <a:lstStyle/>
                        <a:p>
                          <a:r>
                            <a:rPr lang="en-GB" sz="2000" dirty="0"/>
                            <a:t>3</a:t>
                          </a:r>
                          <a:endParaRPr lang="en-GB" sz="2000" dirty="0"/>
                        </a:p>
                      </a:txBody>
                      <a:tcPr/>
                    </a:tc>
                    <a:tc>
                      <a:txBody>
                        <a:bodyPr/>
                        <a:lstStyle/>
                        <a:p>
                          <a:r>
                            <a:rPr lang="en-GB" sz="2000" dirty="0"/>
                            <a:t>7</a:t>
                          </a:r>
                          <a:endParaRPr lang="en-GB" sz="2000" dirty="0"/>
                        </a:p>
                      </a:txBody>
                      <a:tcPr/>
                    </a:tc>
                    <a:tc>
                      <a:txBody>
                        <a:bodyPr/>
                        <a:lstStyle/>
                        <a:p>
                          <a:r>
                            <a:rPr lang="en-GB" sz="2000" dirty="0"/>
                            <a:t>7</a:t>
                          </a:r>
                          <a:endParaRPr lang="en-GB" sz="2000" dirty="0"/>
                        </a:p>
                      </a:txBody>
                      <a:tcPr/>
                    </a:tc>
                    <a:tc>
                      <a:txBody>
                        <a:bodyPr/>
                        <a:lstStyle/>
                        <a:p>
                          <a:r>
                            <a:rPr lang="en-GB" sz="2000" dirty="0"/>
                            <a:t>Agent 1 &amp; Agent 2</a:t>
                          </a:r>
                          <a:endParaRPr lang="en-GB" sz="2000" dirty="0"/>
                        </a:p>
                      </a:txBody>
                      <a:tcPr/>
                    </a:tc>
                  </a:tr>
                  <a:tr h="522806">
                    <a:tc>
                      <a:txBody>
                        <a:bodyPr/>
                        <a:lstStyle/>
                        <a:p>
                          <a:pPr algn="ctr"/>
                          <a:r>
                            <a:rPr lang="en-GB" sz="2000" b="1" dirty="0"/>
                            <a:t>5</a:t>
                          </a:r>
                          <a:endParaRPr lang="en-GB" sz="2000" b="1" dirty="0"/>
                        </a:p>
                      </a:txBody>
                      <a:tcPr/>
                    </a:tc>
                    <a:tc>
                      <a:txBody>
                        <a:bodyPr/>
                        <a:lstStyle/>
                        <a:p>
                          <a:r>
                            <a:rPr lang="en-GB" sz="2000" dirty="0"/>
                            <a:t>0.5</a:t>
                          </a:r>
                          <a:endParaRPr lang="en-GB" sz="2000" dirty="0"/>
                        </a:p>
                      </a:txBody>
                      <a:tcPr/>
                    </a:tc>
                    <a:tc>
                      <a:txBody>
                        <a:bodyPr/>
                        <a:lstStyle/>
                        <a:p>
                          <a:r>
                            <a:rPr lang="en-GB" sz="2000" dirty="0"/>
                            <a:t>0.5</a:t>
                          </a:r>
                          <a:endParaRPr lang="en-GB" sz="2000" dirty="0"/>
                        </a:p>
                      </a:txBody>
                      <a:tcPr/>
                    </a:tc>
                    <a:tc>
                      <a:txBody>
                        <a:bodyPr/>
                        <a:lstStyle/>
                        <a:p>
                          <a:r>
                            <a:rPr lang="en-GB" sz="2000" dirty="0"/>
                            <a:t>5</a:t>
                          </a:r>
                          <a:endParaRPr lang="en-GB" sz="2000" dirty="0"/>
                        </a:p>
                      </a:txBody>
                      <a:tcPr/>
                    </a:tc>
                    <a:tc>
                      <a:txBody>
                        <a:bodyPr/>
                        <a:lstStyle/>
                        <a:p>
                          <a:r>
                            <a:rPr lang="en-GB" sz="2000" dirty="0"/>
                            <a:t>5</a:t>
                          </a:r>
                          <a:endParaRPr lang="en-GB" sz="2000" dirty="0"/>
                        </a:p>
                      </a:txBody>
                      <a:tcPr/>
                    </a:tc>
                    <a:tc>
                      <a:txBody>
                        <a:bodyPr/>
                        <a:lstStyle/>
                        <a:p>
                          <a:r>
                            <a:rPr lang="en-GB" sz="2000" b="0" dirty="0">
                              <a:solidFill>
                                <a:srgbClr val="FF0000"/>
                              </a:solidFill>
                            </a:rPr>
                            <a:t>5</a:t>
                          </a:r>
                          <a:endParaRPr lang="en-GB" sz="2000" b="0" dirty="0">
                            <a:solidFill>
                              <a:srgbClr val="FF0000"/>
                            </a:solidFill>
                          </a:endParaRPr>
                        </a:p>
                      </a:txBody>
                      <a:tcPr/>
                    </a:tc>
                    <a:tc>
                      <a:txBody>
                        <a:bodyPr/>
                        <a:lstStyle/>
                        <a:p>
                          <a:r>
                            <a:rPr lang="en-GB" sz="2000" b="0" dirty="0">
                              <a:solidFill>
                                <a:srgbClr val="FF0000"/>
                              </a:solidFill>
                            </a:rPr>
                            <a:t>5</a:t>
                          </a:r>
                          <a:endParaRPr lang="en-GB" sz="2000" b="0" dirty="0">
                            <a:solidFill>
                              <a:srgbClr val="FF0000"/>
                            </a:solidFill>
                          </a:endParaRPr>
                        </a:p>
                      </a:txBody>
                      <a:tcPr/>
                    </a:tc>
                    <a:tc>
                      <a:txBody>
                        <a:bodyPr/>
                        <a:lstStyle/>
                        <a:p>
                          <a:r>
                            <a:rPr lang="en-GB" sz="2000" b="0" dirty="0">
                              <a:solidFill>
                                <a:srgbClr val="FF0000"/>
                              </a:solidFill>
                            </a:rPr>
                            <a:t>No</a:t>
                          </a:r>
                          <a:endParaRPr lang="en-GB" sz="2000" b="0" dirty="0">
                            <a:solidFill>
                              <a:srgbClr val="FF0000"/>
                            </a:solidFill>
                          </a:endParaRPr>
                        </a:p>
                      </a:txBody>
                      <a:tcPr/>
                    </a:tc>
                  </a:tr>
                </a:tbl>
              </a:graphicData>
            </a:graphic>
          </p:graphicFrame>
        </mc:Choice>
        <mc:Fallback xmlns="">
          <p:graphicFrame>
            <p:nvGraphicFramePr>
              <p:cNvPr id="5" name="Table 19"/>
              <p:cNvGraphicFramePr>
                <a:graphicFrameLocks noGrp="1"/>
              </p:cNvGraphicFramePr>
              <p:nvPr/>
            </p:nvGraphicFramePr>
            <p:xfrm>
              <a:off x="904188" y="2926418"/>
              <a:ext cx="9125937" cy="3136836"/>
            </p:xfrm>
            <a:graphic>
              <a:graphicData uri="http://schemas.openxmlformats.org/drawingml/2006/table">
                <a:tbl>
                  <a:tblPr firstRow="1" bandRow="1">
                    <a:tableStyleId>{5C22544A-7EE6-4342-B048-85BDC9FD1C3A}</a:tableStyleId>
                  </a:tblPr>
                  <a:tblGrid>
                    <a:gridCol w="1309448"/>
                    <a:gridCol w="664154"/>
                    <a:gridCol w="892664"/>
                    <a:gridCol w="980828"/>
                    <a:gridCol w="848582"/>
                    <a:gridCol w="989472"/>
                    <a:gridCol w="1093510"/>
                    <a:gridCol w="2347279"/>
                  </a:tblGrid>
                  <a:tr h="522605">
                    <a:tc>
                      <a:txBody>
                        <a:bodyPr/>
                        <a:lstStyle/>
                        <a:p>
                          <a:r>
                            <a:rPr lang="en-GB" sz="2000" dirty="0"/>
                            <a:t>Offer </a:t>
                          </a:r>
                          <a:endParaRPr lang="en-GB" sz="2000" dirty="0"/>
                        </a:p>
                      </a:txBody>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r>
                            <a:rPr lang="en-GB" sz="2000" dirty="0"/>
                            <a:t>Envious?</a:t>
                          </a:r>
                          <a:endParaRPr lang="en-GB" sz="2000" dirty="0"/>
                        </a:p>
                      </a:txBody>
                      <a:tcPr/>
                    </a:tc>
                  </a:tr>
                  <a:tr h="522806">
                    <a:tc>
                      <a:txBody>
                        <a:bodyPr/>
                        <a:lstStyle/>
                        <a:p>
                          <a:pPr algn="ctr"/>
                          <a:r>
                            <a:rPr lang="en-GB" sz="2000" b="1" dirty="0"/>
                            <a:t>1</a:t>
                          </a:r>
                          <a:endParaRPr lang="en-GB" sz="2000" b="1" dirty="0"/>
                        </a:p>
                      </a:txBody>
                      <a:tcPr/>
                    </a:tc>
                    <a:tc>
                      <a:txBody>
                        <a:bodyPr/>
                        <a:lstStyle/>
                        <a:p>
                          <a:r>
                            <a:rPr lang="en-GB" sz="2000" dirty="0"/>
                            <a:t>1</a:t>
                          </a:r>
                          <a:endParaRPr lang="en-GB" sz="2000" dirty="0"/>
                        </a:p>
                      </a:txBody>
                      <a:tcPr/>
                    </a:tc>
                    <a:tc>
                      <a:txBody>
                        <a:bodyPr/>
                        <a:lstStyle/>
                        <a:p>
                          <a:r>
                            <a:rPr lang="en-GB" sz="2000" dirty="0"/>
                            <a:t>1</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c>
                      <a:txBody>
                        <a:bodyPr/>
                        <a:lstStyle/>
                        <a:p>
                          <a:r>
                            <a:rPr lang="en-GB" sz="2000" dirty="0"/>
                            <a:t>Agent 2</a:t>
                          </a:r>
                          <a:endParaRPr lang="en-GB" sz="2000" dirty="0"/>
                        </a:p>
                      </a:txBody>
                      <a:tcPr/>
                    </a:tc>
                  </a:tr>
                  <a:tr h="522806">
                    <a:tc>
                      <a:txBody>
                        <a:bodyPr/>
                        <a:lstStyle/>
                        <a:p>
                          <a:pPr algn="ctr"/>
                          <a:r>
                            <a:rPr lang="en-GB" sz="2000" b="1" dirty="0"/>
                            <a:t>2</a:t>
                          </a:r>
                          <a:endParaRPr lang="en-GB" sz="2000" b="1"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0</a:t>
                          </a:r>
                          <a:endParaRPr lang="en-GB" sz="2000" dirty="0"/>
                        </a:p>
                      </a:txBody>
                      <a:tcPr/>
                    </a:tc>
                    <a:tc>
                      <a:txBody>
                        <a:bodyPr/>
                        <a:lstStyle/>
                        <a:p>
                          <a:r>
                            <a:rPr lang="en-GB" sz="2000" dirty="0"/>
                            <a:t>10</a:t>
                          </a:r>
                          <a:endParaRPr lang="en-GB" sz="2000" dirty="0"/>
                        </a:p>
                      </a:txBody>
                      <a:tcPr/>
                    </a:tc>
                    <a:tc>
                      <a:txBody>
                        <a:bodyPr/>
                        <a:lstStyle/>
                        <a:p>
                          <a:r>
                            <a:rPr lang="en-GB" sz="2000" dirty="0"/>
                            <a:t>10</a:t>
                          </a:r>
                          <a:endParaRPr lang="en-GB" sz="2000" dirty="0"/>
                        </a:p>
                      </a:txBody>
                      <a:tcPr/>
                    </a:tc>
                    <a:tc>
                      <a:txBody>
                        <a:bodyPr/>
                        <a:lstStyle/>
                        <a:p>
                          <a:r>
                            <a:rPr lang="en-GB" sz="2000" dirty="0"/>
                            <a:t>0</a:t>
                          </a:r>
                          <a:endParaRPr lang="en-GB" sz="2000" dirty="0"/>
                        </a:p>
                      </a:txBody>
                      <a:tcPr/>
                    </a:tc>
                    <a:tc>
                      <a:txBody>
                        <a:bodyPr/>
                        <a:lstStyle/>
                        <a:p>
                          <a:r>
                            <a:rPr lang="en-GB" sz="2000" dirty="0"/>
                            <a:t>Agent 1</a:t>
                          </a:r>
                          <a:endParaRPr lang="en-GB" sz="2000" dirty="0"/>
                        </a:p>
                      </a:txBody>
                      <a:tcPr/>
                    </a:tc>
                  </a:tr>
                  <a:tr h="522806">
                    <a:tc>
                      <a:txBody>
                        <a:bodyPr/>
                        <a:lstStyle/>
                        <a:p>
                          <a:pPr algn="ctr"/>
                          <a:r>
                            <a:rPr lang="en-GB" sz="2000" b="1" dirty="0"/>
                            <a:t>3</a:t>
                          </a:r>
                          <a:endParaRPr lang="en-GB" sz="2000" b="1" dirty="0"/>
                        </a:p>
                      </a:txBody>
                      <a:tcPr/>
                    </a:tc>
                    <a:tc>
                      <a:txBody>
                        <a:bodyPr/>
                        <a:lstStyle/>
                        <a:p>
                          <a:r>
                            <a:rPr lang="en-GB" sz="2000" dirty="0"/>
                            <a:t>1</a:t>
                          </a:r>
                          <a:endParaRPr lang="en-GB" sz="2000" dirty="0"/>
                        </a:p>
                      </a:txBody>
                      <a:tcPr/>
                    </a:tc>
                    <a:tc>
                      <a:txBody>
                        <a:bodyPr/>
                        <a:lstStyle/>
                        <a:p>
                          <a:r>
                            <a:rPr lang="en-GB" sz="2000" dirty="0"/>
                            <a:t>0</a:t>
                          </a:r>
                          <a:endParaRPr lang="en-GB" sz="2000" dirty="0"/>
                        </a:p>
                      </a:txBody>
                      <a:tcPr/>
                    </a:tc>
                    <a:tc>
                      <a:txBody>
                        <a:bodyPr/>
                        <a:lstStyle/>
                        <a:p>
                          <a:r>
                            <a:rPr lang="en-GB" sz="2000" dirty="0"/>
                            <a:t>7</a:t>
                          </a:r>
                          <a:endParaRPr lang="en-GB" sz="2000" dirty="0"/>
                        </a:p>
                      </a:txBody>
                      <a:tcPr/>
                    </a:tc>
                    <a:tc>
                      <a:txBody>
                        <a:bodyPr/>
                        <a:lstStyle/>
                        <a:p>
                          <a:r>
                            <a:rPr lang="en-GB" sz="2000" dirty="0"/>
                            <a:t>7</a:t>
                          </a:r>
                          <a:endParaRPr lang="en-GB" sz="2000" dirty="0"/>
                        </a:p>
                      </a:txBody>
                      <a:tcPr/>
                    </a:tc>
                    <a:tc>
                      <a:txBody>
                        <a:bodyPr/>
                        <a:lstStyle/>
                        <a:p>
                          <a:r>
                            <a:rPr lang="en-GB" sz="2000" dirty="0">
                              <a:solidFill>
                                <a:srgbClr val="FF0000"/>
                              </a:solidFill>
                            </a:rPr>
                            <a:t>3</a:t>
                          </a:r>
                          <a:endParaRPr lang="en-GB" sz="2000" dirty="0">
                            <a:solidFill>
                              <a:srgbClr val="FF0000"/>
                            </a:solidFill>
                          </a:endParaRPr>
                        </a:p>
                      </a:txBody>
                      <a:tcPr/>
                    </a:tc>
                    <a:tc>
                      <a:txBody>
                        <a:bodyPr/>
                        <a:lstStyle/>
                        <a:p>
                          <a:r>
                            <a:rPr lang="en-GB" sz="2000" dirty="0">
                              <a:solidFill>
                                <a:srgbClr val="FF0000"/>
                              </a:solidFill>
                            </a:rPr>
                            <a:t>3</a:t>
                          </a:r>
                          <a:endParaRPr lang="en-GB" sz="2000" dirty="0">
                            <a:solidFill>
                              <a:srgbClr val="FF0000"/>
                            </a:solidFill>
                          </a:endParaRPr>
                        </a:p>
                      </a:txBody>
                      <a:tcPr/>
                    </a:tc>
                    <a:tc>
                      <a:txBody>
                        <a:bodyPr/>
                        <a:lstStyle/>
                        <a:p>
                          <a:r>
                            <a:rPr lang="en-GB" sz="2000" dirty="0">
                              <a:solidFill>
                                <a:srgbClr val="FF0000"/>
                              </a:solidFill>
                            </a:rPr>
                            <a:t>No</a:t>
                          </a:r>
                          <a:endParaRPr lang="en-GB" sz="2000" dirty="0">
                            <a:solidFill>
                              <a:srgbClr val="FF0000"/>
                            </a:solidFill>
                          </a:endParaRPr>
                        </a:p>
                      </a:txBody>
                      <a:tcPr/>
                    </a:tc>
                  </a:tr>
                  <a:tr h="522806">
                    <a:tc>
                      <a:txBody>
                        <a:bodyPr/>
                        <a:lstStyle/>
                        <a:p>
                          <a:pPr algn="ctr"/>
                          <a:r>
                            <a:rPr lang="en-GB" sz="2000" b="1" dirty="0"/>
                            <a:t>4</a:t>
                          </a:r>
                          <a:endParaRPr lang="en-GB" sz="2000" b="1" dirty="0"/>
                        </a:p>
                      </a:txBody>
                      <a:tcPr/>
                    </a:tc>
                    <a:tc>
                      <a:txBody>
                        <a:bodyPr/>
                        <a:lstStyle/>
                        <a:p>
                          <a:r>
                            <a:rPr lang="en-GB" sz="2000" dirty="0"/>
                            <a:t>0</a:t>
                          </a:r>
                          <a:endParaRPr lang="en-GB" sz="2000" dirty="0"/>
                        </a:p>
                      </a:txBody>
                      <a:tcPr/>
                    </a:tc>
                    <a:tc>
                      <a:txBody>
                        <a:bodyPr/>
                        <a:lstStyle/>
                        <a:p>
                          <a:r>
                            <a:rPr lang="en-GB" sz="2000" dirty="0"/>
                            <a:t>1</a:t>
                          </a:r>
                          <a:endParaRPr lang="en-GB" sz="2000" dirty="0"/>
                        </a:p>
                      </a:txBody>
                      <a:tcPr/>
                    </a:tc>
                    <a:tc>
                      <a:txBody>
                        <a:bodyPr/>
                        <a:lstStyle/>
                        <a:p>
                          <a:r>
                            <a:rPr lang="en-GB" sz="2000" dirty="0"/>
                            <a:t>3</a:t>
                          </a:r>
                          <a:endParaRPr lang="en-GB" sz="2000" dirty="0"/>
                        </a:p>
                      </a:txBody>
                      <a:tcPr/>
                    </a:tc>
                    <a:tc>
                      <a:txBody>
                        <a:bodyPr/>
                        <a:lstStyle/>
                        <a:p>
                          <a:r>
                            <a:rPr lang="en-GB" sz="2000" dirty="0"/>
                            <a:t>3</a:t>
                          </a:r>
                          <a:endParaRPr lang="en-GB" sz="2000" dirty="0"/>
                        </a:p>
                      </a:txBody>
                      <a:tcPr/>
                    </a:tc>
                    <a:tc>
                      <a:txBody>
                        <a:bodyPr/>
                        <a:lstStyle/>
                        <a:p>
                          <a:r>
                            <a:rPr lang="en-GB" sz="2000" dirty="0"/>
                            <a:t>7</a:t>
                          </a:r>
                          <a:endParaRPr lang="en-GB" sz="2000" dirty="0"/>
                        </a:p>
                      </a:txBody>
                      <a:tcPr/>
                    </a:tc>
                    <a:tc>
                      <a:txBody>
                        <a:bodyPr/>
                        <a:lstStyle/>
                        <a:p>
                          <a:r>
                            <a:rPr lang="en-GB" sz="2000" dirty="0"/>
                            <a:t>7</a:t>
                          </a:r>
                          <a:endParaRPr lang="en-GB" sz="2000" dirty="0"/>
                        </a:p>
                      </a:txBody>
                      <a:tcPr/>
                    </a:tc>
                    <a:tc>
                      <a:txBody>
                        <a:bodyPr/>
                        <a:lstStyle/>
                        <a:p>
                          <a:r>
                            <a:rPr lang="en-GB" sz="2000" dirty="0"/>
                            <a:t>Agent 1 &amp; Agent 2</a:t>
                          </a:r>
                          <a:endParaRPr lang="en-GB" sz="2000" dirty="0"/>
                        </a:p>
                      </a:txBody>
                      <a:tcPr/>
                    </a:tc>
                  </a:tr>
                  <a:tr h="522806">
                    <a:tc>
                      <a:txBody>
                        <a:bodyPr/>
                        <a:lstStyle/>
                        <a:p>
                          <a:pPr algn="ctr"/>
                          <a:r>
                            <a:rPr lang="en-GB" sz="2000" b="1" dirty="0"/>
                            <a:t>5</a:t>
                          </a:r>
                          <a:endParaRPr lang="en-GB" sz="2000" b="1" dirty="0"/>
                        </a:p>
                      </a:txBody>
                      <a:tcPr/>
                    </a:tc>
                    <a:tc>
                      <a:txBody>
                        <a:bodyPr/>
                        <a:lstStyle/>
                        <a:p>
                          <a:r>
                            <a:rPr lang="en-GB" sz="2000" dirty="0"/>
                            <a:t>0.5</a:t>
                          </a:r>
                          <a:endParaRPr lang="en-GB" sz="2000" dirty="0"/>
                        </a:p>
                      </a:txBody>
                      <a:tcPr/>
                    </a:tc>
                    <a:tc>
                      <a:txBody>
                        <a:bodyPr/>
                        <a:lstStyle/>
                        <a:p>
                          <a:r>
                            <a:rPr lang="en-GB" sz="2000" dirty="0"/>
                            <a:t>0.5</a:t>
                          </a:r>
                          <a:endParaRPr lang="en-GB" sz="2000" dirty="0"/>
                        </a:p>
                      </a:txBody>
                      <a:tcPr/>
                    </a:tc>
                    <a:tc>
                      <a:txBody>
                        <a:bodyPr/>
                        <a:lstStyle/>
                        <a:p>
                          <a:r>
                            <a:rPr lang="en-GB" sz="2000" dirty="0"/>
                            <a:t>5</a:t>
                          </a:r>
                          <a:endParaRPr lang="en-GB" sz="2000" dirty="0"/>
                        </a:p>
                      </a:txBody>
                      <a:tcPr/>
                    </a:tc>
                    <a:tc>
                      <a:txBody>
                        <a:bodyPr/>
                        <a:lstStyle/>
                        <a:p>
                          <a:r>
                            <a:rPr lang="en-GB" sz="2000" dirty="0"/>
                            <a:t>5</a:t>
                          </a:r>
                          <a:endParaRPr lang="en-GB" sz="2000" dirty="0"/>
                        </a:p>
                      </a:txBody>
                      <a:tcPr/>
                    </a:tc>
                    <a:tc>
                      <a:txBody>
                        <a:bodyPr/>
                        <a:lstStyle/>
                        <a:p>
                          <a:r>
                            <a:rPr lang="en-GB" sz="2000" b="0" dirty="0">
                              <a:solidFill>
                                <a:srgbClr val="FF0000"/>
                              </a:solidFill>
                            </a:rPr>
                            <a:t>5</a:t>
                          </a:r>
                          <a:endParaRPr lang="en-GB" sz="2000" b="0" dirty="0">
                            <a:solidFill>
                              <a:srgbClr val="FF0000"/>
                            </a:solidFill>
                          </a:endParaRPr>
                        </a:p>
                      </a:txBody>
                      <a:tcPr/>
                    </a:tc>
                    <a:tc>
                      <a:txBody>
                        <a:bodyPr/>
                        <a:lstStyle/>
                        <a:p>
                          <a:r>
                            <a:rPr lang="en-GB" sz="2000" b="0" dirty="0">
                              <a:solidFill>
                                <a:srgbClr val="FF0000"/>
                              </a:solidFill>
                            </a:rPr>
                            <a:t>5</a:t>
                          </a:r>
                          <a:endParaRPr lang="en-GB" sz="2000" b="0" dirty="0">
                            <a:solidFill>
                              <a:srgbClr val="FF0000"/>
                            </a:solidFill>
                          </a:endParaRPr>
                        </a:p>
                      </a:txBody>
                      <a:tcPr/>
                    </a:tc>
                    <a:tc>
                      <a:txBody>
                        <a:bodyPr/>
                        <a:lstStyle/>
                        <a:p>
                          <a:r>
                            <a:rPr lang="en-GB" sz="2000" b="0" dirty="0">
                              <a:solidFill>
                                <a:srgbClr val="FF0000"/>
                              </a:solidFill>
                            </a:rPr>
                            <a:t>No</a:t>
                          </a:r>
                          <a:endParaRPr lang="en-GB" sz="2000" b="0" dirty="0">
                            <a:solidFill>
                              <a:srgbClr val="FF0000"/>
                            </a:solidFill>
                          </a:endParaRPr>
                        </a:p>
                      </a:txBody>
                      <a:tcPr/>
                    </a:tc>
                  </a:tr>
                </a:tbl>
              </a:graphicData>
            </a:graphic>
          </p:graphicFrame>
        </mc:Fallback>
      </mc:AlternateContent>
      <p:sp>
        <p:nvSpPr>
          <p:cNvPr id="3" name="TextBox 2"/>
          <p:cNvSpPr txBox="1"/>
          <p:nvPr/>
        </p:nvSpPr>
        <p:spPr>
          <a:xfrm>
            <a:off x="838200" y="6100961"/>
            <a:ext cx="9125937" cy="646331"/>
          </a:xfrm>
          <a:prstGeom prst="rect">
            <a:avLst/>
          </a:prstGeom>
          <a:noFill/>
        </p:spPr>
        <p:txBody>
          <a:bodyPr wrap="square" rtlCol="0">
            <a:spAutoFit/>
          </a:bodyPr>
          <a:lstStyle/>
          <a:p>
            <a:r>
              <a:rPr lang="en-GB" dirty="0"/>
              <a:t>There are many others. E.g. (1.0,0.1) is envy free as well, and even (1.0,0.2). However, (1.0,0.3) is no longer envy free, since at that point agent 2 prefers agent 1’s allocation. </a:t>
            </a:r>
            <a:r>
              <a:rPr lang="en-GB"/>
              <a:t>CHECK YOURSELF!</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3</a:t>
            </a: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Outcomes/Aims</a:t>
            </a:r>
            <a:endParaRPr lang="en-US" dirty="0"/>
          </a:p>
        </p:txBody>
      </p:sp>
      <p:sp>
        <p:nvSpPr>
          <p:cNvPr id="3" name="Content Placeholder 2"/>
          <p:cNvSpPr>
            <a:spLocks noGrp="1"/>
          </p:cNvSpPr>
          <p:nvPr>
            <p:ph idx="1"/>
          </p:nvPr>
        </p:nvSpPr>
        <p:spPr/>
        <p:txBody>
          <a:bodyPr/>
          <a:lstStyle/>
          <a:p>
            <a:pPr marL="0" indent="0">
              <a:buNone/>
            </a:pPr>
            <a:r>
              <a:rPr lang="en-GB" dirty="0"/>
              <a:t>This lecture will cover:</a:t>
            </a:r>
            <a:endParaRPr lang="en-GB" dirty="0"/>
          </a:p>
          <a:p>
            <a:r>
              <a:rPr lang="en-GB" dirty="0"/>
              <a:t>Basic negotiation </a:t>
            </a:r>
            <a:r>
              <a:rPr lang="en-GB" i="1" dirty="0"/>
              <a:t>strategies</a:t>
            </a:r>
            <a:endParaRPr lang="en-GB" i="1" dirty="0"/>
          </a:p>
          <a:p>
            <a:r>
              <a:rPr lang="en-GB" dirty="0"/>
              <a:t>Uncertainty about the opponent</a:t>
            </a:r>
            <a:endParaRPr lang="en-GB" dirty="0"/>
          </a:p>
          <a:p>
            <a:r>
              <a:rPr lang="en-GB" dirty="0"/>
              <a:t>Preference uncertainty</a:t>
            </a:r>
            <a:endParaRPr lang="en-GB" dirty="0"/>
          </a:p>
          <a:p>
            <a:r>
              <a:rPr lang="en-GB" dirty="0"/>
              <a:t>Concluding remarks</a:t>
            </a:r>
            <a:endParaRPr lang="en-GB"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Negotiation Strategies. Approaches:</a:t>
            </a:r>
            <a:endParaRPr lang="en-US" dirty="0"/>
          </a:p>
        </p:txBody>
      </p:sp>
      <p:sp>
        <p:nvSpPr>
          <p:cNvPr id="3" name="Content Placeholder 2"/>
          <p:cNvSpPr>
            <a:spLocks noGrp="1"/>
          </p:cNvSpPr>
          <p:nvPr>
            <p:ph idx="1"/>
          </p:nvPr>
        </p:nvSpPr>
        <p:spPr/>
        <p:txBody>
          <a:bodyPr>
            <a:noAutofit/>
          </a:bodyPr>
          <a:lstStyle/>
          <a:p>
            <a:r>
              <a:rPr lang="en-US" dirty="0"/>
              <a:t>Game theoretic</a:t>
            </a:r>
            <a:endParaRPr lang="en-US" dirty="0"/>
          </a:p>
          <a:p>
            <a:pPr lvl="1"/>
            <a:r>
              <a:rPr lang="en-US" dirty="0"/>
              <a:t>Assumes rules of the game, preferences &amp; beliefs of all players are common knowledge</a:t>
            </a:r>
            <a:endParaRPr lang="en-US" dirty="0"/>
          </a:p>
          <a:p>
            <a:pPr lvl="1"/>
            <a:r>
              <a:rPr lang="en-US" dirty="0"/>
              <a:t>Assumes full rationality on the part of all players (=unlimited computation)</a:t>
            </a:r>
            <a:endParaRPr lang="en-US" dirty="0"/>
          </a:p>
          <a:p>
            <a:pPr lvl="1"/>
            <a:r>
              <a:rPr lang="en-US" dirty="0"/>
              <a:t>Preferences encoded in a (limited) set of player </a:t>
            </a:r>
            <a:r>
              <a:rPr lang="en-US" b="1" dirty="0"/>
              <a:t>types</a:t>
            </a:r>
            <a:endParaRPr lang="en-US" b="1" dirty="0"/>
          </a:p>
          <a:p>
            <a:pPr lvl="1"/>
            <a:r>
              <a:rPr lang="en-US" dirty="0"/>
              <a:t>Closed systems, predetermined interaction, small sized games</a:t>
            </a:r>
            <a:endParaRPr lang="en-US" dirty="0"/>
          </a:p>
          <a:p>
            <a:pPr lvl="1"/>
            <a:r>
              <a:rPr lang="en-GB" b="1" dirty="0"/>
              <a:t>Nash equilibrium (discussed later in the module)</a:t>
            </a:r>
            <a:endParaRPr lang="en-US" b="1" dirty="0"/>
          </a:p>
          <a:p>
            <a:r>
              <a:rPr lang="en-US" dirty="0"/>
              <a:t>Heuristic perspective</a:t>
            </a:r>
            <a:endParaRPr lang="en-US" dirty="0"/>
          </a:p>
          <a:p>
            <a:pPr lvl="1"/>
            <a:r>
              <a:rPr lang="en-US" dirty="0"/>
              <a:t>No common knowledge or perfect rationality assumptions needed</a:t>
            </a:r>
            <a:endParaRPr lang="en-US" dirty="0"/>
          </a:p>
          <a:p>
            <a:pPr lvl="1"/>
            <a:r>
              <a:rPr lang="en-US" dirty="0"/>
              <a:t>Agent </a:t>
            </a:r>
            <a:r>
              <a:rPr lang="en-US" dirty="0" err="1"/>
              <a:t>behaviour</a:t>
            </a:r>
            <a:r>
              <a:rPr lang="en-US" dirty="0"/>
              <a:t> is modeled directly</a:t>
            </a:r>
            <a:endParaRPr lang="en-US" dirty="0"/>
          </a:p>
          <a:p>
            <a:pPr lvl="1"/>
            <a:r>
              <a:rPr lang="en-US" dirty="0"/>
              <a:t>Suitable for open, dynamic environments</a:t>
            </a:r>
            <a:endParaRPr lang="en-US" dirty="0"/>
          </a:p>
          <a:p>
            <a:pPr lvl="1"/>
            <a:r>
              <a:rPr lang="en-US" dirty="0"/>
              <a:t>Space of possibilities is very large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Conflict </a:t>
            </a:r>
            <a:r>
              <a:rPr lang="en-GB" i="1" dirty="0"/>
              <a:t>resolution</a:t>
            </a:r>
            <a:endParaRPr lang="en-GB" i="1" dirty="0"/>
          </a:p>
        </p:txBody>
      </p:sp>
      <p:sp>
        <p:nvSpPr>
          <p:cNvPr id="3" name="Content Placeholder 2"/>
          <p:cNvSpPr>
            <a:spLocks noGrp="1"/>
          </p:cNvSpPr>
          <p:nvPr>
            <p:ph idx="1"/>
          </p:nvPr>
        </p:nvSpPr>
        <p:spPr/>
        <p:txBody>
          <a:bodyPr/>
          <a:lstStyle/>
          <a:p>
            <a:r>
              <a:rPr lang="en-GB" dirty="0"/>
              <a:t>Conflict resolution is possible when there is a mutual benefit to reach an agreement, i.e. there is a conflict of interest, but agents are better off by reaching an agreement than not reaching one</a:t>
            </a:r>
            <a:endParaRPr lang="en-GB" dirty="0"/>
          </a:p>
          <a:p>
            <a:r>
              <a:rPr lang="en-GB" dirty="0"/>
              <a:t>Approaches for conflict resolution:</a:t>
            </a:r>
            <a:endParaRPr lang="en-GB" dirty="0"/>
          </a:p>
          <a:p>
            <a:pPr lvl="1"/>
            <a:r>
              <a:rPr lang="en-GB" dirty="0"/>
              <a:t>Auctions</a:t>
            </a:r>
            <a:endParaRPr lang="en-GB" dirty="0"/>
          </a:p>
          <a:p>
            <a:pPr lvl="1"/>
            <a:r>
              <a:rPr lang="en-GB" dirty="0"/>
              <a:t>Voting</a:t>
            </a:r>
            <a:endParaRPr lang="en-GB" dirty="0"/>
          </a:p>
          <a:p>
            <a:pPr lvl="1"/>
            <a:r>
              <a:rPr lang="en-GB" dirty="0"/>
              <a:t>Negotiation</a:t>
            </a:r>
            <a:endParaRPr lang="en-GB" dirty="0"/>
          </a:p>
          <a:p>
            <a:r>
              <a:rPr lang="en-GB" dirty="0"/>
              <a:t>Different approaches suitable for different types of settings</a:t>
            </a:r>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Heuristics</a:t>
            </a:r>
            <a:endParaRPr lang="en-US"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GB" dirty="0"/>
              <a:t>Heuristics are often used when there is some unknowns about the opponent, e.g. the strategy they are using</a:t>
            </a:r>
            <a:endParaRPr lang="en-GB" dirty="0"/>
          </a:p>
          <a:p>
            <a:r>
              <a:rPr lang="en-GB" dirty="0"/>
              <a:t>We can divide a strategy into:</a:t>
            </a:r>
            <a:endParaRPr lang="en-GB" dirty="0"/>
          </a:p>
          <a:p>
            <a:pPr lvl="1"/>
            <a:r>
              <a:rPr lang="en-GB" b="1" dirty="0"/>
              <a:t>Concession strategy: </a:t>
            </a:r>
            <a:r>
              <a:rPr lang="en-GB" dirty="0"/>
              <a:t>what should be the target utility I think I should achieve at a particular point in the negotiation?</a:t>
            </a:r>
            <a:endParaRPr lang="en-GB" dirty="0"/>
          </a:p>
          <a:p>
            <a:pPr lvl="1"/>
            <a:r>
              <a:rPr lang="en-GB" b="1" dirty="0"/>
              <a:t>Multi-Issue offer producing strategy: </a:t>
            </a:r>
            <a:r>
              <a:rPr lang="en-GB" dirty="0"/>
              <a:t>once a target utility is established, what offer to produce at or around that target utility (to ensure Pareto efficiency). Trivial in case of single issues.</a:t>
            </a:r>
            <a:endParaRPr lang="en-GB" dirty="0"/>
          </a:p>
          <a:p>
            <a:r>
              <a:rPr lang="en-GB" dirty="0"/>
              <a:t>Well-known concession strategies include: </a:t>
            </a:r>
            <a:endParaRPr lang="en-GB" dirty="0"/>
          </a:p>
          <a:p>
            <a:pPr lvl="1"/>
            <a:r>
              <a:rPr lang="en-GB" b="1" dirty="0"/>
              <a:t>Time-dependent tactics:</a:t>
            </a:r>
            <a:r>
              <a:rPr lang="en-GB" dirty="0"/>
              <a:t> only depend on time/current round of the negotiation and not on the opponent’s action </a:t>
            </a:r>
            <a:endParaRPr lang="en-GB" dirty="0"/>
          </a:p>
          <a:p>
            <a:pPr lvl="1"/>
            <a:r>
              <a:rPr lang="en-GB" b="1" dirty="0"/>
              <a:t>Tit-for-tat </a:t>
            </a:r>
            <a:endParaRPr lang="en-US"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Concession: Time-dependent tactics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9616" y="1767568"/>
                <a:ext cx="10515600" cy="4351338"/>
              </a:xfrm>
            </p:spPr>
            <p:txBody>
              <a:bodyPr>
                <a:normAutofit fontScale="77500" lnSpcReduction="20000"/>
              </a:bodyPr>
              <a:lstStyle/>
              <a:p>
                <a:r>
                  <a:rPr lang="en-US" dirty="0"/>
                  <a:t>Let </a:t>
                </a:r>
                <a14:m>
                  <m:oMath xmlns:m="http://schemas.openxmlformats.org/officeDocument/2006/math">
                    <m:sSub>
                      <m:sSubPr>
                        <m:ctrlPr>
                          <a:rPr lang="en-US" i="1" dirty="0" smtClean="0">
                            <a:latin typeface="Cambria Math" panose="02040503050406030204" pitchFamily="18" charset="0"/>
                          </a:rPr>
                        </m:ctrlPr>
                      </m:sSubPr>
                      <m:e>
                        <m:r>
                          <a:rPr lang="en-GB" b="0" i="1" dirty="0" smtClean="0">
                            <a:latin typeface="Cambria Math" panose="02040503050406030204" pitchFamily="18" charset="0"/>
                          </a:rPr>
                          <m:t>𝑈</m:t>
                        </m:r>
                      </m:e>
                      <m:sub>
                        <m:r>
                          <a:rPr lang="en-GB" b="0" i="1" dirty="0" smtClean="0">
                            <a:latin typeface="Cambria Math" panose="02040503050406030204" pitchFamily="18" charset="0"/>
                          </a:rPr>
                          <m:t>𝑚𝑎𝑥</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GB" b="0" i="1" dirty="0" smtClean="0">
                            <a:latin typeface="Cambria Math" panose="02040503050406030204" pitchFamily="18" charset="0"/>
                          </a:rPr>
                          <m:t>𝑈</m:t>
                        </m:r>
                      </m:e>
                      <m:sub>
                        <m:r>
                          <a:rPr lang="en-GB" b="0" i="1" dirty="0" smtClean="0">
                            <a:latin typeface="Cambria Math" panose="02040503050406030204" pitchFamily="18" charset="0"/>
                          </a:rPr>
                          <m:t>𝑚𝑖𝑛</m:t>
                        </m:r>
                      </m:sub>
                    </m:sSub>
                  </m:oMath>
                </a14:m>
                <a:r>
                  <a:rPr lang="en-US" dirty="0"/>
                  <a:t>denote the agent’s maximum and minimum acceptable utility (e.g. reserve price) respectively</a:t>
                </a:r>
                <a:endParaRPr lang="en-US" dirty="0"/>
              </a:p>
              <a:p>
                <a:r>
                  <a:rPr lang="en-US" dirty="0"/>
                  <a:t>Target utility offered at time </a:t>
                </a:r>
                <a:r>
                  <a:rPr lang="en-US" i="1" dirty="0"/>
                  <a:t>t</a:t>
                </a:r>
                <a:r>
                  <a:rPr lang="en-US" dirty="0"/>
                  <a:t> will be: </a:t>
                </a:r>
                <a:br>
                  <a:rPr lang="en-US" dirty="0"/>
                </a:br>
                <a:br>
                  <a:rPr lang="en-US" dirty="0"/>
                </a:br>
                <a14:m>
                  <m:oMathPara xmlns:m="http://schemas.openxmlformats.org/officeDocument/2006/math">
                    <m:oMathParaPr>
                      <m:jc m:val="centerGroup"/>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𝑈</m:t>
                          </m:r>
                        </m:e>
                        <m:sub>
                          <m:r>
                            <m:rPr>
                              <m:nor/>
                            </m:rPr>
                            <a:rPr lang="en-GB">
                              <a:solidFill>
                                <a:srgbClr val="000000"/>
                              </a:solidFill>
                              <a:latin typeface="Cambria Math" panose="02040503050406030204" pitchFamily="18" charset="0"/>
                            </a:rPr>
                            <m:t>target</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𝑡</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𝑈</m:t>
                          </m:r>
                        </m:e>
                        <m:sub>
                          <m:r>
                            <a:rPr lang="en-GB" i="1">
                              <a:solidFill>
                                <a:srgbClr val="000000"/>
                              </a:solidFill>
                              <a:latin typeface="Cambria Math" panose="02040503050406030204" pitchFamily="18" charset="0"/>
                            </a:rPr>
                            <m:t>𝑚𝑖𝑛</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1</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𝐹</m:t>
                      </m:r>
                      <m:d>
                        <m:dPr>
                          <m:ctrlPr>
                            <a:rPr lang="en-GB" i="1">
                              <a:solidFill>
                                <a:srgbClr val="000000"/>
                              </a:solidFill>
                              <a:latin typeface="Cambria Math" panose="02040503050406030204" pitchFamily="18" charset="0"/>
                            </a:rPr>
                          </m:ctrlPr>
                        </m:dPr>
                        <m:e>
                          <m:r>
                            <a:rPr lang="en-GB" i="1">
                              <a:solidFill>
                                <a:srgbClr val="000000"/>
                              </a:solidFill>
                              <a:latin typeface="Cambria Math" panose="02040503050406030204" pitchFamily="18" charset="0"/>
                            </a:rPr>
                            <m:t>𝑡</m:t>
                          </m:r>
                        </m:e>
                      </m:d>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𝑈</m:t>
                          </m:r>
                        </m:e>
                        <m:sub>
                          <m:r>
                            <a:rPr lang="en-GB" i="1">
                              <a:solidFill>
                                <a:srgbClr val="000000"/>
                              </a:solidFill>
                              <a:latin typeface="Cambria Math" panose="02040503050406030204" pitchFamily="18" charset="0"/>
                            </a:rPr>
                            <m:t>𝑚𝑎𝑥</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𝑈</m:t>
                          </m:r>
                        </m:e>
                        <m:sub>
                          <m:r>
                            <a:rPr lang="en-GB" i="1">
                              <a:solidFill>
                                <a:srgbClr val="000000"/>
                              </a:solidFill>
                              <a:latin typeface="Cambria Math" panose="02040503050406030204" pitchFamily="18" charset="0"/>
                            </a:rPr>
                            <m:t>𝑚𝑖𝑛</m:t>
                          </m:r>
                        </m:sub>
                      </m:sSub>
                      <m:r>
                        <a:rPr lang="en-GB" i="1">
                          <a:solidFill>
                            <a:srgbClr val="000000"/>
                          </a:solidFill>
                          <a:latin typeface="Cambria Math" panose="02040503050406030204" pitchFamily="18" charset="0"/>
                        </a:rPr>
                        <m:t>)</m:t>
                      </m:r>
                    </m:oMath>
                  </m:oMathPara>
                </a14:m>
                <a:endParaRPr lang="en-US" dirty="0"/>
              </a:p>
              <a:p>
                <a:r>
                  <a:rPr lang="en-US" dirty="0"/>
                  <a:t>Where </a:t>
                </a:r>
                <a14:m>
                  <m:oMath xmlns:m="http://schemas.openxmlformats.org/officeDocument/2006/math">
                    <m:r>
                      <a:rPr lang="en-GB" i="1">
                        <a:solidFill>
                          <a:srgbClr val="000000"/>
                        </a:solidFill>
                        <a:latin typeface="Cambria Math" panose="02040503050406030204" pitchFamily="18" charset="0"/>
                      </a:rPr>
                      <m:t>𝐹</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𝑡</m:t>
                    </m:r>
                    <m:r>
                      <a:rPr lang="en-GB" i="1">
                        <a:solidFill>
                          <a:srgbClr val="000000"/>
                        </a:solidFill>
                        <a:latin typeface="Cambria Math" panose="02040503050406030204" pitchFamily="18" charset="0"/>
                      </a:rPr>
                      <m:t>) </m:t>
                    </m:r>
                  </m:oMath>
                </a14:m>
                <a:r>
                  <a:rPr lang="en-US" dirty="0"/>
                  <a:t>is a function between 0 and 1 and gives the fraction of the distance between best and worst offer, e.g. using a function such as:</a:t>
                </a:r>
                <a:endParaRPr lang="en-US" dirty="0"/>
              </a:p>
              <a:p>
                <a:pPr marL="0" indent="0">
                  <a:buNone/>
                </a:pPr>
                <a:br>
                  <a:rPr lang="en-US" dirty="0"/>
                </a:br>
                <a14:m>
                  <m:oMathPara xmlns:m="http://schemas.openxmlformats.org/officeDocument/2006/math">
                    <m:oMathParaPr>
                      <m:jc m:val="centerGroup"/>
                    </m:oMathParaPr>
                    <m:oMath xmlns:m="http://schemas.openxmlformats.org/officeDocument/2006/math">
                      <m:r>
                        <a:rPr lang="en-GB" i="1">
                          <a:solidFill>
                            <a:srgbClr val="000000"/>
                          </a:solidFill>
                          <a:latin typeface="Cambria Math" panose="02040503050406030204" pitchFamily="18" charset="0"/>
                        </a:rPr>
                        <m:t>𝐹</m:t>
                      </m:r>
                      <m:d>
                        <m:dPr>
                          <m:ctrlPr>
                            <a:rPr lang="en-GB" i="1">
                              <a:solidFill>
                                <a:srgbClr val="000000"/>
                              </a:solidFill>
                              <a:latin typeface="Cambria Math" panose="02040503050406030204" pitchFamily="18" charset="0"/>
                            </a:rPr>
                          </m:ctrlPr>
                        </m:dPr>
                        <m:e>
                          <m:r>
                            <a:rPr lang="en-GB" i="1">
                              <a:solidFill>
                                <a:srgbClr val="000000"/>
                              </a:solidFill>
                              <a:latin typeface="Cambria Math" panose="02040503050406030204" pitchFamily="18" charset="0"/>
                            </a:rPr>
                            <m:t>𝑡</m:t>
                          </m:r>
                        </m:e>
                      </m:d>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d>
                            <m:dPr>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func>
                                    <m:funcPr>
                                      <m:ctrlPr>
                                        <a:rPr lang="en-GB" i="1">
                                          <a:solidFill>
                                            <a:srgbClr val="000000"/>
                                          </a:solidFill>
                                          <a:latin typeface="Cambria Math" panose="02040503050406030204" pitchFamily="18" charset="0"/>
                                        </a:rPr>
                                      </m:ctrlPr>
                                    </m:funcPr>
                                    <m:fName>
                                      <m:r>
                                        <m:rPr>
                                          <m:sty m:val="p"/>
                                        </m:rPr>
                                        <a:rPr lang="en-GB">
                                          <a:solidFill>
                                            <a:srgbClr val="000000"/>
                                          </a:solidFill>
                                          <a:latin typeface="Cambria Math" panose="02040503050406030204" pitchFamily="18" charset="0"/>
                                        </a:rPr>
                                        <m:t>min</m:t>
                                      </m:r>
                                    </m:fName>
                                    <m:e>
                                      <m:r>
                                        <a:rPr lang="en-GB" i="1">
                                          <a:solidFill>
                                            <a:srgbClr val="000000"/>
                                          </a:solidFill>
                                          <a:latin typeface="Cambria Math" panose="02040503050406030204" pitchFamily="18" charset="0"/>
                                        </a:rPr>
                                        <m:t>(</m:t>
                                      </m:r>
                                    </m:e>
                                  </m:func>
                                  <m:r>
                                    <a:rPr lang="en-GB" i="1">
                                      <a:solidFill>
                                        <a:srgbClr val="000000"/>
                                      </a:solidFill>
                                      <a:latin typeface="Cambria Math" panose="02040503050406030204" pitchFamily="18" charset="0"/>
                                    </a:rPr>
                                    <m:t>𝑡</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𝑇</m:t>
                                      </m:r>
                                    </m:e>
                                    <m:sub>
                                      <m:r>
                                        <a:rPr lang="en-GB" i="1">
                                          <a:solidFill>
                                            <a:srgbClr val="000000"/>
                                          </a:solidFill>
                                          <a:latin typeface="Cambria Math" panose="02040503050406030204" pitchFamily="18" charset="0"/>
                                        </a:rPr>
                                        <m:t>𝑚𝑎𝑥</m:t>
                                      </m:r>
                                    </m:sub>
                                  </m:sSub>
                                  <m:r>
                                    <a:rPr lang="en-GB" i="1">
                                      <a:solidFill>
                                        <a:srgbClr val="000000"/>
                                      </a:solidFill>
                                      <a:latin typeface="Cambria Math" panose="02040503050406030204" pitchFamily="18" charset="0"/>
                                    </a:rPr>
                                    <m:t>)</m:t>
                                  </m:r>
                                </m:num>
                                <m:den>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𝑇</m:t>
                                      </m:r>
                                    </m:e>
                                    <m:sub>
                                      <m:r>
                                        <a:rPr lang="en-GB" i="1">
                                          <a:solidFill>
                                            <a:srgbClr val="000000"/>
                                          </a:solidFill>
                                          <a:latin typeface="Cambria Math" panose="02040503050406030204" pitchFamily="18" charset="0"/>
                                        </a:rPr>
                                        <m:t>𝑚𝑎𝑥</m:t>
                                      </m:r>
                                    </m:sub>
                                  </m:sSub>
                                </m:den>
                              </m:f>
                            </m:e>
                          </m:d>
                        </m:e>
                        <m:sup>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1</m:t>
                              </m:r>
                            </m:num>
                            <m:den>
                              <m:r>
                                <a:rPr lang="en-GB" i="1">
                                  <a:solidFill>
                                    <a:srgbClr val="000000"/>
                                  </a:solidFill>
                                  <a:latin typeface="Cambria Math" panose="02040503050406030204" pitchFamily="18" charset="0"/>
                                </a:rPr>
                                <m:t>𝛽</m:t>
                              </m:r>
                            </m:den>
                          </m:f>
                        </m:sup>
                      </m:sSup>
                    </m:oMath>
                  </m:oMathPara>
                </a14:m>
                <a:br>
                  <a:rPr lang="en-GB" dirty="0"/>
                </a:br>
                <a:br>
                  <a:rPr lang="en-GB" dirty="0"/>
                </a:br>
                <a:r>
                  <a:rPr lang="en-GB" dirty="0"/>
                  <a:t>where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𝑚𝑎𝑥</m:t>
                        </m:r>
                      </m:sub>
                    </m:sSub>
                  </m:oMath>
                </a14:m>
                <a:r>
                  <a:rPr lang="en-GB" dirty="0"/>
                  <a:t> is the deadline and </a:t>
                </a:r>
                <a14:m>
                  <m:oMath xmlns:m="http://schemas.openxmlformats.org/officeDocument/2006/math">
                    <m:r>
                      <a:rPr lang="en-GB" i="1">
                        <a:latin typeface="Cambria Math" panose="02040503050406030204" pitchFamily="18" charset="0"/>
                        <a:ea typeface="Cambria Math" panose="02040503050406030204" pitchFamily="18" charset="0"/>
                      </a:rPr>
                      <m:t>𝛽</m:t>
                    </m:r>
                  </m:oMath>
                </a14:m>
                <a:r>
                  <a:rPr lang="en-GB" dirty="0"/>
                  <a:t> is a constant</a:t>
                </a:r>
                <a:br>
                  <a:rPr lang="en-GB" dirty="0"/>
                </a:br>
                <a:r>
                  <a:rPr lang="en-GB" dirty="0"/>
                  <a:t> </a:t>
                </a:r>
                <a:endParaRPr lang="en-GB" dirty="0"/>
              </a:p>
              <a:p>
                <a:r>
                  <a:rPr lang="en-GB" dirty="0"/>
                  <a:t>Note that, </a:t>
                </a:r>
                <a14:m>
                  <m:oMath xmlns:m="http://schemas.openxmlformats.org/officeDocument/2006/math">
                    <m:r>
                      <a:rPr lang="en-GB" i="1">
                        <a:solidFill>
                          <a:srgbClr val="000000"/>
                        </a:solidFill>
                        <a:latin typeface="Cambria Math" panose="02040503050406030204" pitchFamily="18" charset="0"/>
                      </a:rPr>
                      <m:t>𝐹</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0</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0</m:t>
                    </m:r>
                  </m:oMath>
                </a14:m>
                <a:r>
                  <a:rPr lang="en-GB" dirty="0"/>
                  <a:t>, and </a:t>
                </a:r>
                <a14:m>
                  <m:oMath xmlns:m="http://schemas.openxmlformats.org/officeDocument/2006/math">
                    <m:r>
                      <a:rPr lang="en-GB" i="1">
                        <a:solidFill>
                          <a:srgbClr val="000000"/>
                        </a:solidFill>
                        <a:latin typeface="Cambria Math" panose="02040503050406030204" pitchFamily="18" charset="0"/>
                      </a:rPr>
                      <m:t>𝐹</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𝑇</m:t>
                        </m:r>
                      </m:e>
                      <m:sub>
                        <m:r>
                          <a:rPr lang="en-GB" i="1">
                            <a:solidFill>
                              <a:srgbClr val="000000"/>
                            </a:solidFill>
                            <a:latin typeface="Cambria Math" panose="02040503050406030204" pitchFamily="18" charset="0"/>
                          </a:rPr>
                          <m:t>𝑚𝑎𝑥</m:t>
                        </m:r>
                      </m:sub>
                    </m:sSub>
                    <m:r>
                      <a:rPr lang="en-GB" i="1">
                        <a:solidFill>
                          <a:srgbClr val="000000"/>
                        </a:solidFill>
                        <a:latin typeface="Cambria Math" panose="02040503050406030204" pitchFamily="18" charset="0"/>
                      </a:rPr>
                      <m:t>)=</m:t>
                    </m:r>
                    <m:r>
                      <a:rPr lang="en-GB" b="0" i="1" smtClean="0">
                        <a:solidFill>
                          <a:srgbClr val="000000"/>
                        </a:solidFill>
                        <a:latin typeface="Cambria Math" panose="02040503050406030204" pitchFamily="18" charset="0"/>
                      </a:rPr>
                      <m:t>1</m:t>
                    </m:r>
                  </m:oMath>
                </a14:m>
                <a:r>
                  <a:rPr lang="en-GB" dirty="0"/>
                  <a:t> </a:t>
                </a:r>
                <a:endParaRPr lang="en-US" dirty="0"/>
              </a:p>
              <a:p>
                <a:endParaRPr lang="en-US" dirty="0"/>
              </a:p>
              <a:p>
                <a:endParaRPr lang="en-US" dirty="0"/>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919616" y="1767568"/>
                <a:ext cx="10515600" cy="4351338"/>
              </a:xfrm>
              <a:blipFill rotWithShape="1">
                <a:blip r:embed="rId1"/>
                <a:stretch>
                  <a:fillRect l="-1" t="-957" r="1" b="-13994"/>
                </a:stretch>
              </a:blipFill>
            </p:spPr>
            <p:txBody>
              <a:bodyPr/>
              <a:lstStyle/>
              <a:p>
                <a:r>
                  <a:rPr lang="zh-CN" altLang="en-US">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Time-dependent tactics (Cont.)</a:t>
            </a:r>
            <a:endParaRPr lang="en-US" dirty="0"/>
          </a:p>
        </p:txBody>
      </p:sp>
      <p:sp>
        <p:nvSpPr>
          <p:cNvPr id="3" name="Content Placeholder 2"/>
          <p:cNvSpPr>
            <a:spLocks noGrp="1"/>
          </p:cNvSpPr>
          <p:nvPr>
            <p:ph idx="1"/>
          </p:nvPr>
        </p:nvSpPr>
        <p:spPr>
          <a:xfrm>
            <a:off x="838200" y="1825625"/>
            <a:ext cx="6562969" cy="4168775"/>
          </a:xfrm>
        </p:spPr>
        <p:txBody>
          <a:bodyPr>
            <a:normAutofit/>
          </a:bodyPr>
          <a:lstStyle/>
          <a:p>
            <a:r>
              <a:rPr lang="en-US" sz="2400" dirty="0"/>
              <a:t>Hard-headed (</a:t>
            </a:r>
            <a:r>
              <a:rPr lang="el-GR" sz="2400" dirty="0">
                <a:cs typeface="Arial" panose="020B0604020202020204" pitchFamily="34" charset="0"/>
              </a:rPr>
              <a:t>β</a:t>
            </a:r>
            <a:r>
              <a:rPr lang="en-US" sz="2400" dirty="0">
                <a:cs typeface="Arial" panose="020B0604020202020204" pitchFamily="34" charset="0"/>
              </a:rPr>
              <a:t>-&gt;0)</a:t>
            </a:r>
            <a:endParaRPr lang="en-US" sz="2400" dirty="0"/>
          </a:p>
          <a:p>
            <a:pPr marL="457200" lvl="1" indent="0">
              <a:buNone/>
            </a:pPr>
            <a:r>
              <a:rPr lang="en-US" sz="2000" dirty="0"/>
              <a:t>No concessions. Sticks to the initial offer throughout (hoping the opponent will concede)</a:t>
            </a:r>
            <a:endParaRPr lang="en-US" sz="2000" dirty="0"/>
          </a:p>
          <a:p>
            <a:r>
              <a:rPr lang="en-US" sz="2400" dirty="0"/>
              <a:t>Linear time-dependent concession (</a:t>
            </a:r>
            <a:r>
              <a:rPr lang="el-GR" sz="2400" dirty="0">
                <a:cs typeface="Arial" panose="020B0604020202020204" pitchFamily="34" charset="0"/>
              </a:rPr>
              <a:t>β</a:t>
            </a:r>
            <a:r>
              <a:rPr lang="en-US" sz="2400" dirty="0">
                <a:cs typeface="Arial" panose="020B0604020202020204" pitchFamily="34" charset="0"/>
              </a:rPr>
              <a:t>=1)</a:t>
            </a:r>
            <a:endParaRPr lang="en-US" sz="2400" dirty="0"/>
          </a:p>
          <a:p>
            <a:pPr marL="457200" lvl="1" indent="0">
              <a:buNone/>
            </a:pPr>
            <a:r>
              <a:rPr lang="en-US" sz="2000" dirty="0"/>
              <a:t>Concession is linear in the time remaining until the deadline</a:t>
            </a:r>
            <a:endParaRPr lang="en-US" sz="2000" dirty="0"/>
          </a:p>
          <a:p>
            <a:r>
              <a:rPr lang="en-US" sz="2400" dirty="0" err="1"/>
              <a:t>Boulware</a:t>
            </a:r>
            <a:r>
              <a:rPr lang="en-US" sz="2400" dirty="0"/>
              <a:t> (</a:t>
            </a:r>
            <a:r>
              <a:rPr lang="el-GR" sz="2400" dirty="0">
                <a:cs typeface="Arial" panose="020B0604020202020204" pitchFamily="34" charset="0"/>
              </a:rPr>
              <a:t>β</a:t>
            </a:r>
            <a:r>
              <a:rPr lang="en-US" sz="2400" dirty="0">
                <a:cs typeface="Arial" panose="020B0604020202020204" pitchFamily="34" charset="0"/>
              </a:rPr>
              <a:t>&lt;1)</a:t>
            </a:r>
            <a:endParaRPr lang="en-US" sz="2400" dirty="0"/>
          </a:p>
          <a:p>
            <a:pPr marL="457200" lvl="1" indent="0">
              <a:buNone/>
            </a:pPr>
            <a:r>
              <a:rPr lang="en-US" sz="2000" dirty="0"/>
              <a:t>Concedes very slowly; initial offer is maintained until just before the deadline</a:t>
            </a:r>
            <a:endParaRPr lang="en-US" sz="2000" dirty="0"/>
          </a:p>
          <a:p>
            <a:r>
              <a:rPr lang="en-US" sz="2400" dirty="0"/>
              <a:t>Conceder (</a:t>
            </a:r>
            <a:r>
              <a:rPr lang="el-GR" sz="2400" dirty="0">
                <a:cs typeface="Arial" panose="020B0604020202020204" pitchFamily="34" charset="0"/>
              </a:rPr>
              <a:t>β</a:t>
            </a:r>
            <a:r>
              <a:rPr lang="en-US" sz="2400" dirty="0">
                <a:cs typeface="Arial" panose="020B0604020202020204" pitchFamily="34" charset="0"/>
              </a:rPr>
              <a:t>&gt;1)</a:t>
            </a:r>
            <a:endParaRPr lang="en-US" sz="2400" dirty="0"/>
          </a:p>
          <a:p>
            <a:pPr marL="457200" lvl="1" indent="0">
              <a:buNone/>
            </a:pPr>
            <a:r>
              <a:rPr lang="en-US" sz="2000" dirty="0"/>
              <a:t>Concedes to the reservation value very quickly</a:t>
            </a:r>
            <a:endParaRPr lang="en-US" dirty="0"/>
          </a:p>
        </p:txBody>
      </p:sp>
      <p:pic>
        <p:nvPicPr>
          <p:cNvPr id="4" name="Picture 3"/>
          <p:cNvPicPr>
            <a:picLocks noChangeAspect="1"/>
          </p:cNvPicPr>
          <p:nvPr/>
        </p:nvPicPr>
        <p:blipFill>
          <a:blip r:embed="rId1"/>
          <a:stretch>
            <a:fillRect/>
          </a:stretch>
        </p:blipFill>
        <p:spPr>
          <a:xfrm>
            <a:off x="7229231" y="2203102"/>
            <a:ext cx="4234669" cy="344807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Tit-for-tat concession strategy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400" b="0" dirty="0"/>
                  <a:t>The agent detects the concession the opponent makes during the previous negotiation round, in terms of increase in its own utility function</a:t>
                </a:r>
                <a:endParaRPr lang="en-US" sz="2400" b="0" dirty="0"/>
              </a:p>
              <a:p>
                <a:r>
                  <a:rPr lang="en-US" sz="2400" b="0" dirty="0"/>
                  <a:t>The concession the agent makes in the next round is equal to (or less than) the concession made by the opponent in the previous round, </a:t>
                </a:r>
                <a:br>
                  <a:rPr lang="en-US" sz="2400" b="0" dirty="0"/>
                </a:br>
                <a:r>
                  <a:rPr lang="en-US" sz="2400" b="0" dirty="0"/>
                  <a:t>	</a:t>
                </a:r>
                <a14:m>
                  <m:oMath xmlns:m="http://schemas.openxmlformats.org/officeDocument/2006/math">
                    <m:r>
                      <a:rPr lang="en-GB" sz="2400" i="1">
                        <a:latin typeface="Cambria Math" panose="02040503050406030204" pitchFamily="18" charset="0"/>
                      </a:rPr>
                      <m:t>𝑐𝑜𝑛𝑐𝑒𝑠𝑠𝑖𝑜𝑛</m:t>
                    </m:r>
                    <m:r>
                      <a:rPr lang="en-GB"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GB" sz="2400" i="1">
                            <a:latin typeface="Cambria Math" panose="02040503050406030204" pitchFamily="18" charset="0"/>
                          </a:rPr>
                          <m:t>𝑈</m:t>
                        </m:r>
                      </m:e>
                      <m:sub>
                        <m:r>
                          <a:rPr lang="en-GB" sz="2400" i="1">
                            <a:latin typeface="Cambria Math" panose="02040503050406030204" pitchFamily="18" charset="0"/>
                          </a:rPr>
                          <m:t>𝑜𝑤𝑛</m:t>
                        </m:r>
                      </m:sub>
                    </m:sSub>
                    <m:r>
                      <a:rPr lang="en-GB" sz="2400" i="1">
                        <a:latin typeface="Cambria Math" panose="02040503050406030204" pitchFamily="18" charset="0"/>
                      </a:rPr>
                      <m:t>(</m:t>
                    </m:r>
                    <m:sSubSup>
                      <m:sSubSupPr>
                        <m:ctrlPr>
                          <a:rPr lang="en-GB" sz="2400" i="1">
                            <a:latin typeface="Cambria Math" panose="02040503050406030204" pitchFamily="18" charset="0"/>
                          </a:rPr>
                        </m:ctrlPr>
                      </m:sSubSupPr>
                      <m:e>
                        <m:r>
                          <a:rPr lang="en-GB" sz="2400" i="1">
                            <a:latin typeface="Cambria Math" panose="02040503050406030204" pitchFamily="18" charset="0"/>
                          </a:rPr>
                          <m:t>𝑜</m:t>
                        </m:r>
                      </m:e>
                      <m:sub>
                        <m:r>
                          <a:rPr lang="en-GB" sz="2400" i="1">
                            <a:latin typeface="Cambria Math" panose="02040503050406030204" pitchFamily="18" charset="0"/>
                          </a:rPr>
                          <m:t>𝑜𝑝𝑝𝑜𝑛𝑒𝑛𝑡</m:t>
                        </m:r>
                      </m:sub>
                      <m:sup>
                        <m:r>
                          <a:rPr lang="en-GB" sz="2400" i="1">
                            <a:latin typeface="Cambria Math" panose="02040503050406030204" pitchFamily="18" charset="0"/>
                          </a:rPr>
                          <m:t>𝑡</m:t>
                        </m:r>
                      </m:sup>
                    </m:sSubSup>
                    <m:r>
                      <a:rPr lang="en-GB" sz="2400" i="1">
                        <a:latin typeface="Cambria Math" panose="02040503050406030204" pitchFamily="18" charset="0"/>
                      </a:rPr>
                      <m:t>)−</m:t>
                    </m:r>
                    <m:sSub>
                      <m:sSubPr>
                        <m:ctrlPr>
                          <a:rPr lang="en-US" sz="2400" i="1">
                            <a:latin typeface="Cambria Math" panose="02040503050406030204" pitchFamily="18" charset="0"/>
                          </a:rPr>
                        </m:ctrlPr>
                      </m:sSubPr>
                      <m:e>
                        <m:r>
                          <a:rPr lang="en-GB" sz="2400" i="1">
                            <a:latin typeface="Cambria Math" panose="02040503050406030204" pitchFamily="18" charset="0"/>
                          </a:rPr>
                          <m:t>𝑈</m:t>
                        </m:r>
                      </m:e>
                      <m:sub>
                        <m:r>
                          <a:rPr lang="en-GB" sz="2400" i="1">
                            <a:latin typeface="Cambria Math" panose="02040503050406030204" pitchFamily="18" charset="0"/>
                          </a:rPr>
                          <m:t>𝑜𝑤𝑛</m:t>
                        </m:r>
                      </m:sub>
                    </m:sSub>
                    <m:r>
                      <a:rPr lang="en-GB" sz="2400" i="1">
                        <a:latin typeface="Cambria Math" panose="02040503050406030204" pitchFamily="18" charset="0"/>
                      </a:rPr>
                      <m:t>(</m:t>
                    </m:r>
                    <m:sSubSup>
                      <m:sSubSupPr>
                        <m:ctrlPr>
                          <a:rPr lang="en-GB" sz="2400" i="1">
                            <a:latin typeface="Cambria Math" panose="02040503050406030204" pitchFamily="18" charset="0"/>
                          </a:rPr>
                        </m:ctrlPr>
                      </m:sSubSupPr>
                      <m:e>
                        <m:r>
                          <a:rPr lang="en-GB" sz="2400" i="1">
                            <a:latin typeface="Cambria Math" panose="02040503050406030204" pitchFamily="18" charset="0"/>
                          </a:rPr>
                          <m:t>𝑜</m:t>
                        </m:r>
                      </m:e>
                      <m:sub>
                        <m:r>
                          <a:rPr lang="en-GB" sz="2400" i="1">
                            <a:latin typeface="Cambria Math" panose="02040503050406030204" pitchFamily="18" charset="0"/>
                          </a:rPr>
                          <m:t>𝑜𝑝𝑝𝑜𝑛𝑒𝑛𝑡</m:t>
                        </m:r>
                      </m:sub>
                      <m:sup>
                        <m:r>
                          <a:rPr lang="en-GB" sz="2400" i="1">
                            <a:latin typeface="Cambria Math" panose="02040503050406030204" pitchFamily="18" charset="0"/>
                          </a:rPr>
                          <m:t>𝑡</m:t>
                        </m:r>
                        <m:r>
                          <a:rPr lang="en-GB" sz="2400" i="1">
                            <a:latin typeface="Cambria Math" panose="02040503050406030204" pitchFamily="18" charset="0"/>
                          </a:rPr>
                          <m:t>−</m:t>
                        </m:r>
                        <m:r>
                          <a:rPr lang="en-GB" sz="2400" i="1">
                            <a:latin typeface="Cambria Math" panose="02040503050406030204" pitchFamily="18" charset="0"/>
                          </a:rPr>
                          <m:t>1</m:t>
                        </m:r>
                      </m:sup>
                    </m:sSubSup>
                    <m:r>
                      <a:rPr lang="en-GB" sz="2400" i="1">
                        <a:latin typeface="Cambria Math" panose="02040503050406030204" pitchFamily="18" charset="0"/>
                      </a:rPr>
                      <m:t>)</m:t>
                    </m:r>
                  </m:oMath>
                </a14:m>
                <a:endParaRPr lang="en-US" sz="2400" b="0" dirty="0"/>
              </a:p>
              <a:p>
                <a:r>
                  <a:rPr lang="en-US" sz="2400" b="0" dirty="0"/>
                  <a:t>As long as offer falls in the acceptable region (e.g. for price negotiation, above the reservation price of the seller and below that of the buyer)</a:t>
                </a:r>
                <a:endParaRPr lang="en-US" sz="2400" b="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Optimal Concession Strategy</a:t>
            </a:r>
            <a:endParaRPr lang="en-US" dirty="0"/>
          </a:p>
        </p:txBody>
      </p:sp>
      <p:sp>
        <p:nvSpPr>
          <p:cNvPr id="3" name="Content Placeholder 2"/>
          <p:cNvSpPr>
            <a:spLocks noGrp="1"/>
          </p:cNvSpPr>
          <p:nvPr>
            <p:ph idx="1"/>
          </p:nvPr>
        </p:nvSpPr>
        <p:spPr/>
        <p:txBody>
          <a:bodyPr>
            <a:normAutofit/>
          </a:bodyPr>
          <a:lstStyle/>
          <a:p>
            <a:r>
              <a:rPr lang="en-GB" dirty="0"/>
              <a:t>If everything is known, then it is easy to compute a </a:t>
            </a:r>
            <a:r>
              <a:rPr lang="en-GB" i="1" dirty="0"/>
              <a:t>best response, i.e. </a:t>
            </a:r>
            <a:r>
              <a:rPr lang="en-GB" dirty="0"/>
              <a:t> the optimal concession given the utility and strategy of the opponent.</a:t>
            </a:r>
            <a:endParaRPr lang="en-GB" dirty="0"/>
          </a:p>
          <a:p>
            <a:r>
              <a:rPr lang="en-GB"/>
              <a:t>Note that the </a:t>
            </a:r>
            <a:r>
              <a:rPr lang="en-GB" dirty="0"/>
              <a:t>optimal strategy depends on the opponent, but also the time pressure (e.g. time discounting or deadline)</a:t>
            </a:r>
            <a:endParaRPr lang="en-GB" dirty="0"/>
          </a:p>
          <a:p>
            <a:r>
              <a:rPr lang="en-GB" dirty="0"/>
              <a:t>However, often, there is a lot of uncertainty about the opponent’s utility function and strategy. In that case, machine learning techniques can be used to try and </a:t>
            </a:r>
            <a:r>
              <a:rPr lang="en-GB" b="1" dirty="0"/>
              <a:t>learn the opponent model</a:t>
            </a:r>
            <a:r>
              <a:rPr lang="en-GB" dirty="0"/>
              <a:t>. </a:t>
            </a:r>
            <a:endParaRPr lang="en-GB" dirty="0"/>
          </a:p>
          <a:p>
            <a:r>
              <a:rPr lang="en-GB" dirty="0"/>
              <a:t>Also, opponent might be doing the same. Therefore, </a:t>
            </a:r>
            <a:r>
              <a:rPr lang="en-GB" i="1" dirty="0"/>
              <a:t>game-theoretic</a:t>
            </a:r>
            <a:r>
              <a:rPr lang="en-GB" dirty="0"/>
              <a:t> approaches (where you reason about the opponent) can be useful</a:t>
            </a:r>
            <a:endParaRPr lang="en-GB" dirty="0"/>
          </a:p>
          <a:p>
            <a:endParaRPr lang="en-GB"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8918" y="3555978"/>
            <a:ext cx="3458951" cy="3028777"/>
          </a:xfrm>
          <a:prstGeom prst="rect">
            <a:avLst/>
          </a:prstGeom>
        </p:spPr>
      </p:pic>
      <p:sp>
        <p:nvSpPr>
          <p:cNvPr id="2" name="Title 1"/>
          <p:cNvSpPr>
            <a:spLocks noGrp="1"/>
          </p:cNvSpPr>
          <p:nvPr>
            <p:ph type="title"/>
          </p:nvPr>
        </p:nvSpPr>
        <p:spPr/>
        <p:txBody>
          <a:bodyPr/>
          <a:lstStyle/>
          <a:p>
            <a:r>
              <a:rPr lang="en-GB" dirty="0"/>
              <a:t>Offer-producing strategy</a:t>
            </a:r>
            <a:endParaRPr lang="en-US" dirty="0"/>
          </a:p>
        </p:txBody>
      </p:sp>
      <p:sp>
        <p:nvSpPr>
          <p:cNvPr id="3" name="Content Placeholder 2"/>
          <p:cNvSpPr>
            <a:spLocks noGrp="1"/>
          </p:cNvSpPr>
          <p:nvPr>
            <p:ph idx="1"/>
          </p:nvPr>
        </p:nvSpPr>
        <p:spPr>
          <a:xfrm>
            <a:off x="838200" y="1825625"/>
            <a:ext cx="10515600" cy="2102031"/>
          </a:xfrm>
        </p:spPr>
        <p:txBody>
          <a:bodyPr>
            <a:normAutofit lnSpcReduction="10000"/>
          </a:bodyPr>
          <a:lstStyle/>
          <a:p>
            <a:r>
              <a:rPr lang="en-GB" dirty="0"/>
              <a:t>So far, the strategies discussed only provide a </a:t>
            </a:r>
            <a:r>
              <a:rPr lang="en-GB" i="1" dirty="0"/>
              <a:t>target utility</a:t>
            </a:r>
            <a:r>
              <a:rPr lang="en-GB" dirty="0"/>
              <a:t>. In a multi-issue negotiation, you need to generate a value for each issue. </a:t>
            </a:r>
            <a:endParaRPr lang="en-GB" dirty="0"/>
          </a:p>
          <a:p>
            <a:r>
              <a:rPr lang="en-GB" dirty="0"/>
              <a:t>It is a good idea to ensure that the offer is always Pareto efficient</a:t>
            </a:r>
            <a:endParaRPr lang="en-GB" dirty="0"/>
          </a:p>
          <a:p>
            <a:r>
              <a:rPr lang="en-GB" dirty="0"/>
              <a:t>if the utility functions are known, it is possible to calculate the Pareto-efficient offer at a certain target utility level</a:t>
            </a:r>
            <a:endParaRPr lang="en-GB" dirty="0"/>
          </a:p>
          <a:p>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4867440" y="6488668"/>
                <a:ext cx="2460472" cy="369332"/>
              </a:xfrm>
              <a:prstGeom prst="rect">
                <a:avLst/>
              </a:prstGeom>
              <a:noFill/>
            </p:spPr>
            <p:txBody>
              <a:bodyPr wrap="square" rtlCol="0">
                <a:spAutoFit/>
              </a:bodyPr>
              <a:lstStyle/>
              <a:p>
                <a:pPr algn="ctr"/>
                <a:r>
                  <a:rPr lang="en-GB" sz="1800" b="1" dirty="0"/>
                  <a:t>Agent 1's utility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1</m:t>
                        </m:r>
                      </m:sub>
                    </m:sSub>
                  </m:oMath>
                </a14:m>
                <a:r>
                  <a:rPr lang="en-GB" sz="1800" b="1" dirty="0"/>
                  <a:t>)</a:t>
                </a:r>
                <a:endParaRPr lang="en-GB" sz="1800" b="1" dirty="0"/>
              </a:p>
            </p:txBody>
          </p:sp>
        </mc:Choice>
        <mc:Fallback>
          <p:sp>
            <p:nvSpPr>
              <p:cNvPr id="15" name="TextBox 14"/>
              <p:cNvSpPr txBox="1">
                <a:spLocks noRot="1" noChangeAspect="1" noMove="1" noResize="1" noEditPoints="1" noAdjustHandles="1" noChangeArrowheads="1" noChangeShapeType="1" noTextEdit="1"/>
              </p:cNvSpPr>
              <p:nvPr/>
            </p:nvSpPr>
            <p:spPr>
              <a:xfrm>
                <a:off x="4867440" y="6488668"/>
                <a:ext cx="2460472" cy="369332"/>
              </a:xfrm>
              <a:prstGeom prst="rect">
                <a:avLst/>
              </a:prstGeom>
              <a:blipFill rotWithShape="1">
                <a:blip r:embed="rId2"/>
                <a:stretch>
                  <a:fillRect l="-7" t="-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rot="16200000">
                <a:off x="2846873" y="4885701"/>
                <a:ext cx="2285418" cy="369332"/>
              </a:xfrm>
              <a:prstGeom prst="rect">
                <a:avLst/>
              </a:prstGeom>
              <a:noFill/>
            </p:spPr>
            <p:txBody>
              <a:bodyPr wrap="square" rtlCol="0">
                <a:spAutoFit/>
              </a:bodyPr>
              <a:lstStyle/>
              <a:p>
                <a:pPr algn="ctr"/>
                <a:r>
                  <a:rPr lang="en-GB" sz="1800" b="1" dirty="0"/>
                  <a:t>Agent 2's utility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2</m:t>
                        </m:r>
                      </m:sub>
                    </m:sSub>
                  </m:oMath>
                </a14:m>
                <a:r>
                  <a:rPr lang="en-GB" sz="1800" b="1" dirty="0"/>
                  <a:t>)</a:t>
                </a:r>
                <a:endParaRPr lang="en-GB" sz="1800" b="1" dirty="0"/>
              </a:p>
            </p:txBody>
          </p:sp>
        </mc:Choice>
        <mc:Fallback>
          <p:sp>
            <p:nvSpPr>
              <p:cNvPr id="16" name="TextBox 15"/>
              <p:cNvSpPr txBox="1">
                <a:spLocks noRot="1" noChangeAspect="1" noMove="1" noResize="1" noEditPoints="1" noAdjustHandles="1" noChangeArrowheads="1" noChangeShapeType="1" noTextEdit="1"/>
              </p:cNvSpPr>
              <p:nvPr/>
            </p:nvSpPr>
            <p:spPr>
              <a:xfrm rot="16200000">
                <a:off x="2846873" y="4885701"/>
                <a:ext cx="2285418" cy="369332"/>
              </a:xfrm>
              <a:prstGeom prst="rect">
                <a:avLst/>
              </a:prstGeom>
              <a:blipFill rotWithShape="1">
                <a:blip r:embed="rId3"/>
                <a:stretch>
                  <a:fillRect l="41892" t="-259448" r="41937" b="-259335"/>
                </a:stretch>
              </a:blipFill>
            </p:spPr>
            <p:txBody>
              <a:bodyPr/>
              <a:lstStyle/>
              <a:p>
                <a:r>
                  <a:rPr lang="zh-CN" altLang="en-US">
                    <a:noFill/>
                  </a:rPr>
                  <a:t> </a:t>
                </a:r>
              </a:p>
            </p:txBody>
          </p:sp>
        </mc:Fallback>
      </mc:AlternateContent>
      <p:cxnSp>
        <p:nvCxnSpPr>
          <p:cNvPr id="21" name="Straight Connector 20"/>
          <p:cNvCxnSpPr/>
          <p:nvPr/>
        </p:nvCxnSpPr>
        <p:spPr>
          <a:xfrm>
            <a:off x="4524866" y="4580628"/>
            <a:ext cx="2903455"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7494966" y="4276317"/>
                <a:ext cx="3458951" cy="668901"/>
              </a:xfrm>
              <a:prstGeom prst="rect">
                <a:avLst/>
              </a:prstGeom>
              <a:noFill/>
            </p:spPr>
            <p:txBody>
              <a:bodyPr wrap="square" rtlCol="0">
                <a:spAutoFit/>
              </a:bodyPr>
              <a:lstStyle/>
              <a:p>
                <a:r>
                  <a:rPr lang="en-GB" dirty="0"/>
                  <a:t>Suppose agent 2’s target utility is set to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𝑡𝑎𝑟𝑔𝑒𝑡</m:t>
                        </m:r>
                      </m:sub>
                    </m:sSub>
                    <m:r>
                      <a:rPr lang="en-GB" b="0" i="1" smtClean="0">
                        <a:latin typeface="Cambria Math" panose="02040503050406030204" pitchFamily="18" charset="0"/>
                      </a:rPr>
                      <m:t>=</m:t>
                    </m:r>
                    <m:r>
                      <a:rPr lang="en-GB" b="0" i="1" smtClean="0">
                        <a:latin typeface="Cambria Math" panose="02040503050406030204" pitchFamily="18" charset="0"/>
                      </a:rPr>
                      <m:t>8</m:t>
                    </m:r>
                  </m:oMath>
                </a14:m>
                <a:endParaRPr lang="en-GB" dirty="0"/>
              </a:p>
            </p:txBody>
          </p:sp>
        </mc:Choice>
        <mc:Fallback>
          <p:sp>
            <p:nvSpPr>
              <p:cNvPr id="22" name="TextBox 21"/>
              <p:cNvSpPr txBox="1">
                <a:spLocks noRot="1" noChangeAspect="1" noMove="1" noResize="1" noEditPoints="1" noAdjustHandles="1" noChangeArrowheads="1" noChangeShapeType="1" noTextEdit="1"/>
              </p:cNvSpPr>
              <p:nvPr/>
            </p:nvSpPr>
            <p:spPr>
              <a:xfrm>
                <a:off x="7494966" y="4276317"/>
                <a:ext cx="3458951" cy="668901"/>
              </a:xfrm>
              <a:prstGeom prst="rect">
                <a:avLst/>
              </a:prstGeom>
              <a:blipFill rotWithShape="1">
                <a:blip r:embed="rId4"/>
                <a:stretch>
                  <a:fillRect l="-2" t="-34" r="5" b="71"/>
                </a:stretch>
              </a:blipFill>
            </p:spPr>
            <p:txBody>
              <a:bodyPr/>
              <a:lstStyle/>
              <a:p>
                <a:r>
                  <a:rPr lang="zh-CN" altLang="en-US">
                    <a:noFill/>
                  </a:rPr>
                  <a:t> </a:t>
                </a:r>
              </a:p>
            </p:txBody>
          </p:sp>
        </mc:Fallback>
      </mc:AlternateContent>
      <p:cxnSp>
        <p:nvCxnSpPr>
          <p:cNvPr id="24" name="Straight Arrow Connector 23"/>
          <p:cNvCxnSpPr/>
          <p:nvPr/>
        </p:nvCxnSpPr>
        <p:spPr>
          <a:xfrm flipV="1">
            <a:off x="3000695" y="4580628"/>
            <a:ext cx="2721376" cy="7942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324111" y="5207545"/>
                <a:ext cx="3458951" cy="1617943"/>
              </a:xfrm>
              <a:prstGeom prst="rect">
                <a:avLst/>
              </a:prstGeom>
              <a:noFill/>
            </p:spPr>
            <p:txBody>
              <a:bodyPr wrap="square" rtlCol="0">
                <a:spAutoFit/>
              </a:bodyPr>
              <a:lstStyle/>
              <a:p>
                <a:r>
                  <a:rPr lang="en-GB" dirty="0"/>
                  <a:t>Pareto efficient offer at target utility is </a:t>
                </a:r>
                <a14:m>
                  <m:oMath xmlns:m="http://schemas.openxmlformats.org/officeDocument/2006/math">
                    <m:r>
                      <m:rPr>
                        <m:sty m:val="p"/>
                      </m:rPr>
                      <a:rPr lang="en-GB">
                        <a:latin typeface="Cambria Math" panose="02040503050406030204" pitchFamily="18" charset="0"/>
                      </a:rPr>
                      <m:t>o</m:t>
                    </m:r>
                    <m:r>
                      <a:rPr lang="en-GB" b="0" i="0" smtClean="0">
                        <a:latin typeface="Cambria Math" panose="02040503050406030204" pitchFamily="18" charset="0"/>
                      </a:rPr>
                      <m:t>=(</m:t>
                    </m:r>
                    <m:f>
                      <m:fPr>
                        <m:ctrlPr>
                          <a:rPr lang="en-GB"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oMath>
                </a14:m>
                <a:r>
                  <a:rPr lang="en-GB" dirty="0"/>
                  <a:t> </a:t>
                </a:r>
                <a:endParaRPr lang="en-GB" dirty="0"/>
              </a:p>
              <a:p>
                <a:r>
                  <a:rPr lang="en-GB" dirty="0"/>
                  <a:t>VERIFY THIS AT HOME &amp; </a:t>
                </a:r>
                <a:endParaRPr lang="en-GB" dirty="0"/>
              </a:p>
              <a:p>
                <a:r>
                  <a:rPr lang="en-GB" dirty="0"/>
                  <a:t>TRY YOURSELF WITH OTHER TARGET UTILITIES</a:t>
                </a:r>
                <a:endParaRPr lang="en-GB" dirty="0"/>
              </a:p>
            </p:txBody>
          </p:sp>
        </mc:Choice>
        <mc:Fallback>
          <p:sp>
            <p:nvSpPr>
              <p:cNvPr id="29" name="TextBox 28"/>
              <p:cNvSpPr txBox="1">
                <a:spLocks noRot="1" noChangeAspect="1" noMove="1" noResize="1" noEditPoints="1" noAdjustHandles="1" noChangeArrowheads="1" noChangeShapeType="1" noTextEdit="1"/>
              </p:cNvSpPr>
              <p:nvPr/>
            </p:nvSpPr>
            <p:spPr>
              <a:xfrm>
                <a:off x="324111" y="5207545"/>
                <a:ext cx="3458951" cy="1617943"/>
              </a:xfrm>
              <a:prstGeom prst="rect">
                <a:avLst/>
              </a:prstGeom>
              <a:blipFill rotWithShape="1">
                <a:blip r:embed="rId5"/>
                <a:stretch>
                  <a:fillRect l="-8" t="-34" r="11" b="3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Unknown Opponent Utility</a:t>
            </a:r>
            <a:endParaRPr lang="en-GB" dirty="0"/>
          </a:p>
        </p:txBody>
      </p:sp>
      <p:sp>
        <p:nvSpPr>
          <p:cNvPr id="3" name="Content Placeholder 2"/>
          <p:cNvSpPr>
            <a:spLocks noGrp="1"/>
          </p:cNvSpPr>
          <p:nvPr>
            <p:ph idx="1"/>
          </p:nvPr>
        </p:nvSpPr>
        <p:spPr/>
        <p:txBody>
          <a:bodyPr>
            <a:normAutofit/>
          </a:bodyPr>
          <a:lstStyle/>
          <a:p>
            <a:r>
              <a:rPr lang="en-GB" dirty="0"/>
              <a:t>Typically the opponent utility is not known, i.e. this is so-called </a:t>
            </a:r>
            <a:r>
              <a:rPr lang="en-GB" i="1" dirty="0"/>
              <a:t>private information</a:t>
            </a:r>
            <a:endParaRPr lang="en-GB" i="1" dirty="0"/>
          </a:p>
          <a:p>
            <a:r>
              <a:rPr lang="en-GB" dirty="0"/>
              <a:t>Possible to guess the opponent utility function based on the offers received so far and the concessions observed</a:t>
            </a:r>
            <a:endParaRPr lang="en-GB" dirty="0"/>
          </a:p>
          <a:p>
            <a:r>
              <a:rPr lang="en-GB" dirty="0"/>
              <a:t>E.g. the opponent is likely to concede on their least preferred issues first (in case of additive utility functions), and so you can use this to guess the weight of that issue</a:t>
            </a:r>
            <a:endParaRPr lang="en-GB" dirty="0"/>
          </a:p>
          <a:p>
            <a:r>
              <a:rPr lang="en-GB" dirty="0"/>
              <a:t>Many approaches in the literature and this will be discussed in more detail in the coursework </a:t>
            </a:r>
            <a:r>
              <a:rPr lang="en-GB" i="1" dirty="0"/>
              <a:t>labs</a:t>
            </a:r>
            <a:endParaRPr lang="en-GB" i="1" dirty="0"/>
          </a:p>
          <a:p>
            <a:endParaRPr lang="en-GB"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Preference Uncertainty and Elicitation</a:t>
            </a:r>
            <a:endParaRPr lang="en-GB" dirty="0"/>
          </a:p>
        </p:txBody>
      </p:sp>
      <p:sp>
        <p:nvSpPr>
          <p:cNvPr id="3" name="Content Placeholder 2"/>
          <p:cNvSpPr>
            <a:spLocks noGrp="1"/>
          </p:cNvSpPr>
          <p:nvPr>
            <p:ph idx="1"/>
          </p:nvPr>
        </p:nvSpPr>
        <p:spPr/>
        <p:txBody>
          <a:bodyPr>
            <a:normAutofit lnSpcReduction="10000"/>
          </a:bodyPr>
          <a:lstStyle/>
          <a:p>
            <a:r>
              <a:rPr lang="en-GB" dirty="0"/>
              <a:t>In many cases even “own” utility function is not (fully) known by the agent (who is negotiating on behalf of a human)</a:t>
            </a:r>
            <a:endParaRPr lang="en-GB" dirty="0"/>
          </a:p>
          <a:p>
            <a:r>
              <a:rPr lang="en-GB" dirty="0"/>
              <a:t>Utility function obtained through a process called </a:t>
            </a:r>
            <a:r>
              <a:rPr lang="en-GB" i="1" dirty="0"/>
              <a:t>preference elicitation</a:t>
            </a:r>
            <a:endParaRPr lang="en-GB" i="1" dirty="0"/>
          </a:p>
          <a:p>
            <a:pPr lvl="1"/>
            <a:r>
              <a:rPr lang="en-GB" dirty="0"/>
              <a:t>Has associated “cognitive costs”</a:t>
            </a:r>
            <a:endParaRPr lang="en-GB" dirty="0"/>
          </a:p>
          <a:p>
            <a:pPr lvl="1"/>
            <a:r>
              <a:rPr lang="en-GB" dirty="0"/>
              <a:t>Trade-off between minimizing cognitive cost and maximising utility</a:t>
            </a:r>
            <a:endParaRPr lang="en-GB" dirty="0"/>
          </a:p>
          <a:p>
            <a:r>
              <a:rPr lang="en-GB" dirty="0"/>
              <a:t>Some recent work has looked at negotiation with </a:t>
            </a:r>
            <a:r>
              <a:rPr lang="en-GB" i="1" dirty="0"/>
              <a:t>preference uncertainty</a:t>
            </a:r>
            <a:r>
              <a:rPr lang="en-GB" dirty="0"/>
              <a:t>: incomplete information about own utility</a:t>
            </a:r>
            <a:endParaRPr lang="en-GB" dirty="0"/>
          </a:p>
          <a:p>
            <a:r>
              <a:rPr lang="en-GB" dirty="0"/>
              <a:t>Preference uncertainty and elicitation will be explored as part of the coursework and more details will be discussed in a future lecture and the labs.</a:t>
            </a:r>
            <a:endParaRPr lang="en-GB" dirty="0"/>
          </a:p>
          <a:p>
            <a:endParaRPr lang="en-GB"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endParaRPr lang="en-US" dirty="0"/>
          </a:p>
        </p:txBody>
      </p:sp>
      <p:sp>
        <p:nvSpPr>
          <p:cNvPr id="3" name="Content Placeholder 2"/>
          <p:cNvSpPr>
            <a:spLocks noGrp="1"/>
          </p:cNvSpPr>
          <p:nvPr>
            <p:ph idx="1"/>
          </p:nvPr>
        </p:nvSpPr>
        <p:spPr/>
        <p:txBody>
          <a:bodyPr>
            <a:normAutofit/>
          </a:bodyPr>
          <a:lstStyle/>
          <a:p>
            <a:r>
              <a:rPr lang="en-GB" dirty="0"/>
              <a:t>Agent-based negotiation is an extensive field of research</a:t>
            </a:r>
            <a:endParaRPr lang="en-GB" dirty="0"/>
          </a:p>
          <a:p>
            <a:r>
              <a:rPr lang="en-GB" dirty="0"/>
              <a:t>Focus on bilateral bargaining (between two agents) and multi-issue negotiation (allowing for mutually beneficial outcomes). </a:t>
            </a:r>
            <a:endParaRPr lang="en-GB" dirty="0"/>
          </a:p>
          <a:p>
            <a:r>
              <a:rPr lang="en-GB" dirty="0"/>
              <a:t>An important aspect of the agent is the negotiation strategy, which is challenging to design because of uncertainty about the opponent</a:t>
            </a:r>
            <a:endParaRPr lang="en-GB" dirty="0"/>
          </a:p>
          <a:p>
            <a:r>
              <a:rPr lang="en-GB" dirty="0"/>
              <a:t>Recent approaches consider incomplete information about own utility function, and the cost to elicit these preferences</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66158" y="0"/>
            <a:ext cx="3048000" cy="2033016"/>
          </a:xfrm>
          <a:prstGeom prst="rect">
            <a:avLst/>
          </a:prstGeom>
        </p:spPr>
      </p:pic>
      <p:sp>
        <p:nvSpPr>
          <p:cNvPr id="2" name="Title 1"/>
          <p:cNvSpPr>
            <a:spLocks noGrp="1"/>
          </p:cNvSpPr>
          <p:nvPr>
            <p:ph type="title"/>
          </p:nvPr>
        </p:nvSpPr>
        <p:spPr>
          <a:xfrm>
            <a:off x="838200" y="365125"/>
            <a:ext cx="10515600" cy="1325563"/>
          </a:xfrm>
        </p:spPr>
        <p:txBody>
          <a:bodyPr/>
          <a:lstStyle/>
          <a:p>
            <a:r>
              <a:rPr lang="en-GB" dirty="0"/>
              <a:t>Auctions</a:t>
            </a:r>
            <a:endParaRPr lang="en-US" dirty="0"/>
          </a:p>
        </p:txBody>
      </p:sp>
      <p:sp>
        <p:nvSpPr>
          <p:cNvPr id="3" name="Content Placeholder 2"/>
          <p:cNvSpPr>
            <a:spLocks noGrp="1"/>
          </p:cNvSpPr>
          <p:nvPr>
            <p:ph idx="1"/>
          </p:nvPr>
        </p:nvSpPr>
        <p:spPr>
          <a:xfrm>
            <a:off x="838200" y="1825625"/>
            <a:ext cx="9927210" cy="4351338"/>
          </a:xfrm>
        </p:spPr>
        <p:txBody>
          <a:bodyPr>
            <a:normAutofit fontScale="92500" lnSpcReduction="20000"/>
          </a:bodyPr>
          <a:lstStyle/>
          <a:p>
            <a:r>
              <a:rPr lang="en-GB" dirty="0"/>
              <a:t>Primarily used to allocate </a:t>
            </a:r>
            <a:r>
              <a:rPr lang="en-GB" i="1" dirty="0"/>
              <a:t>scarce resources</a:t>
            </a:r>
            <a:r>
              <a:rPr lang="en-GB" dirty="0"/>
              <a:t> or </a:t>
            </a:r>
            <a:r>
              <a:rPr lang="en-GB" i="1" dirty="0"/>
              <a:t>tasks</a:t>
            </a:r>
            <a:r>
              <a:rPr lang="en-GB" dirty="0"/>
              <a:t>, e.g.:</a:t>
            </a:r>
            <a:endParaRPr lang="en-GB" dirty="0"/>
          </a:p>
          <a:p>
            <a:pPr lvl="1"/>
            <a:r>
              <a:rPr lang="en-GB" dirty="0"/>
              <a:t>Items to buyers</a:t>
            </a:r>
            <a:endParaRPr lang="en-GB" dirty="0"/>
          </a:p>
          <a:p>
            <a:pPr lvl="1"/>
            <a:r>
              <a:rPr lang="en-GB" dirty="0"/>
              <a:t>Advertising space to advertisers (sponsored search and display advertising)</a:t>
            </a:r>
            <a:endParaRPr lang="en-GB" dirty="0"/>
          </a:p>
          <a:p>
            <a:pPr lvl="1"/>
            <a:r>
              <a:rPr lang="en-GB" dirty="0"/>
              <a:t>Cloud computing</a:t>
            </a:r>
            <a:endParaRPr lang="en-GB" dirty="0"/>
          </a:p>
          <a:p>
            <a:pPr lvl="1"/>
            <a:r>
              <a:rPr lang="en-GB" dirty="0"/>
              <a:t>Tasks to robots</a:t>
            </a:r>
            <a:endParaRPr lang="en-GB" dirty="0"/>
          </a:p>
          <a:p>
            <a:pPr lvl="1"/>
            <a:r>
              <a:rPr lang="en-GB" dirty="0"/>
              <a:t>Stocks and shares (financial exchanges)</a:t>
            </a:r>
            <a:endParaRPr lang="en-GB" dirty="0"/>
          </a:p>
          <a:p>
            <a:pPr lvl="1"/>
            <a:r>
              <a:rPr lang="en-GB" dirty="0"/>
              <a:t>…</a:t>
            </a:r>
            <a:endParaRPr lang="en-GB" dirty="0"/>
          </a:p>
          <a:p>
            <a:r>
              <a:rPr lang="en-GB" dirty="0"/>
              <a:t>Characterised by:</a:t>
            </a:r>
            <a:endParaRPr lang="en-GB" dirty="0"/>
          </a:p>
          <a:p>
            <a:pPr lvl="1"/>
            <a:r>
              <a:rPr lang="en-GB" dirty="0"/>
              <a:t>Clearly defined protocol (aka rules or </a:t>
            </a:r>
            <a:r>
              <a:rPr lang="en-GB" i="1" dirty="0"/>
              <a:t>mechanism), e.g. English auction, Dutch auction, </a:t>
            </a:r>
            <a:r>
              <a:rPr lang="en-GB" i="1" dirty="0" err="1"/>
              <a:t>Vickrey</a:t>
            </a:r>
            <a:r>
              <a:rPr lang="en-GB" i="1" dirty="0"/>
              <a:t> auction </a:t>
            </a:r>
            <a:endParaRPr lang="en-GB" i="1" dirty="0"/>
          </a:p>
          <a:p>
            <a:pPr lvl="1"/>
            <a:r>
              <a:rPr lang="en-GB" dirty="0"/>
              <a:t>Typically requires a trusted third party, i.e. auctioneer</a:t>
            </a:r>
            <a:endParaRPr lang="en-GB" dirty="0"/>
          </a:p>
          <a:p>
            <a:pPr lvl="1"/>
            <a:r>
              <a:rPr lang="en-GB" dirty="0"/>
              <a:t>Often involves a continuous resource such as </a:t>
            </a:r>
            <a:r>
              <a:rPr lang="en-GB" i="1" dirty="0"/>
              <a:t>money</a:t>
            </a:r>
            <a:endParaRPr lang="en-GB" dirty="0"/>
          </a:p>
          <a:p>
            <a:pPr lvl="1"/>
            <a:r>
              <a:rPr lang="en-GB" dirty="0"/>
              <a:t>Exploits competition between agents (works better with more agents)</a:t>
            </a:r>
            <a:endParaRPr lang="en-GB" dirty="0"/>
          </a:p>
          <a:p>
            <a:pPr lvl="1"/>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Voting</a:t>
            </a:r>
            <a:endParaRPr lang="en-GB" dirty="0"/>
          </a:p>
        </p:txBody>
      </p:sp>
      <p:sp>
        <p:nvSpPr>
          <p:cNvPr id="3" name="Content Placeholder 2"/>
          <p:cNvSpPr>
            <a:spLocks noGrp="1"/>
          </p:cNvSpPr>
          <p:nvPr>
            <p:ph idx="1"/>
          </p:nvPr>
        </p:nvSpPr>
        <p:spPr/>
        <p:txBody>
          <a:bodyPr>
            <a:normAutofit/>
          </a:bodyPr>
          <a:lstStyle/>
          <a:p>
            <a:r>
              <a:rPr lang="en-GB" dirty="0"/>
              <a:t>Used for group based decisions, so called </a:t>
            </a:r>
            <a:r>
              <a:rPr lang="en-GB" i="1" dirty="0"/>
              <a:t>social choice, e.g.</a:t>
            </a:r>
            <a:endParaRPr lang="en-GB" i="1" dirty="0"/>
          </a:p>
          <a:p>
            <a:pPr lvl="1"/>
            <a:r>
              <a:rPr lang="en-GB" dirty="0"/>
              <a:t>Where to go out to dinner</a:t>
            </a:r>
            <a:endParaRPr lang="en-GB" dirty="0"/>
          </a:p>
          <a:p>
            <a:pPr lvl="1"/>
            <a:r>
              <a:rPr lang="en-GB" dirty="0"/>
              <a:t>Where to build new bridge/services/housing</a:t>
            </a:r>
            <a:endParaRPr lang="en-GB" dirty="0"/>
          </a:p>
          <a:p>
            <a:pPr lvl="1"/>
            <a:r>
              <a:rPr lang="en-GB" dirty="0"/>
              <a:t>What temperature the house should be</a:t>
            </a:r>
            <a:endParaRPr lang="en-GB" dirty="0"/>
          </a:p>
          <a:p>
            <a:pPr lvl="1"/>
            <a:r>
              <a:rPr lang="en-GB" dirty="0"/>
              <a:t>(In politics) Choosing party/representative </a:t>
            </a:r>
            <a:endParaRPr lang="en-GB" dirty="0"/>
          </a:p>
          <a:p>
            <a:r>
              <a:rPr lang="en-GB" dirty="0"/>
              <a:t>Characterised by</a:t>
            </a:r>
            <a:endParaRPr lang="en-GB" dirty="0"/>
          </a:p>
          <a:p>
            <a:pPr lvl="1"/>
            <a:r>
              <a:rPr lang="en-GB" dirty="0"/>
              <a:t>A single decision from a (typically finite) number of options</a:t>
            </a:r>
            <a:endParaRPr lang="en-GB" dirty="0"/>
          </a:p>
          <a:p>
            <a:pPr lvl="1"/>
            <a:r>
              <a:rPr lang="en-GB" dirty="0"/>
              <a:t>Each agent can have different preferences each option, which is given by a preference </a:t>
            </a:r>
            <a:r>
              <a:rPr lang="en-GB" i="1" dirty="0"/>
              <a:t>order</a:t>
            </a:r>
            <a:r>
              <a:rPr lang="en-GB" dirty="0"/>
              <a:t> (a.k.a. ordinal utility function)</a:t>
            </a:r>
            <a:endParaRPr lang="en-GB" dirty="0"/>
          </a:p>
          <a:p>
            <a:pPr lvl="1"/>
            <a:r>
              <a:rPr lang="en-GB" dirty="0"/>
              <a:t>Clearly defined protocol</a:t>
            </a:r>
            <a:endParaRPr lang="en-GB" dirty="0"/>
          </a:p>
          <a:p>
            <a:pPr lvl="1"/>
            <a:endParaRPr lang="en-GB" dirty="0"/>
          </a:p>
          <a:p>
            <a:endParaRPr lang="en-GB" dirty="0"/>
          </a:p>
          <a:p>
            <a:endParaRPr lang="en-GB" dirty="0"/>
          </a:p>
        </p:txBody>
      </p:sp>
      <p:pic>
        <p:nvPicPr>
          <p:cNvPr id="5" name="Picture 4" descr="A close up of a 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42483" y="138449"/>
            <a:ext cx="2094144" cy="21323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Negotiation (a.k.a. Bargaining)</a:t>
            </a:r>
            <a:endParaRPr lang="en-US" dirty="0"/>
          </a:p>
        </p:txBody>
      </p:sp>
      <p:sp>
        <p:nvSpPr>
          <p:cNvPr id="3" name="Content Placeholder 2"/>
          <p:cNvSpPr>
            <a:spLocks noGrp="1"/>
          </p:cNvSpPr>
          <p:nvPr>
            <p:ph idx="1"/>
          </p:nvPr>
        </p:nvSpPr>
        <p:spPr>
          <a:xfrm>
            <a:off x="838200" y="1825625"/>
            <a:ext cx="10040332" cy="4351338"/>
          </a:xfrm>
        </p:spPr>
        <p:txBody>
          <a:bodyPr>
            <a:normAutofit fontScale="85000" lnSpcReduction="10000"/>
          </a:bodyPr>
          <a:lstStyle/>
          <a:p>
            <a:r>
              <a:rPr lang="en-GB" dirty="0"/>
              <a:t>Negotiation is governed by a </a:t>
            </a:r>
            <a:r>
              <a:rPr lang="en-GB" b="1" dirty="0"/>
              <a:t>protocol </a:t>
            </a:r>
            <a:r>
              <a:rPr lang="en-GB" dirty="0"/>
              <a:t>which defines the “rules of encounter” between the agents, including:</a:t>
            </a:r>
            <a:endParaRPr lang="en-GB" dirty="0"/>
          </a:p>
          <a:p>
            <a:pPr lvl="1"/>
            <a:r>
              <a:rPr lang="en-GB" dirty="0"/>
              <a:t>Type of communication allowed</a:t>
            </a:r>
            <a:endParaRPr lang="en-GB" dirty="0"/>
          </a:p>
          <a:p>
            <a:pPr lvl="1"/>
            <a:r>
              <a:rPr lang="en-GB" dirty="0"/>
              <a:t>Type of proposals that are allowed</a:t>
            </a:r>
            <a:endParaRPr lang="en-GB" dirty="0"/>
          </a:p>
          <a:p>
            <a:pPr lvl="1"/>
            <a:r>
              <a:rPr lang="en-GB" dirty="0"/>
              <a:t>Who can make what proposal at what time</a:t>
            </a:r>
            <a:endParaRPr lang="en-GB" dirty="0"/>
          </a:p>
          <a:p>
            <a:r>
              <a:rPr lang="en-GB" dirty="0"/>
              <a:t>More flexible compared to other approaches:</a:t>
            </a:r>
            <a:endParaRPr lang="en-GB" dirty="0"/>
          </a:p>
          <a:p>
            <a:pPr lvl="1"/>
            <a:r>
              <a:rPr lang="en-GB" dirty="0"/>
              <a:t>Protocol typically involves exchanging </a:t>
            </a:r>
            <a:r>
              <a:rPr lang="en-GB" i="1" dirty="0"/>
              <a:t>offers</a:t>
            </a:r>
            <a:r>
              <a:rPr lang="en-GB" dirty="0"/>
              <a:t>, but can also include other information such as </a:t>
            </a:r>
            <a:r>
              <a:rPr lang="en-GB" i="1" dirty="0"/>
              <a:t>arguments </a:t>
            </a:r>
            <a:r>
              <a:rPr lang="en-GB" dirty="0"/>
              <a:t>(i.e. reasons why)</a:t>
            </a:r>
            <a:endParaRPr lang="en-GB" dirty="0"/>
          </a:p>
          <a:p>
            <a:pPr lvl="1"/>
            <a:r>
              <a:rPr lang="en-GB" dirty="0"/>
              <a:t>Allows for  less structured protocols</a:t>
            </a:r>
            <a:endParaRPr lang="en-GB" dirty="0"/>
          </a:p>
          <a:p>
            <a:pPr lvl="1"/>
            <a:r>
              <a:rPr lang="en-GB" dirty="0"/>
              <a:t>Often bilateral (between two agents), but some protocols support multi-party negotiation (between more than two agents)</a:t>
            </a:r>
            <a:endParaRPr lang="en-GB" dirty="0"/>
          </a:p>
          <a:p>
            <a:r>
              <a:rPr lang="en-GB" dirty="0"/>
              <a:t>Enables more complex types of agreements (e.g. multi-issue negotiation)</a:t>
            </a:r>
            <a:endParaRPr lang="en-GB" dirty="0"/>
          </a:p>
          <a:p>
            <a:r>
              <a:rPr lang="en-GB" dirty="0"/>
              <a:t>Often decentralised (can involve mediator – agent-mediated negotiation)</a:t>
            </a:r>
            <a:endParaRPr lang="en-US" dirty="0"/>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38048" y="365125"/>
            <a:ext cx="2705788" cy="14712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Characterising Agent Negotiations (cont.)</a:t>
            </a:r>
            <a:endParaRPr lang="en-US" dirty="0"/>
          </a:p>
        </p:txBody>
      </p:sp>
      <p:sp>
        <p:nvSpPr>
          <p:cNvPr id="3" name="Content Placeholder 2"/>
          <p:cNvSpPr>
            <a:spLocks noGrp="1"/>
          </p:cNvSpPr>
          <p:nvPr>
            <p:ph idx="1"/>
          </p:nvPr>
        </p:nvSpPr>
        <p:spPr>
          <a:xfrm>
            <a:off x="838200" y="1690688"/>
            <a:ext cx="9652819" cy="4351338"/>
          </a:xfrm>
        </p:spPr>
        <p:txBody>
          <a:bodyPr>
            <a:normAutofit fontScale="92500" lnSpcReduction="10000"/>
          </a:bodyPr>
          <a:lstStyle/>
          <a:p>
            <a:r>
              <a:rPr lang="en-GB" dirty="0"/>
              <a:t>Negotiation </a:t>
            </a:r>
            <a:r>
              <a:rPr lang="en-GB" b="1" dirty="0"/>
              <a:t>environment</a:t>
            </a:r>
            <a:r>
              <a:rPr lang="en-GB" dirty="0"/>
              <a:t>: set of possible outcomes/agreements </a:t>
            </a:r>
            <a:endParaRPr lang="en-GB" b="1" dirty="0"/>
          </a:p>
          <a:p>
            <a:pPr lvl="1"/>
            <a:r>
              <a:rPr lang="en-GB" dirty="0"/>
              <a:t>Single-issue negotiation (aka distributive bargaining): e.g. price. Win-lose, competitive setting</a:t>
            </a:r>
            <a:endParaRPr lang="en-GB" dirty="0"/>
          </a:p>
          <a:p>
            <a:pPr lvl="1"/>
            <a:r>
              <a:rPr lang="en-GB" dirty="0"/>
              <a:t>Multi-issue negotiation (integrative bargaining): include more issues, allows for mutual benefit and cooperation</a:t>
            </a:r>
            <a:endParaRPr lang="en-GB" dirty="0"/>
          </a:p>
          <a:p>
            <a:r>
              <a:rPr lang="en-GB" dirty="0"/>
              <a:t>Agent </a:t>
            </a:r>
            <a:r>
              <a:rPr lang="en-GB" b="1" dirty="0"/>
              <a:t>preferences</a:t>
            </a:r>
            <a:endParaRPr lang="en-GB" dirty="0"/>
          </a:p>
          <a:p>
            <a:pPr lvl="1"/>
            <a:r>
              <a:rPr lang="en-GB" dirty="0"/>
              <a:t>The preferences over all possible agreements (and disagreement), typically specified using </a:t>
            </a:r>
            <a:r>
              <a:rPr lang="en-GB" b="1" dirty="0"/>
              <a:t>utility functions</a:t>
            </a:r>
            <a:endParaRPr lang="en-GB" b="1" dirty="0"/>
          </a:p>
          <a:p>
            <a:r>
              <a:rPr lang="en-GB" dirty="0"/>
              <a:t>Agent negotiation </a:t>
            </a:r>
            <a:r>
              <a:rPr lang="en-GB" b="1" dirty="0"/>
              <a:t>strategies</a:t>
            </a:r>
            <a:endParaRPr lang="en-GB" b="1" dirty="0"/>
          </a:p>
          <a:p>
            <a:pPr lvl="1"/>
            <a:r>
              <a:rPr lang="en-GB" dirty="0"/>
              <a:t>Specifies the </a:t>
            </a:r>
            <a:r>
              <a:rPr lang="en-GB" i="1" dirty="0"/>
              <a:t>behaviour </a:t>
            </a:r>
            <a:r>
              <a:rPr lang="en-GB" dirty="0"/>
              <a:t>of the agents</a:t>
            </a:r>
            <a:endParaRPr lang="en-GB" dirty="0"/>
          </a:p>
          <a:p>
            <a:pPr lvl="1"/>
            <a:r>
              <a:rPr lang="en-GB" dirty="0"/>
              <a:t>Actions employed (e.g. the proposals made) at each possible decision point, given the information available to the agent</a:t>
            </a:r>
            <a:endParaRPr lang="en-GB" dirty="0"/>
          </a:p>
          <a:p>
            <a:pPr lvl="1"/>
            <a:endParaRPr lang="en-US" b="1" dirty="0"/>
          </a:p>
        </p:txBody>
      </p:sp>
    </p:spTree>
  </p:cSld>
  <p:clrMapOvr>
    <a:masterClrMapping/>
  </p:clrMapOvr>
</p:sld>
</file>

<file path=ppt/tags/tag1.xml><?xml version="1.0" encoding="utf-8"?>
<p:tagLst xmlns:p="http://schemas.openxmlformats.org/presentationml/2006/main">
  <p:tag name="PRESGUID" val="ed18c180-16ef-4a70-a673-8d245e3875b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22130</Words>
  <Application>WPS 演示</Application>
  <PresentationFormat>Widescreen</PresentationFormat>
  <Paragraphs>977</Paragraphs>
  <Slides>58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58</vt:i4>
      </vt:variant>
    </vt:vector>
  </HeadingPairs>
  <TitlesOfParts>
    <vt:vector size="67" baseType="lpstr">
      <vt:lpstr>Arial</vt:lpstr>
      <vt:lpstr>宋体</vt:lpstr>
      <vt:lpstr>Wingdings</vt:lpstr>
      <vt:lpstr>Calibri Light</vt:lpstr>
      <vt:lpstr>Calibri</vt:lpstr>
      <vt:lpstr>微软雅黑</vt:lpstr>
      <vt:lpstr>Arial Unicode MS</vt:lpstr>
      <vt:lpstr>Cambria Math</vt:lpstr>
      <vt:lpstr>Office Theme</vt:lpstr>
      <vt:lpstr>Agent-Based Negotiation </vt:lpstr>
      <vt:lpstr>Part 1</vt:lpstr>
      <vt:lpstr>Learning Outcomes/Aims</vt:lpstr>
      <vt:lpstr>Conflict of interest between agents</vt:lpstr>
      <vt:lpstr>Conflict resolution</vt:lpstr>
      <vt:lpstr>Auctions</vt:lpstr>
      <vt:lpstr>Voting</vt:lpstr>
      <vt:lpstr>Negotiation (a.k.a. Bargaining)</vt:lpstr>
      <vt:lpstr>Characterising Agent Negotiations (cont.)</vt:lpstr>
      <vt:lpstr>Negotiation Protocols</vt:lpstr>
      <vt:lpstr>Single-Issue Negotiation</vt:lpstr>
      <vt:lpstr>Single-Issue Negotiation: Price</vt:lpstr>
      <vt:lpstr>Agreement Space as a Pie/Cake</vt:lpstr>
      <vt:lpstr>Bilateral Negotiation: The Ultimatum Game</vt:lpstr>
      <vt:lpstr>Reflection Exercise 1</vt:lpstr>
      <vt:lpstr>Reflection Exercise 1 Explained:  (Rational) Behaviour in the Ultimatum Game</vt:lpstr>
      <vt:lpstr>Reflection Exercise 1 Explained: Advantages/Disadvantages</vt:lpstr>
      <vt:lpstr>Alternating Offers Protocol</vt:lpstr>
      <vt:lpstr>Reflection Exercise 2</vt:lpstr>
      <vt:lpstr>Reflection Exercise 2 Explained</vt:lpstr>
      <vt:lpstr>Monotonic Concession Protocol</vt:lpstr>
      <vt:lpstr>Divide and Choose</vt:lpstr>
      <vt:lpstr>Reflection Exercise 3</vt:lpstr>
      <vt:lpstr>Reflection Exercise Explained+Additional Notes</vt:lpstr>
      <vt:lpstr>Desirable properties of a negotiation</vt:lpstr>
      <vt:lpstr>Part 2</vt:lpstr>
      <vt:lpstr>Learning Outcomes/Aims</vt:lpstr>
      <vt:lpstr>Agent Preferences: Formal</vt:lpstr>
      <vt:lpstr>Example: Buyer/Seller Price Negotiation</vt:lpstr>
      <vt:lpstr>Price Negotiation: Utility Space</vt:lpstr>
      <vt:lpstr>Time pressure</vt:lpstr>
      <vt:lpstr>Modelling bargaining costs</vt:lpstr>
      <vt:lpstr>Multi-Issue Negotiation</vt:lpstr>
      <vt:lpstr>Additive Utility Function Example</vt:lpstr>
      <vt:lpstr>Utility Space: Exercise</vt:lpstr>
      <vt:lpstr>Example Utility Space (Answer)</vt:lpstr>
      <vt:lpstr>Pareto-Efficient Agreements</vt:lpstr>
      <vt:lpstr>Desirable properties</vt:lpstr>
      <vt:lpstr>Fairness</vt:lpstr>
      <vt:lpstr>Nash Bargaining Solution</vt:lpstr>
      <vt:lpstr>Envy-freeness</vt:lpstr>
      <vt:lpstr>Exercise: Example 1 Revisited</vt:lpstr>
      <vt:lpstr>Example 1 Revisited</vt:lpstr>
      <vt:lpstr>Example 1 Revisited: Envy Free</vt:lpstr>
      <vt:lpstr>Example 1 Revisited (Answers)</vt:lpstr>
      <vt:lpstr>Example 1 Revisited: Envy Free</vt:lpstr>
      <vt:lpstr>Part 3</vt:lpstr>
      <vt:lpstr>Learning Outcomes/Aims</vt:lpstr>
      <vt:lpstr>Negotiation Strategies. Approaches:</vt:lpstr>
      <vt:lpstr>Heuristics</vt:lpstr>
      <vt:lpstr>Concession: Time-dependent tactics</vt:lpstr>
      <vt:lpstr>Time-dependent tactics (Cont.)</vt:lpstr>
      <vt:lpstr>Tit-for-tat concession strategy</vt:lpstr>
      <vt:lpstr>Optimal Concession Strategy</vt:lpstr>
      <vt:lpstr>Offer-producing strategy</vt:lpstr>
      <vt:lpstr>Unknown Opponent Utility</vt:lpstr>
      <vt:lpstr>Preference Uncertainty and Elicitation</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Agent-Based Negotiation</dc:title>
  <dc:creator>Enrico Gerding</dc:creator>
  <cp:lastModifiedBy>DELL</cp:lastModifiedBy>
  <cp:revision>599</cp:revision>
  <dcterms:created xsi:type="dcterms:W3CDTF">2017-10-14T11:57:00Z</dcterms:created>
  <dcterms:modified xsi:type="dcterms:W3CDTF">2022-09-23T22:30:15Z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B58981EB97974C268C76A69EC6F562AC</vt:lpwstr>
  </property>
  <property fmtid="{D5CDD505-2E9C-101B-9397-08002B2CF9AE}" pid="3" name="KSOProductBuildVer">
    <vt:lpwstr>2052-11.1.0.12358</vt:lpwstr>
  </property>
</Properties>
</file>