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1504" r:id="rId2"/>
    <p:sldId id="1506" r:id="rId3"/>
    <p:sldId id="321" r:id="rId4"/>
    <p:sldId id="1441" r:id="rId5"/>
    <p:sldId id="1442" r:id="rId6"/>
    <p:sldId id="1444" r:id="rId7"/>
    <p:sldId id="1445" r:id="rId8"/>
    <p:sldId id="1492" r:id="rId9"/>
    <p:sldId id="1448" r:id="rId10"/>
    <p:sldId id="1450" r:id="rId11"/>
    <p:sldId id="1451" r:id="rId12"/>
    <p:sldId id="1452" r:id="rId13"/>
    <p:sldId id="1453" r:id="rId14"/>
    <p:sldId id="1454" r:id="rId15"/>
    <p:sldId id="1455" r:id="rId16"/>
    <p:sldId id="1456" r:id="rId17"/>
    <p:sldId id="1457" r:id="rId18"/>
    <p:sldId id="1458" r:id="rId19"/>
    <p:sldId id="1459" r:id="rId20"/>
    <p:sldId id="1460" r:id="rId21"/>
    <p:sldId id="1461" r:id="rId22"/>
    <p:sldId id="1481" r:id="rId23"/>
    <p:sldId id="1463" r:id="rId24"/>
    <p:sldId id="1505" r:id="rId25"/>
    <p:sldId id="1502" r:id="rId26"/>
    <p:sldId id="1507" r:id="rId27"/>
    <p:sldId id="1462" r:id="rId28"/>
    <p:sldId id="1495" r:id="rId29"/>
    <p:sldId id="1496" r:id="rId30"/>
    <p:sldId id="1499" r:id="rId31"/>
    <p:sldId id="1498" r:id="rId32"/>
    <p:sldId id="334" r:id="rId33"/>
    <p:sldId id="333" r:id="rId34"/>
    <p:sldId id="1503" r:id="rId35"/>
    <p:sldId id="1464" r:id="rId36"/>
    <p:sldId id="1465" r:id="rId37"/>
    <p:sldId id="1466" r:id="rId38"/>
    <p:sldId id="1468" r:id="rId39"/>
    <p:sldId id="1469" r:id="rId40"/>
    <p:sldId id="1494" r:id="rId41"/>
    <p:sldId id="1488" r:id="rId42"/>
    <p:sldId id="1486" r:id="rId43"/>
    <p:sldId id="1491" r:id="rId44"/>
    <p:sldId id="1439" r:id="rId45"/>
    <p:sldId id="1473" r:id="rId46"/>
  </p:sldIdLst>
  <p:sldSz cx="10155238" cy="7616825"/>
  <p:notesSz cx="6797675" cy="9926638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ambria Math" panose="02040503050406030204" pitchFamily="18" charset="0"/>
      <p:regular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7030A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C5ED"/>
    <a:srgbClr val="31AA1C"/>
    <a:srgbClr val="FFFF93"/>
    <a:srgbClr val="0000FF"/>
    <a:srgbClr val="EE009F"/>
    <a:srgbClr val="FF8021"/>
    <a:srgbClr val="FF66CC"/>
    <a:srgbClr val="FFAFE4"/>
    <a:srgbClr val="FF9BDE"/>
    <a:srgbClr val="5EC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88338" autoAdjust="0"/>
  </p:normalViewPr>
  <p:slideViewPr>
    <p:cSldViewPr snapToGrid="0">
      <p:cViewPr varScale="1">
        <p:scale>
          <a:sx n="68" d="100"/>
          <a:sy n="68" d="100"/>
        </p:scale>
        <p:origin x="312" y="54"/>
      </p:cViewPr>
      <p:guideLst/>
    </p:cSldViewPr>
  </p:slideViewPr>
  <p:outlineViewPr>
    <p:cViewPr>
      <p:scale>
        <a:sx n="33" d="100"/>
        <a:sy n="33" d="100"/>
      </p:scale>
      <p:origin x="0" y="-594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6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2C3787-D4C1-4BAB-AEC2-B866BEBCA8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15DA8-C2BE-474A-AF6C-D6EEA8AEF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07AF4-EA63-4F15-B1B6-69774C249F08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1F336-0055-4EE1-A42B-6829E1C9FD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30685-00F0-41F6-9B47-AFE89928A1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84163-0E3F-4AAC-891F-2E399754D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315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7T11:30:19.875"/>
    </inkml:context>
    <inkml:brush xml:id="br0">
      <inkml:brushProperty name="width" value="0.05" units="cm"/>
      <inkml:brushProperty name="height" value="0.05" units="cm"/>
      <inkml:brushProperty name="color" value="#AB008B"/>
      <inkml:brushProperty name="ignorePressure" value="1"/>
    </inkml:brush>
  </inkml:definitions>
  <inkml:trace contextRef="#ctx0" brushRef="#br0">24 0,'-10'0,"-3"0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30T20:00:58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3200,'6'-4'1504,"-6"8"-544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32B9C-0170-47FF-A72C-B2E7788C4669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608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21C58-DC18-4571-A8C3-4DC19A20E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33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60875" cy="3346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545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125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344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564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657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51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97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332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85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60875" cy="3346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511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cs typeface="Arial" panose="020B0604020202020204" pitchFamily="34" charset="0"/>
              </a:rPr>
              <a:t>Adapted from Dasgupta et al, “Algorithms”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15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31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246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1C58-DC18-4571-A8C3-4DC19A20EE93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01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2C7D-FB8B-45C2-AD21-28A81A663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405" y="1158665"/>
            <a:ext cx="7616429" cy="2651784"/>
          </a:xfrm>
        </p:spPr>
        <p:txBody>
          <a:bodyPr anchor="b"/>
          <a:lstStyle>
            <a:lvl1pPr algn="l">
              <a:defRPr sz="6664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C487B-DBE8-4F08-9119-8369DE690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405" y="4654868"/>
            <a:ext cx="7533429" cy="774563"/>
          </a:xfrm>
        </p:spPr>
        <p:txBody>
          <a:bodyPr>
            <a:normAutofit/>
          </a:bodyPr>
          <a:lstStyle>
            <a:lvl1pPr marL="0" indent="0" algn="l">
              <a:buNone/>
              <a:defRPr sz="3110">
                <a:solidFill>
                  <a:srgbClr val="50B4C8"/>
                </a:solidFill>
              </a:defRPr>
            </a:lvl1pPr>
            <a:lvl2pPr marL="507766" indent="0" algn="ctr">
              <a:buNone/>
              <a:defRPr sz="2221"/>
            </a:lvl2pPr>
            <a:lvl3pPr marL="1015533" indent="0" algn="ctr">
              <a:buNone/>
              <a:defRPr sz="1999"/>
            </a:lvl3pPr>
            <a:lvl4pPr marL="1523299" indent="0" algn="ctr">
              <a:buNone/>
              <a:defRPr sz="1777"/>
            </a:lvl4pPr>
            <a:lvl5pPr marL="2031065" indent="0" algn="ctr">
              <a:buNone/>
              <a:defRPr sz="1777"/>
            </a:lvl5pPr>
            <a:lvl6pPr marL="2538832" indent="0" algn="ctr">
              <a:buNone/>
              <a:defRPr sz="1777"/>
            </a:lvl6pPr>
            <a:lvl7pPr marL="3046598" indent="0" algn="ctr">
              <a:buNone/>
              <a:defRPr sz="1777"/>
            </a:lvl7pPr>
            <a:lvl8pPr marL="3554364" indent="0" algn="ctr">
              <a:buNone/>
              <a:defRPr sz="1777"/>
            </a:lvl8pPr>
            <a:lvl9pPr marL="4062131" indent="0" algn="ctr">
              <a:buNone/>
              <a:defRPr sz="1777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95B03-3CE6-4BEB-B9B6-D8556494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22D204-2367-4EBE-B17C-BFE1BF1365EA}" type="datetime1">
              <a:rPr lang="en-GB" smtClean="0"/>
              <a:t>04/11/2020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0224-2BBE-4C79-AAD6-D3E8FE1C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DA71C-E88F-43B5-8FD2-46AF5D9C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16D95730-22F3-4EFD-BDBF-B62E0BDBA1A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9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5923-03D8-459D-B9B5-FBA2FEF2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84FA9-C0F1-4118-98D5-9FCD83820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A1CD5-DF37-4893-8343-16967709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6CFE-D691-4203-9A97-87F98ECFD541}" type="datetime1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9400-EA34-4AF9-B1AD-A874ED57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10BD8-B50A-4B01-A3C4-0705B967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01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164B6-E50C-4243-B8C9-BDFC2DF70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67342" y="405526"/>
            <a:ext cx="2189723" cy="6454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932F8-E997-4A63-8076-4D864CF94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173" y="405526"/>
            <a:ext cx="6442229" cy="64549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BF739-C064-4F12-B29F-9F3C2CD1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06A4-D30A-4010-91B7-DE7EB6B63A3E}" type="datetime1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0A1BE-41A0-44C6-AE38-B8B08517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69EF7-DC8E-40F0-8B82-451CBB0B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9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A6C1-D061-4CA7-8173-E60FB592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62" y="1"/>
            <a:ext cx="8758893" cy="1472234"/>
          </a:xfrm>
        </p:spPr>
        <p:txBody>
          <a:bodyPr/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49A7-9DD1-401D-92AE-79B5D90262A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261" y="1578430"/>
            <a:ext cx="8824804" cy="5481239"/>
          </a:xfrm>
        </p:spPr>
        <p:txBody>
          <a:bodyPr/>
          <a:lstStyle>
            <a:lvl1pPr>
              <a:lnSpc>
                <a:spcPct val="100000"/>
              </a:lnSpc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2665"/>
            </a:lvl1pPr>
            <a:lvl2pPr marL="761649" indent="-253883">
              <a:buFont typeface="Calibri" panose="020F0502020204030204" pitchFamily="34" charset="0"/>
              <a:buChar char="‒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ECCB0-B5B7-498B-935F-D069A2D7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2C063-A9B0-4B1B-AA77-5B573FA1B0F7}" type="datetime1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96ACE-ADA6-48A4-A0DA-B1479D8C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3D43A-2E55-42B1-B148-FA027ED6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16D95730-22F3-4EFD-BDBF-B62E0BDBA1A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CB3965-1DF7-46A6-9A1B-7F46D1894332}"/>
              </a:ext>
            </a:extLst>
          </p:cNvPr>
          <p:cNvCxnSpPr>
            <a:cxnSpLocks/>
          </p:cNvCxnSpPr>
          <p:nvPr userDrawn="1"/>
        </p:nvCxnSpPr>
        <p:spPr>
          <a:xfrm>
            <a:off x="698173" y="1318296"/>
            <a:ext cx="848548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35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2854-81F1-43FD-AA1E-75038BA2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84" y="1898919"/>
            <a:ext cx="8758893" cy="3168387"/>
          </a:xfrm>
        </p:spPr>
        <p:txBody>
          <a:bodyPr anchor="b"/>
          <a:lstStyle>
            <a:lvl1pPr>
              <a:defRPr sz="6664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66A29-49D8-4807-94C0-C1C808AB8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884" y="5097279"/>
            <a:ext cx="8758893" cy="1666180"/>
          </a:xfrm>
        </p:spPr>
        <p:txBody>
          <a:bodyPr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507766" indent="0">
              <a:buNone/>
              <a:defRPr sz="2221">
                <a:solidFill>
                  <a:schemeClr val="tx1">
                    <a:tint val="75000"/>
                  </a:schemeClr>
                </a:solidFill>
              </a:defRPr>
            </a:lvl2pPr>
            <a:lvl3pPr marL="101553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3pPr>
            <a:lvl4pPr marL="1523299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4pPr>
            <a:lvl5pPr marL="2031065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5pPr>
            <a:lvl6pPr marL="2538832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6pPr>
            <a:lvl7pPr marL="3046598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7pPr>
            <a:lvl8pPr marL="3554364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8pPr>
            <a:lvl9pPr marL="4062131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1D32D-C3FB-4609-B1F4-6A522E07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62E5-29EE-4CDD-8A32-768E33AAC31A}" type="datetime1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F5462-1359-4CFC-A90E-F63D5022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3C696-B455-4463-955E-22676F82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16D95730-22F3-4EFD-BDBF-B62E0BDBA1A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41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E92D-BBD6-450A-A0E0-98841E39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5EAE-9EDA-47FC-8BCB-512208713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173" y="2027628"/>
            <a:ext cx="4315977" cy="48328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490F7-2D7A-4F2B-BB1B-2164976E8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1088" y="2027628"/>
            <a:ext cx="4315977" cy="48328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A7DFE-ED85-4A48-BD9C-6EA89C30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3D03-9D0A-4DA2-8DFD-F17BA67AF252}" type="datetime1">
              <a:rPr lang="en-GB" smtClean="0"/>
              <a:t>04/11/2020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2340F-8B60-4793-B6E8-AD535129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503B9-82E6-4684-A57D-A05F74E5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90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ABED-A535-4C64-AA2F-206C7CE7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96" y="405526"/>
            <a:ext cx="8758893" cy="1472234"/>
          </a:xfrm>
        </p:spPr>
        <p:txBody>
          <a:bodyPr/>
          <a:lstStyle>
            <a:lvl1pPr>
              <a:defRPr>
                <a:solidFill>
                  <a:srgbClr val="50B4C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D2C4A-F653-485B-BF69-BE77BE0C9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496" y="1867181"/>
            <a:ext cx="4296141" cy="915076"/>
          </a:xfrm>
        </p:spPr>
        <p:txBody>
          <a:bodyPr anchor="b"/>
          <a:lstStyle>
            <a:lvl1pPr marL="0" indent="0">
              <a:buNone/>
              <a:defRPr sz="2665" b="1"/>
            </a:lvl1pPr>
            <a:lvl2pPr marL="507766" indent="0">
              <a:buNone/>
              <a:defRPr sz="2221" b="1"/>
            </a:lvl2pPr>
            <a:lvl3pPr marL="1015533" indent="0">
              <a:buNone/>
              <a:defRPr sz="1999" b="1"/>
            </a:lvl3pPr>
            <a:lvl4pPr marL="1523299" indent="0">
              <a:buNone/>
              <a:defRPr sz="1777" b="1"/>
            </a:lvl4pPr>
            <a:lvl5pPr marL="2031065" indent="0">
              <a:buNone/>
              <a:defRPr sz="1777" b="1"/>
            </a:lvl5pPr>
            <a:lvl6pPr marL="2538832" indent="0">
              <a:buNone/>
              <a:defRPr sz="1777" b="1"/>
            </a:lvl6pPr>
            <a:lvl7pPr marL="3046598" indent="0">
              <a:buNone/>
              <a:defRPr sz="1777" b="1"/>
            </a:lvl7pPr>
            <a:lvl8pPr marL="3554364" indent="0">
              <a:buNone/>
              <a:defRPr sz="1777" b="1"/>
            </a:lvl8pPr>
            <a:lvl9pPr marL="4062131" indent="0">
              <a:buNone/>
              <a:defRPr sz="177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E89DA-564A-40FD-9E7D-C07E236AE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9496" y="2782258"/>
            <a:ext cx="4296141" cy="40922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7C847-5D22-4597-8749-73785ECD0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41089" y="1867181"/>
            <a:ext cx="4317299" cy="915076"/>
          </a:xfrm>
        </p:spPr>
        <p:txBody>
          <a:bodyPr anchor="b"/>
          <a:lstStyle>
            <a:lvl1pPr marL="0" indent="0">
              <a:buNone/>
              <a:defRPr sz="2665" b="1"/>
            </a:lvl1pPr>
            <a:lvl2pPr marL="507766" indent="0">
              <a:buNone/>
              <a:defRPr sz="2221" b="1"/>
            </a:lvl2pPr>
            <a:lvl3pPr marL="1015533" indent="0">
              <a:buNone/>
              <a:defRPr sz="1999" b="1"/>
            </a:lvl3pPr>
            <a:lvl4pPr marL="1523299" indent="0">
              <a:buNone/>
              <a:defRPr sz="1777" b="1"/>
            </a:lvl4pPr>
            <a:lvl5pPr marL="2031065" indent="0">
              <a:buNone/>
              <a:defRPr sz="1777" b="1"/>
            </a:lvl5pPr>
            <a:lvl6pPr marL="2538832" indent="0">
              <a:buNone/>
              <a:defRPr sz="1777" b="1"/>
            </a:lvl6pPr>
            <a:lvl7pPr marL="3046598" indent="0">
              <a:buNone/>
              <a:defRPr sz="1777" b="1"/>
            </a:lvl7pPr>
            <a:lvl8pPr marL="3554364" indent="0">
              <a:buNone/>
              <a:defRPr sz="1777" b="1"/>
            </a:lvl8pPr>
            <a:lvl9pPr marL="4062131" indent="0">
              <a:buNone/>
              <a:defRPr sz="177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0FB07-A3D9-467B-8995-DDFAC473A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41089" y="2782258"/>
            <a:ext cx="4317299" cy="40922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31219-CF7A-4AD1-A066-501028F6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C5CA-4740-4FF0-84A4-523A05DB44C7}" type="datetime1">
              <a:rPr lang="en-GB" smtClean="0"/>
              <a:t>04/11/2020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9B399-05FF-4ED9-BC75-5B658AD0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3000A-B90C-4A5C-8E3B-BD95F389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7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3DAF-43BE-4166-BB51-709FB592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0B4C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5C21C-7629-4EE4-AE6C-08FC3191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5C43-7869-43E1-9D31-2DDCAED54B91}" type="datetime1">
              <a:rPr lang="en-GB" smtClean="0"/>
              <a:t>04/11/2020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37ABA-57C8-4D58-B54B-74C64B5D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A6DE1-842E-4355-9245-8C30EC8E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16D95730-22F3-4EFD-BDBF-B62E0BDBA1A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63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892B0-3F10-46E6-AD5A-C6A78EA2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2415-5449-4B77-AF5C-05803A429E69}" type="datetime1">
              <a:rPr lang="en-GB" smtClean="0"/>
              <a:t>04/11/2020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E909F-E5E6-4FF6-967D-21FDCC9A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7CDC3-03D3-44A6-B5F7-6CA34FB2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16D95730-22F3-4EFD-BDBF-B62E0BDBA1A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51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BBF7-8649-4221-A205-01B3A091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96" y="507789"/>
            <a:ext cx="3275328" cy="1777259"/>
          </a:xfrm>
        </p:spPr>
        <p:txBody>
          <a:bodyPr anchor="b"/>
          <a:lstStyle>
            <a:lvl1pPr>
              <a:defRPr sz="3554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676F-F277-46F4-8192-B5E21CE5F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299" y="1096683"/>
            <a:ext cx="5141090" cy="5412883"/>
          </a:xfrm>
        </p:spPr>
        <p:txBody>
          <a:bodyPr/>
          <a:lstStyle>
            <a:lvl1pPr>
              <a:defRPr sz="3554"/>
            </a:lvl1pPr>
            <a:lvl2pPr>
              <a:defRPr sz="3110"/>
            </a:lvl2pPr>
            <a:lvl3pPr>
              <a:defRPr sz="2665"/>
            </a:lvl3pPr>
            <a:lvl4pPr>
              <a:defRPr sz="2221"/>
            </a:lvl4pPr>
            <a:lvl5pPr>
              <a:defRPr sz="2221"/>
            </a:lvl5pPr>
            <a:lvl6pPr>
              <a:defRPr sz="2221"/>
            </a:lvl6pPr>
            <a:lvl7pPr>
              <a:defRPr sz="2221"/>
            </a:lvl7pPr>
            <a:lvl8pPr>
              <a:defRPr sz="2221"/>
            </a:lvl8pPr>
            <a:lvl9pPr>
              <a:defRPr sz="222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F23CB-8320-4B31-ABE5-2F21B7AD8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9496" y="2285049"/>
            <a:ext cx="3275328" cy="4233333"/>
          </a:xfrm>
        </p:spPr>
        <p:txBody>
          <a:bodyPr/>
          <a:lstStyle>
            <a:lvl1pPr marL="0" indent="0">
              <a:buNone/>
              <a:defRPr sz="1777"/>
            </a:lvl1pPr>
            <a:lvl2pPr marL="507766" indent="0">
              <a:buNone/>
              <a:defRPr sz="1555"/>
            </a:lvl2pPr>
            <a:lvl3pPr marL="1015533" indent="0">
              <a:buNone/>
              <a:defRPr sz="1333"/>
            </a:lvl3pPr>
            <a:lvl4pPr marL="1523299" indent="0">
              <a:buNone/>
              <a:defRPr sz="1111"/>
            </a:lvl4pPr>
            <a:lvl5pPr marL="2031065" indent="0">
              <a:buNone/>
              <a:defRPr sz="1111"/>
            </a:lvl5pPr>
            <a:lvl6pPr marL="2538832" indent="0">
              <a:buNone/>
              <a:defRPr sz="1111"/>
            </a:lvl6pPr>
            <a:lvl7pPr marL="3046598" indent="0">
              <a:buNone/>
              <a:defRPr sz="1111"/>
            </a:lvl7pPr>
            <a:lvl8pPr marL="3554364" indent="0">
              <a:buNone/>
              <a:defRPr sz="1111"/>
            </a:lvl8pPr>
            <a:lvl9pPr marL="4062131" indent="0">
              <a:buNone/>
              <a:defRPr sz="11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F3B02-FF66-4B10-8075-5B647C48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69F-68F3-4F76-8D5E-02E97BE37E3A}" type="datetime1">
              <a:rPr lang="en-GB" smtClean="0"/>
              <a:t>04/11/2020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59DBF-FD6C-4BE2-8EC6-01B267F9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CA548-64AD-440B-8F71-8F6B88F0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07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A527-91F4-4C5F-91D8-EB5A56C6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96" y="507789"/>
            <a:ext cx="3275328" cy="1777259"/>
          </a:xfrm>
        </p:spPr>
        <p:txBody>
          <a:bodyPr anchor="b"/>
          <a:lstStyle>
            <a:lvl1pPr>
              <a:defRPr sz="3554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6C2C3-0F35-43E4-BF82-9437F07D6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7299" y="1096683"/>
            <a:ext cx="5141090" cy="5412883"/>
          </a:xfrm>
        </p:spPr>
        <p:txBody>
          <a:bodyPr/>
          <a:lstStyle>
            <a:lvl1pPr marL="0" indent="0">
              <a:buNone/>
              <a:defRPr sz="3554"/>
            </a:lvl1pPr>
            <a:lvl2pPr marL="507766" indent="0">
              <a:buNone/>
              <a:defRPr sz="3110"/>
            </a:lvl2pPr>
            <a:lvl3pPr marL="1015533" indent="0">
              <a:buNone/>
              <a:defRPr sz="2665"/>
            </a:lvl3pPr>
            <a:lvl4pPr marL="1523299" indent="0">
              <a:buNone/>
              <a:defRPr sz="2221"/>
            </a:lvl4pPr>
            <a:lvl5pPr marL="2031065" indent="0">
              <a:buNone/>
              <a:defRPr sz="2221"/>
            </a:lvl5pPr>
            <a:lvl6pPr marL="2538832" indent="0">
              <a:buNone/>
              <a:defRPr sz="2221"/>
            </a:lvl6pPr>
            <a:lvl7pPr marL="3046598" indent="0">
              <a:buNone/>
              <a:defRPr sz="2221"/>
            </a:lvl7pPr>
            <a:lvl8pPr marL="3554364" indent="0">
              <a:buNone/>
              <a:defRPr sz="2221"/>
            </a:lvl8pPr>
            <a:lvl9pPr marL="4062131" indent="0">
              <a:buNone/>
              <a:defRPr sz="2221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E5ED7-0285-4219-94A7-F70F6F837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9496" y="2285049"/>
            <a:ext cx="3275328" cy="4233333"/>
          </a:xfrm>
        </p:spPr>
        <p:txBody>
          <a:bodyPr/>
          <a:lstStyle>
            <a:lvl1pPr marL="0" indent="0">
              <a:buNone/>
              <a:defRPr sz="1777"/>
            </a:lvl1pPr>
            <a:lvl2pPr marL="507766" indent="0">
              <a:buNone/>
              <a:defRPr sz="1555"/>
            </a:lvl2pPr>
            <a:lvl3pPr marL="1015533" indent="0">
              <a:buNone/>
              <a:defRPr sz="1333"/>
            </a:lvl3pPr>
            <a:lvl4pPr marL="1523299" indent="0">
              <a:buNone/>
              <a:defRPr sz="1111"/>
            </a:lvl4pPr>
            <a:lvl5pPr marL="2031065" indent="0">
              <a:buNone/>
              <a:defRPr sz="1111"/>
            </a:lvl5pPr>
            <a:lvl6pPr marL="2538832" indent="0">
              <a:buNone/>
              <a:defRPr sz="1111"/>
            </a:lvl6pPr>
            <a:lvl7pPr marL="3046598" indent="0">
              <a:buNone/>
              <a:defRPr sz="1111"/>
            </a:lvl7pPr>
            <a:lvl8pPr marL="3554364" indent="0">
              <a:buNone/>
              <a:defRPr sz="1111"/>
            </a:lvl8pPr>
            <a:lvl9pPr marL="4062131" indent="0">
              <a:buNone/>
              <a:defRPr sz="11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5FAC1-3601-4CB1-B5FE-D4926342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EE9-F4AF-4C68-9214-FE8B46642914}" type="datetime1">
              <a:rPr lang="en-GB" smtClean="0"/>
              <a:t>04/11/2020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D91FD-A37E-4FD8-883C-F165C8BF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1E9D8-8916-4326-9F36-51B6D85F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25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8640D-4958-465B-84B8-3EFCAA22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73" y="405526"/>
            <a:ext cx="8758893" cy="1472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6C19-D08F-4FC5-9CB9-485C12912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173" y="2027628"/>
            <a:ext cx="8758893" cy="483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5666-0D34-4CF1-AE3D-10F24C6DF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173" y="7059670"/>
            <a:ext cx="2284929" cy="405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F146C-374A-425E-A8C2-5C8926070DBD}" type="datetime1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3A0E0-2E55-4612-9D45-3D70D8C13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3923" y="7059670"/>
            <a:ext cx="3427392" cy="405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A4B4-1FE1-4412-8CAE-275F2ABB9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2137" y="7059670"/>
            <a:ext cx="2284929" cy="405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95730-22F3-4EFD-BDBF-B62E0BDBA1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65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1015533" rtl="0" eaLnBrk="1" latinLnBrk="0" hangingPunct="1">
        <a:lnSpc>
          <a:spcPct val="90000"/>
        </a:lnSpc>
        <a:spcBef>
          <a:spcPct val="0"/>
        </a:spcBef>
        <a:buNone/>
        <a:defRPr sz="4887" kern="1200">
          <a:solidFill>
            <a:srgbClr val="50B4C8"/>
          </a:solidFill>
          <a:latin typeface="+mj-lt"/>
          <a:ea typeface="+mj-ea"/>
          <a:cs typeface="+mj-cs"/>
        </a:defRPr>
      </a:lvl1pPr>
    </p:titleStyle>
    <p:bodyStyle>
      <a:lvl1pPr marL="253883" indent="-253883" algn="l" defTabSz="1015533" rtl="0" eaLnBrk="1" latinLnBrk="0" hangingPunct="1">
        <a:lnSpc>
          <a:spcPct val="90000"/>
        </a:lnSpc>
        <a:spcBef>
          <a:spcPts val="1111"/>
        </a:spcBef>
        <a:buClr>
          <a:schemeClr val="accent1"/>
        </a:buClr>
        <a:buFont typeface="Arial" panose="020B0604020202020204" pitchFamily="34" charset="0"/>
        <a:buChar char="•"/>
        <a:defRPr sz="3110" kern="1200">
          <a:solidFill>
            <a:schemeClr val="tx1"/>
          </a:solidFill>
          <a:latin typeface="+mn-lt"/>
          <a:ea typeface="+mn-ea"/>
          <a:cs typeface="+mn-cs"/>
        </a:defRPr>
      </a:lvl1pPr>
      <a:lvl2pPr marL="761649" indent="-253883" algn="l" defTabSz="1015533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2pPr>
      <a:lvl3pPr marL="1269416" indent="-253883" algn="l" defTabSz="1015533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221" kern="1200">
          <a:solidFill>
            <a:schemeClr val="tx1"/>
          </a:solidFill>
          <a:latin typeface="+mn-lt"/>
          <a:ea typeface="+mn-ea"/>
          <a:cs typeface="+mn-cs"/>
        </a:defRPr>
      </a:lvl3pPr>
      <a:lvl4pPr marL="1777182" indent="-253883" algn="l" defTabSz="1015533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284948" indent="-253883" algn="l" defTabSz="1015533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792715" indent="-253883" algn="l" defTabSz="1015533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3300481" indent="-253883" algn="l" defTabSz="1015533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808247" indent="-253883" algn="l" defTabSz="1015533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4316014" indent="-253883" algn="l" defTabSz="1015533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507766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015533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23299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31065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38832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3046598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554364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4062131" algn="l" defTabSz="1015533" rtl="0" eaLnBrk="1" latinLnBrk="0" hangingPunct="1"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customXml" Target="../ink/ink2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.unibielefeld.de/documenta/vol-ismp/25_bixby-robert.pdf" TargetMode="External"/><Relationship Id="rId2" Type="http://schemas.openxmlformats.org/officeDocument/2006/relationships/hyperlink" Target="https://link.springer.com/book/10.1007/978-3-540-30717-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76D6-C40F-45DE-92CE-C16214D82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645" y="1359569"/>
            <a:ext cx="8366975" cy="1871590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solidFill>
                  <a:srgbClr val="0070C0"/>
                </a:solidFill>
              </a:rPr>
              <a:t>Linear Programming</a:t>
            </a:r>
            <a:br>
              <a:rPr lang="en-GB" sz="4887" dirty="0"/>
            </a:br>
            <a:r>
              <a:rPr lang="en-GB" sz="4400" dirty="0"/>
              <a:t>Part 1/2</a:t>
            </a:r>
            <a:endParaRPr lang="en-GB" sz="4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741" y="5490965"/>
            <a:ext cx="56909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Dr Baharak Rastegari</a:t>
            </a:r>
          </a:p>
          <a:p>
            <a:r>
              <a:rPr lang="en-GB" sz="2800" dirty="0">
                <a:solidFill>
                  <a:srgbClr val="0070C0"/>
                </a:solidFill>
              </a:rPr>
              <a:t>b.rastegari@soton.ac.uk</a:t>
            </a:r>
          </a:p>
          <a:p>
            <a:r>
              <a:rPr lang="en-GB" sz="2800" dirty="0"/>
              <a:t>Electronics and Computer Science</a:t>
            </a:r>
          </a:p>
          <a:p>
            <a:r>
              <a:rPr lang="en-GB" sz="2800" dirty="0"/>
              <a:t>University of Southampton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4840" y="3630325"/>
            <a:ext cx="5822577" cy="1396814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COMP6203	Intelligent Agents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November 2020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41959" y="3251111"/>
            <a:ext cx="774833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41962" y="1347538"/>
            <a:ext cx="774833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3BE0281-14CF-47B2-A01B-FA30E5429CCA}"/>
                  </a:ext>
                </a:extLst>
              </p14:cNvPr>
              <p14:cNvContentPartPr/>
              <p14:nvPr/>
            </p14:nvContentPartPr>
            <p14:xfrm>
              <a:off x="5864400" y="5549151"/>
              <a:ext cx="864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3BE0281-14CF-47B2-A01B-FA30E5429C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55760" y="5540151"/>
                <a:ext cx="262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86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DF21-5FBD-4B9A-8F5F-532A8AB5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Fruit Diet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76B3F2-C1FB-4215-8AA4-C3FD341BA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138" y="4673599"/>
                <a:ext cx="9214961" cy="26416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What about our requirements (constraints)?</a:t>
                </a:r>
              </a:p>
              <a:p>
                <a:r>
                  <a:rPr lang="en-GB" sz="2200" dirty="0"/>
                  <a:t>Energy</a:t>
                </a:r>
                <a14:m>
                  <m:oMath xmlns:m="http://schemas.openxmlformats.org/officeDocument/2006/math">
                    <m:r>
                      <a:rPr lang="en-GB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≤2200</m:t>
                    </m:r>
                  </m:oMath>
                </a14:m>
                <a:r>
                  <a:rPr lang="en-GB" sz="2200" dirty="0"/>
                  <a:t>, Iron </a:t>
                </a:r>
                <a14:m>
                  <m:oMath xmlns:m="http://schemas.openxmlformats.org/officeDocument/2006/math">
                    <m:r>
                      <a:rPr lang="en-GB" sz="2200" i="1" dirty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GB" sz="22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200" dirty="0"/>
                  <a:t>, Vitamin C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≥60</m:t>
                    </m:r>
                  </m:oMath>
                </a14:m>
                <a:r>
                  <a:rPr lang="en-GB" sz="2200" dirty="0"/>
                  <a:t>,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700≤ </m:t>
                    </m:r>
                  </m:oMath>
                </a14:m>
                <a:r>
                  <a:rPr lang="en-GB" sz="2200" dirty="0"/>
                  <a:t>calcium </a:t>
                </a:r>
                <a14:m>
                  <m:oMath xmlns:m="http://schemas.openxmlformats.org/officeDocument/2006/math">
                    <m:r>
                      <a:rPr lang="en-GB" sz="2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200" b="0" i="1" dirty="0" smtClean="0">
                        <a:latin typeface="Cambria Math" panose="02040503050406030204" pitchFamily="18" charset="0"/>
                      </a:rPr>
                      <m:t>1500</m:t>
                    </m:r>
                  </m:oMath>
                </a14:m>
                <a:r>
                  <a:rPr lang="en-GB" sz="2200" dirty="0"/>
                  <a:t>.</a:t>
                </a:r>
              </a:p>
              <a:p>
                <a:r>
                  <a:rPr lang="en-GB" sz="2200" dirty="0"/>
                  <a:t>The amount of fruit also needs to be non-negative (obviously):</a:t>
                </a:r>
              </a:p>
              <a:p>
                <a:pPr marL="0" indent="0">
                  <a:buNone/>
                </a:pPr>
                <a:r>
                  <a:rPr lang="en-GB" sz="2200" dirty="0"/>
                  <a:t>    Apple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2200" dirty="0"/>
                  <a:t>, Pear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2200" dirty="0"/>
                  <a:t>, Orange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2200" dirty="0"/>
                  <a:t>, Tomato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2200" dirty="0"/>
                  <a:t>.</a:t>
                </a:r>
              </a:p>
              <a:p>
                <a:pPr marL="0" indent="0">
                  <a:buNone/>
                </a:pPr>
                <a:r>
                  <a:rPr lang="en-GB" sz="2400" dirty="0"/>
                  <a:t>We would like to satisfy these constraints and minimise the cost of our diet. How can we model our problem as a</a:t>
                </a:r>
                <a:r>
                  <a:rPr lang="en-GB" sz="2400" b="1" dirty="0"/>
                  <a:t> Linear Program</a:t>
                </a:r>
                <a:r>
                  <a:rPr lang="en-GB" sz="24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76B3F2-C1FB-4215-8AA4-C3FD341BA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138" y="4673599"/>
                <a:ext cx="9214961" cy="2641601"/>
              </a:xfrm>
              <a:blipFill>
                <a:blip r:embed="rId4"/>
                <a:stretch>
                  <a:fillRect l="-992" t="-3233" b="-16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F9D15-0359-4244-8305-FC11C1D6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10</a:t>
            </a:fld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5F6B4D-7E0A-4381-8EC7-DE4CA4279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08679"/>
              </p:ext>
            </p:extLst>
          </p:nvPr>
        </p:nvGraphicFramePr>
        <p:xfrm>
          <a:off x="599305" y="1472235"/>
          <a:ext cx="8758893" cy="2876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435">
                  <a:extLst>
                    <a:ext uri="{9D8B030D-6E8A-4147-A177-3AD203B41FA5}">
                      <a16:colId xmlns:a16="http://schemas.microsoft.com/office/drawing/2014/main" val="4127511022"/>
                    </a:ext>
                  </a:extLst>
                </a:gridCol>
                <a:gridCol w="1570545">
                  <a:extLst>
                    <a:ext uri="{9D8B030D-6E8A-4147-A177-3AD203B41FA5}">
                      <a16:colId xmlns:a16="http://schemas.microsoft.com/office/drawing/2014/main" val="2159208596"/>
                    </a:ext>
                  </a:extLst>
                </a:gridCol>
                <a:gridCol w="1396130">
                  <a:extLst>
                    <a:ext uri="{9D8B030D-6E8A-4147-A177-3AD203B41FA5}">
                      <a16:colId xmlns:a16="http://schemas.microsoft.com/office/drawing/2014/main" val="34576058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405653937"/>
                    </a:ext>
                  </a:extLst>
                </a:gridCol>
                <a:gridCol w="1275676">
                  <a:extLst>
                    <a:ext uri="{9D8B030D-6E8A-4147-A177-3AD203B41FA5}">
                      <a16:colId xmlns:a16="http://schemas.microsoft.com/office/drawing/2014/main" val="329926195"/>
                    </a:ext>
                  </a:extLst>
                </a:gridCol>
                <a:gridCol w="2172307">
                  <a:extLst>
                    <a:ext uri="{9D8B030D-6E8A-4147-A177-3AD203B41FA5}">
                      <a16:colId xmlns:a16="http://schemas.microsoft.com/office/drawing/2014/main" val="1717195080"/>
                    </a:ext>
                  </a:extLst>
                </a:gridCol>
              </a:tblGrid>
              <a:tr h="528655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Nutrients (mg/unit)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280077"/>
                  </a:ext>
                </a:extLst>
              </a:tr>
              <a:tr h="520481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Fruit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Vitamin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Calcium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Iron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Energy (kcal)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Price (p) </a:t>
                      </a:r>
                      <a:r>
                        <a:rPr lang="en-GB" b="0" dirty="0"/>
                        <a:t>per 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671805"/>
                  </a:ext>
                </a:extLst>
              </a:tr>
              <a:tr h="429295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Apple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246861"/>
                  </a:ext>
                </a:extLst>
              </a:tr>
              <a:tr h="424873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Pear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62.5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601563"/>
                  </a:ext>
                </a:extLst>
              </a:tr>
              <a:tr h="39716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Orange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72.5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90996"/>
                  </a:ext>
                </a:extLst>
              </a:tr>
              <a:tr h="388083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Tomato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891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46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DC7A-B0C6-4E2D-8B11-49C970C1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LP Problem Modelling.</a:t>
            </a:r>
            <a:br>
              <a:rPr lang="en-GB" dirty="0"/>
            </a:br>
            <a:r>
              <a:rPr lang="en-GB" sz="3600" dirty="0"/>
              <a:t>Step 1: Identify Objective Function.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ABB2C-9591-4CA7-8116-1FD536356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306" y="4590472"/>
            <a:ext cx="9011760" cy="26600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Before we worry about constraints, we must ask ourselves: what are we optimising? More formally: </a:t>
            </a:r>
            <a:r>
              <a:rPr lang="en-GB" sz="2400" i="1" dirty="0"/>
              <a:t>what is the objective function</a:t>
            </a:r>
            <a:r>
              <a:rPr lang="en-GB" sz="2400" dirty="0"/>
              <a:t>?</a:t>
            </a:r>
          </a:p>
          <a:p>
            <a:pPr marL="0" indent="0">
              <a:buNone/>
            </a:pPr>
            <a:r>
              <a:rPr lang="en-GB" sz="2400" dirty="0"/>
              <a:t>In this case, we’re interested in minimising price, but how?</a:t>
            </a:r>
          </a:p>
          <a:p>
            <a:pPr marL="0" indent="0">
              <a:buNone/>
            </a:pPr>
            <a:r>
              <a:rPr lang="en-GB" sz="2400" dirty="0"/>
              <a:t>We wish to know how many units of each fruit to buy.  Each type of fruit is associated with a price. Hence our objective function is: </a:t>
            </a:r>
            <a:br>
              <a:rPr lang="en-GB" sz="2400" dirty="0"/>
            </a:br>
            <a:endParaRPr lang="en-GB" sz="2400" dirty="0"/>
          </a:p>
          <a:p>
            <a:pPr marL="0" indent="0" algn="ctr">
              <a:buNone/>
            </a:pPr>
            <a:r>
              <a:rPr lang="en-GB" sz="2400" b="1" dirty="0">
                <a:solidFill>
                  <a:srgbClr val="0070C0"/>
                </a:solidFill>
              </a:rPr>
              <a:t>57 Apple + 62.5 Pear + 72.5 Orange + 16 Tomato</a:t>
            </a:r>
            <a:r>
              <a:rPr lang="en-GB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5A5F5-F0FF-4E67-99E1-3D503867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11</a:t>
            </a:fld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3E4A02-C01E-449F-983B-66161B362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457896"/>
              </p:ext>
            </p:extLst>
          </p:nvPr>
        </p:nvGraphicFramePr>
        <p:xfrm>
          <a:off x="599305" y="1472235"/>
          <a:ext cx="8758893" cy="2876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435">
                  <a:extLst>
                    <a:ext uri="{9D8B030D-6E8A-4147-A177-3AD203B41FA5}">
                      <a16:colId xmlns:a16="http://schemas.microsoft.com/office/drawing/2014/main" val="4127511022"/>
                    </a:ext>
                  </a:extLst>
                </a:gridCol>
                <a:gridCol w="1570545">
                  <a:extLst>
                    <a:ext uri="{9D8B030D-6E8A-4147-A177-3AD203B41FA5}">
                      <a16:colId xmlns:a16="http://schemas.microsoft.com/office/drawing/2014/main" val="2159208596"/>
                    </a:ext>
                  </a:extLst>
                </a:gridCol>
                <a:gridCol w="1396130">
                  <a:extLst>
                    <a:ext uri="{9D8B030D-6E8A-4147-A177-3AD203B41FA5}">
                      <a16:colId xmlns:a16="http://schemas.microsoft.com/office/drawing/2014/main" val="34576058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405653937"/>
                    </a:ext>
                  </a:extLst>
                </a:gridCol>
                <a:gridCol w="1275676">
                  <a:extLst>
                    <a:ext uri="{9D8B030D-6E8A-4147-A177-3AD203B41FA5}">
                      <a16:colId xmlns:a16="http://schemas.microsoft.com/office/drawing/2014/main" val="329926195"/>
                    </a:ext>
                  </a:extLst>
                </a:gridCol>
                <a:gridCol w="2172307">
                  <a:extLst>
                    <a:ext uri="{9D8B030D-6E8A-4147-A177-3AD203B41FA5}">
                      <a16:colId xmlns:a16="http://schemas.microsoft.com/office/drawing/2014/main" val="1717195080"/>
                    </a:ext>
                  </a:extLst>
                </a:gridCol>
              </a:tblGrid>
              <a:tr h="528655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Nutrients (mg/unit)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280077"/>
                  </a:ext>
                </a:extLst>
              </a:tr>
              <a:tr h="520481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Fruit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Vitamin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Calcium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Iron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Energy (kcal)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Price (p) </a:t>
                      </a:r>
                      <a:r>
                        <a:rPr lang="en-GB" b="0" dirty="0"/>
                        <a:t>per 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671805"/>
                  </a:ext>
                </a:extLst>
              </a:tr>
              <a:tr h="429295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Apple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246861"/>
                  </a:ext>
                </a:extLst>
              </a:tr>
              <a:tr h="424873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Pear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62.5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601563"/>
                  </a:ext>
                </a:extLst>
              </a:tr>
              <a:tr h="39716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Orange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72.5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90996"/>
                  </a:ext>
                </a:extLst>
              </a:tr>
              <a:tr h="388083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Tomato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891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7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DC7A-B0C6-4E2D-8B11-49C970C1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LP Problem Modelling.</a:t>
            </a:r>
            <a:br>
              <a:rPr lang="en-GB" dirty="0"/>
            </a:br>
            <a:r>
              <a:rPr lang="en-GB" sz="3600" dirty="0"/>
              <a:t>Step 2: Impose Constraints.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ABB2C-9591-4CA7-8116-1FD536356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306" y="4590472"/>
            <a:ext cx="9011760" cy="26600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We now have an objective function. The next step is to write down the constraints on our decision variables.</a:t>
            </a:r>
          </a:p>
          <a:p>
            <a:pPr marL="0" indent="0">
              <a:buNone/>
            </a:pPr>
            <a:r>
              <a:rPr lang="en-GB" sz="2400" dirty="0"/>
              <a:t>We follow a similar process: the total amount of each nutrient in our tentative selection of fruit can be written as a linear function. E.g., the total amount of vitamin C is given by:</a:t>
            </a:r>
            <a:br>
              <a:rPr lang="en-GB" sz="2400" dirty="0"/>
            </a:br>
            <a:endParaRPr lang="en-GB" sz="2400" dirty="0"/>
          </a:p>
          <a:p>
            <a:pPr marL="0" indent="0" algn="ctr">
              <a:buNone/>
            </a:pPr>
            <a:r>
              <a:rPr lang="en-GB" sz="2400" b="1" dirty="0">
                <a:solidFill>
                  <a:srgbClr val="0070C0"/>
                </a:solidFill>
              </a:rPr>
              <a:t>4.6 Apple + 4.3 Pear + 53 Orange + 14 Tomato</a:t>
            </a:r>
            <a:r>
              <a:rPr lang="en-GB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5A5F5-F0FF-4E67-99E1-3D503867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12</a:t>
            </a:fld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3E4A02-C01E-449F-983B-66161B362252}"/>
              </a:ext>
            </a:extLst>
          </p:cNvPr>
          <p:cNvGraphicFramePr>
            <a:graphicFrameLocks noGrp="1"/>
          </p:cNvGraphicFramePr>
          <p:nvPr/>
        </p:nvGraphicFramePr>
        <p:xfrm>
          <a:off x="599305" y="1472235"/>
          <a:ext cx="8758893" cy="2876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435">
                  <a:extLst>
                    <a:ext uri="{9D8B030D-6E8A-4147-A177-3AD203B41FA5}">
                      <a16:colId xmlns:a16="http://schemas.microsoft.com/office/drawing/2014/main" val="4127511022"/>
                    </a:ext>
                  </a:extLst>
                </a:gridCol>
                <a:gridCol w="1570545">
                  <a:extLst>
                    <a:ext uri="{9D8B030D-6E8A-4147-A177-3AD203B41FA5}">
                      <a16:colId xmlns:a16="http://schemas.microsoft.com/office/drawing/2014/main" val="2159208596"/>
                    </a:ext>
                  </a:extLst>
                </a:gridCol>
                <a:gridCol w="1396130">
                  <a:extLst>
                    <a:ext uri="{9D8B030D-6E8A-4147-A177-3AD203B41FA5}">
                      <a16:colId xmlns:a16="http://schemas.microsoft.com/office/drawing/2014/main" val="34576058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405653937"/>
                    </a:ext>
                  </a:extLst>
                </a:gridCol>
                <a:gridCol w="1275676">
                  <a:extLst>
                    <a:ext uri="{9D8B030D-6E8A-4147-A177-3AD203B41FA5}">
                      <a16:colId xmlns:a16="http://schemas.microsoft.com/office/drawing/2014/main" val="329926195"/>
                    </a:ext>
                  </a:extLst>
                </a:gridCol>
                <a:gridCol w="2172307">
                  <a:extLst>
                    <a:ext uri="{9D8B030D-6E8A-4147-A177-3AD203B41FA5}">
                      <a16:colId xmlns:a16="http://schemas.microsoft.com/office/drawing/2014/main" val="1717195080"/>
                    </a:ext>
                  </a:extLst>
                </a:gridCol>
              </a:tblGrid>
              <a:tr h="528655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Nutrients (mg/unit)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280077"/>
                  </a:ext>
                </a:extLst>
              </a:tr>
              <a:tr h="520481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Fruit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Vitamin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Calcium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Iron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Energy (kcal)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Price (p) </a:t>
                      </a:r>
                      <a:r>
                        <a:rPr lang="en-GB" b="0" dirty="0"/>
                        <a:t>per 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671805"/>
                  </a:ext>
                </a:extLst>
              </a:tr>
              <a:tr h="429295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Apple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246861"/>
                  </a:ext>
                </a:extLst>
              </a:tr>
              <a:tr h="424873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Pear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62.5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601563"/>
                  </a:ext>
                </a:extLst>
              </a:tr>
              <a:tr h="39716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Orange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72.5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90996"/>
                  </a:ext>
                </a:extLst>
              </a:tr>
              <a:tr h="388083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Tomato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891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31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DC7A-B0C6-4E2D-8B11-49C970C1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LP Problem Modelling.</a:t>
            </a:r>
            <a:br>
              <a:rPr lang="en-GB" dirty="0"/>
            </a:br>
            <a:r>
              <a:rPr lang="en-GB" sz="3600" dirty="0"/>
              <a:t>Step 2: Impose Constraints.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ABB2C-9591-4CA7-8116-1FD536356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306" y="4590472"/>
                <a:ext cx="9011760" cy="2660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Things are now getting bulky. Let’s agree that:</a:t>
                </a:r>
              </a:p>
              <a:p>
                <a:pPr marL="0" indent="0" algn="ctr">
                  <a:buNone/>
                </a:pPr>
                <a:r>
                  <a:rPr lang="en-GB" sz="2400" dirty="0"/>
                  <a:t>  Apple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,</a:t>
                </a:r>
              </a:p>
              <a:p>
                <a:pPr marL="0" indent="0" algn="ctr">
                  <a:buNone/>
                </a:pPr>
                <a:r>
                  <a:rPr lang="en-GB" sz="2400" dirty="0"/>
                  <a:t>     Pear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</a:t>
                </a:r>
                <a:r>
                  <a:rPr lang="en-GB" sz="2400" dirty="0"/>
                  <a:t>, </a:t>
                </a:r>
              </a:p>
              <a:p>
                <a:pPr marL="0" indent="0" algn="ctr">
                  <a:buNone/>
                </a:pPr>
                <a:r>
                  <a:rPr lang="en-GB" sz="2400" dirty="0"/>
                  <a:t>Orange =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2400" dirty="0"/>
                  <a:t>,</a:t>
                </a:r>
              </a:p>
              <a:p>
                <a:pPr marL="0" indent="0" algn="ctr">
                  <a:buNone/>
                </a:pPr>
                <a:r>
                  <a:rPr lang="en-GB" sz="2400" dirty="0"/>
                  <a:t>Tomato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ABB2C-9591-4CA7-8116-1FD536356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306" y="4590472"/>
                <a:ext cx="9011760" cy="2660073"/>
              </a:xfrm>
              <a:blipFill>
                <a:blip r:embed="rId3"/>
                <a:stretch>
                  <a:fillRect l="-1015" t="-18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5A5F5-F0FF-4E67-99E1-3D503867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13</a:t>
            </a:fld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3E4A02-C01E-449F-983B-66161B362252}"/>
              </a:ext>
            </a:extLst>
          </p:cNvPr>
          <p:cNvGraphicFramePr>
            <a:graphicFrameLocks noGrp="1"/>
          </p:cNvGraphicFramePr>
          <p:nvPr/>
        </p:nvGraphicFramePr>
        <p:xfrm>
          <a:off x="599305" y="1472235"/>
          <a:ext cx="8758893" cy="2876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435">
                  <a:extLst>
                    <a:ext uri="{9D8B030D-6E8A-4147-A177-3AD203B41FA5}">
                      <a16:colId xmlns:a16="http://schemas.microsoft.com/office/drawing/2014/main" val="4127511022"/>
                    </a:ext>
                  </a:extLst>
                </a:gridCol>
                <a:gridCol w="1570545">
                  <a:extLst>
                    <a:ext uri="{9D8B030D-6E8A-4147-A177-3AD203B41FA5}">
                      <a16:colId xmlns:a16="http://schemas.microsoft.com/office/drawing/2014/main" val="2159208596"/>
                    </a:ext>
                  </a:extLst>
                </a:gridCol>
                <a:gridCol w="1396130">
                  <a:extLst>
                    <a:ext uri="{9D8B030D-6E8A-4147-A177-3AD203B41FA5}">
                      <a16:colId xmlns:a16="http://schemas.microsoft.com/office/drawing/2014/main" val="34576058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405653937"/>
                    </a:ext>
                  </a:extLst>
                </a:gridCol>
                <a:gridCol w="1275676">
                  <a:extLst>
                    <a:ext uri="{9D8B030D-6E8A-4147-A177-3AD203B41FA5}">
                      <a16:colId xmlns:a16="http://schemas.microsoft.com/office/drawing/2014/main" val="329926195"/>
                    </a:ext>
                  </a:extLst>
                </a:gridCol>
                <a:gridCol w="2172307">
                  <a:extLst>
                    <a:ext uri="{9D8B030D-6E8A-4147-A177-3AD203B41FA5}">
                      <a16:colId xmlns:a16="http://schemas.microsoft.com/office/drawing/2014/main" val="1717195080"/>
                    </a:ext>
                  </a:extLst>
                </a:gridCol>
              </a:tblGrid>
              <a:tr h="528655"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Nutrients (mg/unit)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280077"/>
                  </a:ext>
                </a:extLst>
              </a:tr>
              <a:tr h="520481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Fruit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Vitamin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Calcium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Iron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Energy (kcal)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Price (p) </a:t>
                      </a:r>
                      <a:r>
                        <a:rPr lang="en-GB" b="0" dirty="0"/>
                        <a:t>per 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671805"/>
                  </a:ext>
                </a:extLst>
              </a:tr>
              <a:tr h="429295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Apple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246861"/>
                  </a:ext>
                </a:extLst>
              </a:tr>
              <a:tr h="424873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Pear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62.5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601563"/>
                  </a:ext>
                </a:extLst>
              </a:tr>
              <a:tr h="39716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Orange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72.5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90996"/>
                  </a:ext>
                </a:extLst>
              </a:tr>
              <a:tr h="388083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Tomato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891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507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DC7A-B0C6-4E2D-8B11-49C970C1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LP Problem Modelling.</a:t>
            </a:r>
            <a:br>
              <a:rPr lang="en-GB" dirty="0"/>
            </a:br>
            <a:r>
              <a:rPr lang="en-GB" sz="3600" dirty="0"/>
              <a:t>Step 2: Impose Constraints.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ABB2C-9591-4CA7-8116-1FD536356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306" y="4590472"/>
                <a:ext cx="9011760" cy="2660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Things are now getting bulky. Let’s agree that:</a:t>
                </a:r>
              </a:p>
              <a:p>
                <a:pPr marL="0" indent="0" algn="ctr">
                  <a:buNone/>
                </a:pPr>
                <a:r>
                  <a:rPr lang="en-GB" sz="2400" dirty="0"/>
                  <a:t>  Apple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/>
                  <a:t>,</a:t>
                </a:r>
              </a:p>
              <a:p>
                <a:pPr marL="0" indent="0" algn="ctr">
                  <a:buNone/>
                </a:pPr>
                <a:r>
                  <a:rPr lang="en-GB" sz="2400" dirty="0"/>
                  <a:t>     Pear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</a:t>
                </a:r>
                <a:r>
                  <a:rPr lang="en-GB" sz="2400" dirty="0"/>
                  <a:t>, </a:t>
                </a:r>
              </a:p>
              <a:p>
                <a:pPr marL="0" indent="0" algn="ctr">
                  <a:buNone/>
                </a:pPr>
                <a:r>
                  <a:rPr lang="en-GB" sz="2400" dirty="0"/>
                  <a:t>Orange =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2400" dirty="0"/>
                  <a:t>,</a:t>
                </a:r>
              </a:p>
              <a:p>
                <a:pPr marL="0" indent="0" algn="ctr">
                  <a:buNone/>
                </a:pPr>
                <a:r>
                  <a:rPr lang="en-GB" sz="2400" dirty="0"/>
                  <a:t>Tomato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ABB2C-9591-4CA7-8116-1FD536356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306" y="4590472"/>
                <a:ext cx="9011760" cy="2660073"/>
              </a:xfrm>
              <a:blipFill>
                <a:blip r:embed="rId2"/>
                <a:stretch>
                  <a:fillRect l="-1015" t="-18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5A5F5-F0FF-4E67-99E1-3D503867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14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73E4A02-C01E-449F-983B-66161B3622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8230646"/>
                  </p:ext>
                </p:extLst>
              </p:nvPr>
            </p:nvGraphicFramePr>
            <p:xfrm>
              <a:off x="599305" y="1472235"/>
              <a:ext cx="8758893" cy="28438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435">
                      <a:extLst>
                        <a:ext uri="{9D8B030D-6E8A-4147-A177-3AD203B41FA5}">
                          <a16:colId xmlns:a16="http://schemas.microsoft.com/office/drawing/2014/main" val="4127511022"/>
                        </a:ext>
                      </a:extLst>
                    </a:gridCol>
                    <a:gridCol w="1570545">
                      <a:extLst>
                        <a:ext uri="{9D8B030D-6E8A-4147-A177-3AD203B41FA5}">
                          <a16:colId xmlns:a16="http://schemas.microsoft.com/office/drawing/2014/main" val="2159208596"/>
                        </a:ext>
                      </a:extLst>
                    </a:gridCol>
                    <a:gridCol w="1396130">
                      <a:extLst>
                        <a:ext uri="{9D8B030D-6E8A-4147-A177-3AD203B41FA5}">
                          <a16:colId xmlns:a16="http://schemas.microsoft.com/office/drawing/2014/main" val="3457605803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405653937"/>
                        </a:ext>
                      </a:extLst>
                    </a:gridCol>
                    <a:gridCol w="1275676">
                      <a:extLst>
                        <a:ext uri="{9D8B030D-6E8A-4147-A177-3AD203B41FA5}">
                          <a16:colId xmlns:a16="http://schemas.microsoft.com/office/drawing/2014/main" val="329926195"/>
                        </a:ext>
                      </a:extLst>
                    </a:gridCol>
                    <a:gridCol w="2172307">
                      <a:extLst>
                        <a:ext uri="{9D8B030D-6E8A-4147-A177-3AD203B41FA5}">
                          <a16:colId xmlns:a16="http://schemas.microsoft.com/office/drawing/2014/main" val="1717195080"/>
                        </a:ext>
                      </a:extLst>
                    </a:gridCol>
                  </a:tblGrid>
                  <a:tr h="528655"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Nutrients (mg/unit)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280077"/>
                      </a:ext>
                    </a:extLst>
                  </a:tr>
                  <a:tr h="520481"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chemeClr val="tx1"/>
                              </a:solidFill>
                            </a:rPr>
                            <a:t>Fruit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Vitamin 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Calcium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Iron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Energy (kcal)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Price (p) </a:t>
                          </a:r>
                          <a:r>
                            <a:rPr lang="en-GB" b="0" dirty="0"/>
                            <a:t>per unit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5671805"/>
                      </a:ext>
                    </a:extLst>
                  </a:tr>
                  <a:tr h="337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GB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9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246861"/>
                      </a:ext>
                    </a:extLst>
                  </a:tr>
                  <a:tr h="4248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GB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9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62.5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601563"/>
                      </a:ext>
                    </a:extLst>
                  </a:tr>
                  <a:tr h="397164"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b="1" i="1" dirty="0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dirty="0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GB" b="1" i="1" dirty="0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dirty="0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GB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GB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9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72.5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90996"/>
                      </a:ext>
                    </a:extLst>
                  </a:tr>
                  <a:tr h="3880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sz="2000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GB" sz="2000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9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891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73E4A02-C01E-449F-983B-66161B3622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8230646"/>
                  </p:ext>
                </p:extLst>
              </p:nvPr>
            </p:nvGraphicFramePr>
            <p:xfrm>
              <a:off x="599305" y="1472235"/>
              <a:ext cx="8758893" cy="28438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435">
                      <a:extLst>
                        <a:ext uri="{9D8B030D-6E8A-4147-A177-3AD203B41FA5}">
                          <a16:colId xmlns:a16="http://schemas.microsoft.com/office/drawing/2014/main" val="4127511022"/>
                        </a:ext>
                      </a:extLst>
                    </a:gridCol>
                    <a:gridCol w="1570545">
                      <a:extLst>
                        <a:ext uri="{9D8B030D-6E8A-4147-A177-3AD203B41FA5}">
                          <a16:colId xmlns:a16="http://schemas.microsoft.com/office/drawing/2014/main" val="2159208596"/>
                        </a:ext>
                      </a:extLst>
                    </a:gridCol>
                    <a:gridCol w="1396130">
                      <a:extLst>
                        <a:ext uri="{9D8B030D-6E8A-4147-A177-3AD203B41FA5}">
                          <a16:colId xmlns:a16="http://schemas.microsoft.com/office/drawing/2014/main" val="3457605803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405653937"/>
                        </a:ext>
                      </a:extLst>
                    </a:gridCol>
                    <a:gridCol w="1275676">
                      <a:extLst>
                        <a:ext uri="{9D8B030D-6E8A-4147-A177-3AD203B41FA5}">
                          <a16:colId xmlns:a16="http://schemas.microsoft.com/office/drawing/2014/main" val="329926195"/>
                        </a:ext>
                      </a:extLst>
                    </a:gridCol>
                    <a:gridCol w="2172307">
                      <a:extLst>
                        <a:ext uri="{9D8B030D-6E8A-4147-A177-3AD203B41FA5}">
                          <a16:colId xmlns:a16="http://schemas.microsoft.com/office/drawing/2014/main" val="1717195080"/>
                        </a:ext>
                      </a:extLst>
                    </a:gridCol>
                  </a:tblGrid>
                  <a:tr h="528655"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Nutrients (mg/unit)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280077"/>
                      </a:ext>
                    </a:extLst>
                  </a:tr>
                  <a:tr h="700786"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chemeClr val="tx1"/>
                              </a:solidFill>
                            </a:rPr>
                            <a:t>Fruit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Vitamin 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Calcium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Iron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Energy (kcal)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Price (p) </a:t>
                          </a:r>
                          <a:r>
                            <a:rPr lang="en-GB" b="0" dirty="0"/>
                            <a:t>per unit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5671805"/>
                      </a:ext>
                    </a:extLst>
                  </a:tr>
                  <a:tr h="3961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95" t="-313636" r="-757143" b="-32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246861"/>
                      </a:ext>
                    </a:extLst>
                  </a:tr>
                  <a:tr h="4248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95" t="-395652" r="-757143" b="-2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62.5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601563"/>
                      </a:ext>
                    </a:extLst>
                  </a:tr>
                  <a:tr h="3971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95" t="-518182" r="-757143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72.5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909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95" t="-627692" r="-75714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8918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140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DC7A-B0C6-4E2D-8B11-49C970C1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LP Problem Modelling.</a:t>
            </a:r>
            <a:br>
              <a:rPr lang="en-GB" dirty="0"/>
            </a:br>
            <a:r>
              <a:rPr lang="en-GB" sz="3600" dirty="0"/>
              <a:t>Step 2: Impose Constraints.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ABB2C-9591-4CA7-8116-1FD536356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306" y="4590472"/>
                <a:ext cx="9011760" cy="2660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The total amount of vitamin C in our fruit basket is now: </a:t>
                </a:r>
              </a:p>
              <a:p>
                <a:pPr marL="0" indent="0" algn="ctr">
                  <a:buNone/>
                </a:pPr>
                <a:r>
                  <a:rPr lang="en-GB" sz="2400" dirty="0"/>
                  <a:t> 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4.6 </m:t>
                    </m:r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+ 4.3 </m:t>
                    </m:r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+ 53 </m:t>
                    </m:r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+ 14 </m:t>
                    </m:r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sz="2400" dirty="0"/>
                  <a:t>.</a:t>
                </a:r>
              </a:p>
              <a:p>
                <a:pPr marL="0" indent="0">
                  <a:buNone/>
                </a:pPr>
                <a:r>
                  <a:rPr lang="en-GB" sz="2400" dirty="0"/>
                  <a:t>Remember that we need more than 60mg of vitamin C in our diet, so we obtain the constraint that:</a:t>
                </a:r>
              </a:p>
              <a:p>
                <a:pPr marL="0" indent="0" algn="ctr">
                  <a:buNone/>
                </a:pP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4.6 </m:t>
                    </m:r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+ 4.3 </m:t>
                    </m:r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+ 53 </m:t>
                    </m:r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+ 14 </m:t>
                    </m:r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≥60.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ABB2C-9591-4CA7-8116-1FD536356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306" y="4590472"/>
                <a:ext cx="9011760" cy="2660073"/>
              </a:xfrm>
              <a:blipFill>
                <a:blip r:embed="rId2"/>
                <a:stretch>
                  <a:fillRect l="-1015" t="-18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5A5F5-F0FF-4E67-99E1-3D503867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15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73E4A02-C01E-449F-983B-66161B3622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9305" y="1472235"/>
              <a:ext cx="8758893" cy="28438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435">
                      <a:extLst>
                        <a:ext uri="{9D8B030D-6E8A-4147-A177-3AD203B41FA5}">
                          <a16:colId xmlns:a16="http://schemas.microsoft.com/office/drawing/2014/main" val="4127511022"/>
                        </a:ext>
                      </a:extLst>
                    </a:gridCol>
                    <a:gridCol w="1570545">
                      <a:extLst>
                        <a:ext uri="{9D8B030D-6E8A-4147-A177-3AD203B41FA5}">
                          <a16:colId xmlns:a16="http://schemas.microsoft.com/office/drawing/2014/main" val="2159208596"/>
                        </a:ext>
                      </a:extLst>
                    </a:gridCol>
                    <a:gridCol w="1396130">
                      <a:extLst>
                        <a:ext uri="{9D8B030D-6E8A-4147-A177-3AD203B41FA5}">
                          <a16:colId xmlns:a16="http://schemas.microsoft.com/office/drawing/2014/main" val="3457605803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405653937"/>
                        </a:ext>
                      </a:extLst>
                    </a:gridCol>
                    <a:gridCol w="1275676">
                      <a:extLst>
                        <a:ext uri="{9D8B030D-6E8A-4147-A177-3AD203B41FA5}">
                          <a16:colId xmlns:a16="http://schemas.microsoft.com/office/drawing/2014/main" val="329926195"/>
                        </a:ext>
                      </a:extLst>
                    </a:gridCol>
                    <a:gridCol w="2172307">
                      <a:extLst>
                        <a:ext uri="{9D8B030D-6E8A-4147-A177-3AD203B41FA5}">
                          <a16:colId xmlns:a16="http://schemas.microsoft.com/office/drawing/2014/main" val="1717195080"/>
                        </a:ext>
                      </a:extLst>
                    </a:gridCol>
                  </a:tblGrid>
                  <a:tr h="528655"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Nutrients (mg/unit)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280077"/>
                      </a:ext>
                    </a:extLst>
                  </a:tr>
                  <a:tr h="520481"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chemeClr val="tx1"/>
                              </a:solidFill>
                            </a:rPr>
                            <a:t>Fruit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Vitamin 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Calcium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Iron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Energy (kcal)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Price (p) </a:t>
                          </a:r>
                          <a:r>
                            <a:rPr lang="en-GB" b="0" dirty="0"/>
                            <a:t>per unit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5671805"/>
                      </a:ext>
                    </a:extLst>
                  </a:tr>
                  <a:tr h="337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GB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9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246861"/>
                      </a:ext>
                    </a:extLst>
                  </a:tr>
                  <a:tr h="4248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GB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9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62.5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601563"/>
                      </a:ext>
                    </a:extLst>
                  </a:tr>
                  <a:tr h="397164"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b="1" i="1" dirty="0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dirty="0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GB" b="1" i="1" dirty="0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dirty="0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GB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GB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9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72.5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90996"/>
                      </a:ext>
                    </a:extLst>
                  </a:tr>
                  <a:tr h="3880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sz="2000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GB" sz="2000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9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891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73E4A02-C01E-449F-983B-66161B3622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9305" y="1472235"/>
              <a:ext cx="8758893" cy="28438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435">
                      <a:extLst>
                        <a:ext uri="{9D8B030D-6E8A-4147-A177-3AD203B41FA5}">
                          <a16:colId xmlns:a16="http://schemas.microsoft.com/office/drawing/2014/main" val="4127511022"/>
                        </a:ext>
                      </a:extLst>
                    </a:gridCol>
                    <a:gridCol w="1570545">
                      <a:extLst>
                        <a:ext uri="{9D8B030D-6E8A-4147-A177-3AD203B41FA5}">
                          <a16:colId xmlns:a16="http://schemas.microsoft.com/office/drawing/2014/main" val="2159208596"/>
                        </a:ext>
                      </a:extLst>
                    </a:gridCol>
                    <a:gridCol w="1396130">
                      <a:extLst>
                        <a:ext uri="{9D8B030D-6E8A-4147-A177-3AD203B41FA5}">
                          <a16:colId xmlns:a16="http://schemas.microsoft.com/office/drawing/2014/main" val="3457605803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405653937"/>
                        </a:ext>
                      </a:extLst>
                    </a:gridCol>
                    <a:gridCol w="1275676">
                      <a:extLst>
                        <a:ext uri="{9D8B030D-6E8A-4147-A177-3AD203B41FA5}">
                          <a16:colId xmlns:a16="http://schemas.microsoft.com/office/drawing/2014/main" val="329926195"/>
                        </a:ext>
                      </a:extLst>
                    </a:gridCol>
                    <a:gridCol w="2172307">
                      <a:extLst>
                        <a:ext uri="{9D8B030D-6E8A-4147-A177-3AD203B41FA5}">
                          <a16:colId xmlns:a16="http://schemas.microsoft.com/office/drawing/2014/main" val="1717195080"/>
                        </a:ext>
                      </a:extLst>
                    </a:gridCol>
                  </a:tblGrid>
                  <a:tr h="528655"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Nutrients (mg/unit)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280077"/>
                      </a:ext>
                    </a:extLst>
                  </a:tr>
                  <a:tr h="700786"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chemeClr val="tx1"/>
                              </a:solidFill>
                            </a:rPr>
                            <a:t>Fruit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Vitamin 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Calcium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Iron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Energy (kcal)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Price (p) </a:t>
                          </a:r>
                          <a:r>
                            <a:rPr lang="en-GB" b="0" dirty="0"/>
                            <a:t>per unit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5671805"/>
                      </a:ext>
                    </a:extLst>
                  </a:tr>
                  <a:tr h="3961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95" t="-313636" r="-757143" b="-32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246861"/>
                      </a:ext>
                    </a:extLst>
                  </a:tr>
                  <a:tr h="4248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95" t="-395652" r="-757143" b="-2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62.5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601563"/>
                      </a:ext>
                    </a:extLst>
                  </a:tr>
                  <a:tr h="3971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95" t="-518182" r="-757143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72.5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909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95" t="-627692" r="-75714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8918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948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DC7A-B0C6-4E2D-8B11-49C970C1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LP Problem Modelling.</a:t>
            </a:r>
            <a:br>
              <a:rPr lang="en-GB" dirty="0"/>
            </a:br>
            <a:r>
              <a:rPr lang="en-GB" sz="3600" dirty="0"/>
              <a:t>Step 2: Impose Constraints.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ABB2C-9591-4CA7-8116-1FD536356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306" y="4621364"/>
                <a:ext cx="8945849" cy="284383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The total amount of calcium in our fruit basket is given by: </a:t>
                </a:r>
              </a:p>
              <a:p>
                <a:pPr marL="0" indent="0" algn="ctr">
                  <a:buNone/>
                </a:pPr>
                <a:r>
                  <a:rPr lang="en-GB" sz="2400" dirty="0"/>
                  <a:t> 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6 </m:t>
                    </m:r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sz="2400" dirty="0"/>
                  <a:t>.</a:t>
                </a:r>
              </a:p>
              <a:p>
                <a:pPr marL="0" indent="0">
                  <a:buNone/>
                </a:pPr>
                <a:r>
                  <a:rPr lang="en-GB" sz="2400" dirty="0"/>
                  <a:t>We require between 700 and 1,500mg of calcium in our diet, so we obtain the following two constraints:</a:t>
                </a:r>
              </a:p>
              <a:p>
                <a:pPr marL="0" indent="0" algn="ctr">
                  <a:buNone/>
                </a:pP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+9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+40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+9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≥700,</m:t>
                    </m:r>
                  </m:oMath>
                </a14:m>
                <a:endParaRPr lang="en-GB" sz="2400" dirty="0"/>
              </a:p>
              <a:p>
                <a:pPr marL="0" indent="0" algn="ctr">
                  <a:buNone/>
                </a:pP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+9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+40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+9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≤1500.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ABB2C-9591-4CA7-8116-1FD536356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306" y="4621364"/>
                <a:ext cx="8945849" cy="2843831"/>
              </a:xfrm>
              <a:blipFill>
                <a:blip r:embed="rId4"/>
                <a:stretch>
                  <a:fillRect l="-1022" t="-29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5A5F5-F0FF-4E67-99E1-3D503867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16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73E4A02-C01E-449F-983B-66161B3622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9305" y="1472235"/>
              <a:ext cx="8758893" cy="28438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435">
                      <a:extLst>
                        <a:ext uri="{9D8B030D-6E8A-4147-A177-3AD203B41FA5}">
                          <a16:colId xmlns:a16="http://schemas.microsoft.com/office/drawing/2014/main" val="4127511022"/>
                        </a:ext>
                      </a:extLst>
                    </a:gridCol>
                    <a:gridCol w="1570545">
                      <a:extLst>
                        <a:ext uri="{9D8B030D-6E8A-4147-A177-3AD203B41FA5}">
                          <a16:colId xmlns:a16="http://schemas.microsoft.com/office/drawing/2014/main" val="2159208596"/>
                        </a:ext>
                      </a:extLst>
                    </a:gridCol>
                    <a:gridCol w="1396130">
                      <a:extLst>
                        <a:ext uri="{9D8B030D-6E8A-4147-A177-3AD203B41FA5}">
                          <a16:colId xmlns:a16="http://schemas.microsoft.com/office/drawing/2014/main" val="3457605803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405653937"/>
                        </a:ext>
                      </a:extLst>
                    </a:gridCol>
                    <a:gridCol w="1275676">
                      <a:extLst>
                        <a:ext uri="{9D8B030D-6E8A-4147-A177-3AD203B41FA5}">
                          <a16:colId xmlns:a16="http://schemas.microsoft.com/office/drawing/2014/main" val="329926195"/>
                        </a:ext>
                      </a:extLst>
                    </a:gridCol>
                    <a:gridCol w="2172307">
                      <a:extLst>
                        <a:ext uri="{9D8B030D-6E8A-4147-A177-3AD203B41FA5}">
                          <a16:colId xmlns:a16="http://schemas.microsoft.com/office/drawing/2014/main" val="1717195080"/>
                        </a:ext>
                      </a:extLst>
                    </a:gridCol>
                  </a:tblGrid>
                  <a:tr h="528655"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Nutrients (mg/unit)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280077"/>
                      </a:ext>
                    </a:extLst>
                  </a:tr>
                  <a:tr h="520481"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chemeClr val="tx1"/>
                              </a:solidFill>
                            </a:rPr>
                            <a:t>Fruit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Vitamin 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Calcium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Iron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Energy (kcal)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Price (p) </a:t>
                          </a:r>
                          <a:r>
                            <a:rPr lang="en-GB" b="0" dirty="0"/>
                            <a:t>per unit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5671805"/>
                      </a:ext>
                    </a:extLst>
                  </a:tr>
                  <a:tr h="337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GB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9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246861"/>
                      </a:ext>
                    </a:extLst>
                  </a:tr>
                  <a:tr h="4248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GB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9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62.5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601563"/>
                      </a:ext>
                    </a:extLst>
                  </a:tr>
                  <a:tr h="397164"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b="1" i="1" dirty="0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dirty="0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GB" b="1" i="1" dirty="0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dirty="0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GB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GB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9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72.5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90996"/>
                      </a:ext>
                    </a:extLst>
                  </a:tr>
                  <a:tr h="3880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sz="2000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GB" sz="2000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9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891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73E4A02-C01E-449F-983B-66161B3622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9305" y="1472235"/>
              <a:ext cx="8758893" cy="28438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435">
                      <a:extLst>
                        <a:ext uri="{9D8B030D-6E8A-4147-A177-3AD203B41FA5}">
                          <a16:colId xmlns:a16="http://schemas.microsoft.com/office/drawing/2014/main" val="4127511022"/>
                        </a:ext>
                      </a:extLst>
                    </a:gridCol>
                    <a:gridCol w="1570545">
                      <a:extLst>
                        <a:ext uri="{9D8B030D-6E8A-4147-A177-3AD203B41FA5}">
                          <a16:colId xmlns:a16="http://schemas.microsoft.com/office/drawing/2014/main" val="2159208596"/>
                        </a:ext>
                      </a:extLst>
                    </a:gridCol>
                    <a:gridCol w="1396130">
                      <a:extLst>
                        <a:ext uri="{9D8B030D-6E8A-4147-A177-3AD203B41FA5}">
                          <a16:colId xmlns:a16="http://schemas.microsoft.com/office/drawing/2014/main" val="3457605803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405653937"/>
                        </a:ext>
                      </a:extLst>
                    </a:gridCol>
                    <a:gridCol w="1275676">
                      <a:extLst>
                        <a:ext uri="{9D8B030D-6E8A-4147-A177-3AD203B41FA5}">
                          <a16:colId xmlns:a16="http://schemas.microsoft.com/office/drawing/2014/main" val="329926195"/>
                        </a:ext>
                      </a:extLst>
                    </a:gridCol>
                    <a:gridCol w="2172307">
                      <a:extLst>
                        <a:ext uri="{9D8B030D-6E8A-4147-A177-3AD203B41FA5}">
                          <a16:colId xmlns:a16="http://schemas.microsoft.com/office/drawing/2014/main" val="1717195080"/>
                        </a:ext>
                      </a:extLst>
                    </a:gridCol>
                  </a:tblGrid>
                  <a:tr h="528655"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Nutrients (mg/unit)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280077"/>
                      </a:ext>
                    </a:extLst>
                  </a:tr>
                  <a:tr h="700786"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chemeClr val="tx1"/>
                              </a:solidFill>
                            </a:rPr>
                            <a:t>Fruit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Vitamin 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Calcium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Iron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Energy (kcal)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Price (p) </a:t>
                          </a:r>
                          <a:r>
                            <a:rPr lang="en-GB" b="0" dirty="0"/>
                            <a:t>per unit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5671805"/>
                      </a:ext>
                    </a:extLst>
                  </a:tr>
                  <a:tr h="3961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95" t="-313636" r="-757143" b="-32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246861"/>
                      </a:ext>
                    </a:extLst>
                  </a:tr>
                  <a:tr h="4248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95" t="-395652" r="-757143" b="-2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62.5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601563"/>
                      </a:ext>
                    </a:extLst>
                  </a:tr>
                  <a:tr h="3971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95" t="-518182" r="-757143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72.5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909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95" t="-627692" r="-75714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8918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136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DC7A-B0C6-4E2D-8B11-49C970C1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LP Problem Modelling.</a:t>
            </a:r>
            <a:br>
              <a:rPr lang="en-GB" dirty="0"/>
            </a:br>
            <a:r>
              <a:rPr lang="en-GB" sz="3600" dirty="0"/>
              <a:t>Step 2: Impose Constraints.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ABB2C-9591-4CA7-8116-1FD536356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306" y="4621364"/>
                <a:ext cx="8945849" cy="28438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The total amount of iron in our fruit basket is : </a:t>
                </a:r>
              </a:p>
              <a:p>
                <a:pPr marL="0" indent="0" algn="ctr">
                  <a:buNone/>
                </a:pPr>
                <a:r>
                  <a:rPr lang="en-GB" sz="2400" dirty="0"/>
                  <a:t> 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.12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0.12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0.1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0.1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sz="2400" dirty="0"/>
                  <a:t>.</a:t>
                </a:r>
              </a:p>
              <a:p>
                <a:pPr marL="0" indent="0">
                  <a:buNone/>
                </a:pPr>
                <a:r>
                  <a:rPr lang="en-GB" sz="2400" dirty="0"/>
                  <a:t>We cannot consume more than 20mg of iron daily, so we get:</a:t>
                </a:r>
              </a:p>
              <a:p>
                <a:pPr marL="0" indent="0" algn="ctr">
                  <a:buNone/>
                </a:pP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0.12 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+0.12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+0.1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+0.1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≤20.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ABB2C-9591-4CA7-8116-1FD536356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306" y="4621364"/>
                <a:ext cx="8945849" cy="2843831"/>
              </a:xfrm>
              <a:blipFill>
                <a:blip r:embed="rId2"/>
                <a:stretch>
                  <a:fillRect l="-1022" t="-17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5A5F5-F0FF-4E67-99E1-3D503867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17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73E4A02-C01E-449F-983B-66161B3622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9305" y="1472235"/>
              <a:ext cx="8758893" cy="28438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435">
                      <a:extLst>
                        <a:ext uri="{9D8B030D-6E8A-4147-A177-3AD203B41FA5}">
                          <a16:colId xmlns:a16="http://schemas.microsoft.com/office/drawing/2014/main" val="4127511022"/>
                        </a:ext>
                      </a:extLst>
                    </a:gridCol>
                    <a:gridCol w="1570545">
                      <a:extLst>
                        <a:ext uri="{9D8B030D-6E8A-4147-A177-3AD203B41FA5}">
                          <a16:colId xmlns:a16="http://schemas.microsoft.com/office/drawing/2014/main" val="2159208596"/>
                        </a:ext>
                      </a:extLst>
                    </a:gridCol>
                    <a:gridCol w="1396130">
                      <a:extLst>
                        <a:ext uri="{9D8B030D-6E8A-4147-A177-3AD203B41FA5}">
                          <a16:colId xmlns:a16="http://schemas.microsoft.com/office/drawing/2014/main" val="3457605803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405653937"/>
                        </a:ext>
                      </a:extLst>
                    </a:gridCol>
                    <a:gridCol w="1275676">
                      <a:extLst>
                        <a:ext uri="{9D8B030D-6E8A-4147-A177-3AD203B41FA5}">
                          <a16:colId xmlns:a16="http://schemas.microsoft.com/office/drawing/2014/main" val="329926195"/>
                        </a:ext>
                      </a:extLst>
                    </a:gridCol>
                    <a:gridCol w="2172307">
                      <a:extLst>
                        <a:ext uri="{9D8B030D-6E8A-4147-A177-3AD203B41FA5}">
                          <a16:colId xmlns:a16="http://schemas.microsoft.com/office/drawing/2014/main" val="1717195080"/>
                        </a:ext>
                      </a:extLst>
                    </a:gridCol>
                  </a:tblGrid>
                  <a:tr h="528655"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Nutrients (mg/unit)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280077"/>
                      </a:ext>
                    </a:extLst>
                  </a:tr>
                  <a:tr h="520481"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chemeClr val="tx1"/>
                              </a:solidFill>
                            </a:rPr>
                            <a:t>Fruit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Vitamin 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Calcium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Iron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Energy (kcal)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Price (p) </a:t>
                          </a:r>
                          <a:r>
                            <a:rPr lang="en-GB" b="0" dirty="0"/>
                            <a:t>per unit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5671805"/>
                      </a:ext>
                    </a:extLst>
                  </a:tr>
                  <a:tr h="337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GB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9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246861"/>
                      </a:ext>
                    </a:extLst>
                  </a:tr>
                  <a:tr h="4248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GB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9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62.5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601563"/>
                      </a:ext>
                    </a:extLst>
                  </a:tr>
                  <a:tr h="397164"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b="1" i="1" dirty="0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dirty="0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GB" b="1" i="1" dirty="0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dirty="0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GB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GB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9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72.5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90996"/>
                      </a:ext>
                    </a:extLst>
                  </a:tr>
                  <a:tr h="3880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sz="2000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GB" sz="2000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9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891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73E4A02-C01E-449F-983B-66161B3622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9305" y="1472235"/>
              <a:ext cx="8758893" cy="28438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435">
                      <a:extLst>
                        <a:ext uri="{9D8B030D-6E8A-4147-A177-3AD203B41FA5}">
                          <a16:colId xmlns:a16="http://schemas.microsoft.com/office/drawing/2014/main" val="4127511022"/>
                        </a:ext>
                      </a:extLst>
                    </a:gridCol>
                    <a:gridCol w="1570545">
                      <a:extLst>
                        <a:ext uri="{9D8B030D-6E8A-4147-A177-3AD203B41FA5}">
                          <a16:colId xmlns:a16="http://schemas.microsoft.com/office/drawing/2014/main" val="2159208596"/>
                        </a:ext>
                      </a:extLst>
                    </a:gridCol>
                    <a:gridCol w="1396130">
                      <a:extLst>
                        <a:ext uri="{9D8B030D-6E8A-4147-A177-3AD203B41FA5}">
                          <a16:colId xmlns:a16="http://schemas.microsoft.com/office/drawing/2014/main" val="3457605803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405653937"/>
                        </a:ext>
                      </a:extLst>
                    </a:gridCol>
                    <a:gridCol w="1275676">
                      <a:extLst>
                        <a:ext uri="{9D8B030D-6E8A-4147-A177-3AD203B41FA5}">
                          <a16:colId xmlns:a16="http://schemas.microsoft.com/office/drawing/2014/main" val="329926195"/>
                        </a:ext>
                      </a:extLst>
                    </a:gridCol>
                    <a:gridCol w="2172307">
                      <a:extLst>
                        <a:ext uri="{9D8B030D-6E8A-4147-A177-3AD203B41FA5}">
                          <a16:colId xmlns:a16="http://schemas.microsoft.com/office/drawing/2014/main" val="1717195080"/>
                        </a:ext>
                      </a:extLst>
                    </a:gridCol>
                  </a:tblGrid>
                  <a:tr h="528655"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Nutrients (mg/unit)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280077"/>
                      </a:ext>
                    </a:extLst>
                  </a:tr>
                  <a:tr h="700786"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chemeClr val="tx1"/>
                              </a:solidFill>
                            </a:rPr>
                            <a:t>Fruit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Vitamin 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Calcium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Iron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Energy (kcal)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Price (p) </a:t>
                          </a:r>
                          <a:r>
                            <a:rPr lang="en-GB" b="0" dirty="0"/>
                            <a:t>per unit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5671805"/>
                      </a:ext>
                    </a:extLst>
                  </a:tr>
                  <a:tr h="3961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95" t="-313636" r="-757143" b="-32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246861"/>
                      </a:ext>
                    </a:extLst>
                  </a:tr>
                  <a:tr h="4248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95" t="-395652" r="-757143" b="-2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62.5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601563"/>
                      </a:ext>
                    </a:extLst>
                  </a:tr>
                  <a:tr h="3971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95" t="-518182" r="-757143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72.5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909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95" t="-627692" r="-75714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8918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53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DC7A-B0C6-4E2D-8B11-49C970C1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LP Problem Modelling.</a:t>
            </a:r>
            <a:br>
              <a:rPr lang="en-GB" dirty="0"/>
            </a:br>
            <a:r>
              <a:rPr lang="en-GB" sz="3600" dirty="0"/>
              <a:t>Step 2: Impose Constraints.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ABB2C-9591-4CA7-8116-1FD536356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306" y="4621364"/>
                <a:ext cx="8945849" cy="28438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The total amount of energy in our diet is: </a:t>
                </a:r>
              </a:p>
              <a:p>
                <a:pPr marL="0" indent="0" algn="ctr">
                  <a:buNone/>
                </a:pPr>
                <a:r>
                  <a:rPr lang="en-GB" sz="2400" dirty="0"/>
                  <a:t> 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57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47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+18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sz="2400" dirty="0"/>
                  <a:t>.</a:t>
                </a:r>
              </a:p>
              <a:p>
                <a:pPr marL="0" indent="0">
                  <a:buNone/>
                </a:pPr>
                <a:r>
                  <a:rPr lang="en-GB" sz="2400" dirty="0"/>
                  <a:t>To stay healthy, we need to consume fewer than 2,200 k calories; thus our constraint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52 </m:t>
                      </m:r>
                      <m:sSub>
                        <m:sSubPr>
                          <m:ctrlPr>
                            <a:rPr lang="en-GB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+57 </m:t>
                      </m:r>
                      <m:sSub>
                        <m:sSubPr>
                          <m:ctrlPr>
                            <a:rPr lang="en-GB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+47 </m:t>
                      </m:r>
                      <m:sSub>
                        <m:sSubPr>
                          <m:ctrlPr>
                            <a:rPr lang="en-GB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+18 </m:t>
                      </m:r>
                      <m:sSub>
                        <m:sSubPr>
                          <m:ctrlPr>
                            <a:rPr lang="en-GB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≤2200.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ABB2C-9591-4CA7-8116-1FD536356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306" y="4621364"/>
                <a:ext cx="8945849" cy="2843831"/>
              </a:xfrm>
              <a:blipFill>
                <a:blip r:embed="rId2"/>
                <a:stretch>
                  <a:fillRect l="-1022" t="-1713" r="-2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5A5F5-F0FF-4E67-99E1-3D503867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18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73E4A02-C01E-449F-983B-66161B3622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9305" y="1472235"/>
              <a:ext cx="8758893" cy="28438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435">
                      <a:extLst>
                        <a:ext uri="{9D8B030D-6E8A-4147-A177-3AD203B41FA5}">
                          <a16:colId xmlns:a16="http://schemas.microsoft.com/office/drawing/2014/main" val="4127511022"/>
                        </a:ext>
                      </a:extLst>
                    </a:gridCol>
                    <a:gridCol w="1570545">
                      <a:extLst>
                        <a:ext uri="{9D8B030D-6E8A-4147-A177-3AD203B41FA5}">
                          <a16:colId xmlns:a16="http://schemas.microsoft.com/office/drawing/2014/main" val="2159208596"/>
                        </a:ext>
                      </a:extLst>
                    </a:gridCol>
                    <a:gridCol w="1396130">
                      <a:extLst>
                        <a:ext uri="{9D8B030D-6E8A-4147-A177-3AD203B41FA5}">
                          <a16:colId xmlns:a16="http://schemas.microsoft.com/office/drawing/2014/main" val="3457605803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405653937"/>
                        </a:ext>
                      </a:extLst>
                    </a:gridCol>
                    <a:gridCol w="1275676">
                      <a:extLst>
                        <a:ext uri="{9D8B030D-6E8A-4147-A177-3AD203B41FA5}">
                          <a16:colId xmlns:a16="http://schemas.microsoft.com/office/drawing/2014/main" val="329926195"/>
                        </a:ext>
                      </a:extLst>
                    </a:gridCol>
                    <a:gridCol w="2172307">
                      <a:extLst>
                        <a:ext uri="{9D8B030D-6E8A-4147-A177-3AD203B41FA5}">
                          <a16:colId xmlns:a16="http://schemas.microsoft.com/office/drawing/2014/main" val="1717195080"/>
                        </a:ext>
                      </a:extLst>
                    </a:gridCol>
                  </a:tblGrid>
                  <a:tr h="528655"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Nutrients (mg/unit)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280077"/>
                      </a:ext>
                    </a:extLst>
                  </a:tr>
                  <a:tr h="520481"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chemeClr val="tx1"/>
                              </a:solidFill>
                            </a:rPr>
                            <a:t>Fruit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Vitamin 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Calcium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Iron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Energy (kcal)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Price (p) </a:t>
                          </a:r>
                          <a:r>
                            <a:rPr lang="en-GB" b="0" dirty="0"/>
                            <a:t>per unit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5671805"/>
                      </a:ext>
                    </a:extLst>
                  </a:tr>
                  <a:tr h="337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GB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9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246861"/>
                      </a:ext>
                    </a:extLst>
                  </a:tr>
                  <a:tr h="4248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GB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9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62.5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601563"/>
                      </a:ext>
                    </a:extLst>
                  </a:tr>
                  <a:tr h="397164"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b="1" i="1" dirty="0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dirty="0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GB" b="1" i="1" dirty="0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dirty="0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GB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GB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9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72.5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90996"/>
                      </a:ext>
                    </a:extLst>
                  </a:tr>
                  <a:tr h="3880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sz="2000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GB" sz="2000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9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891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73E4A02-C01E-449F-983B-66161B3622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9305" y="1472235"/>
              <a:ext cx="8758893" cy="28438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435">
                      <a:extLst>
                        <a:ext uri="{9D8B030D-6E8A-4147-A177-3AD203B41FA5}">
                          <a16:colId xmlns:a16="http://schemas.microsoft.com/office/drawing/2014/main" val="4127511022"/>
                        </a:ext>
                      </a:extLst>
                    </a:gridCol>
                    <a:gridCol w="1570545">
                      <a:extLst>
                        <a:ext uri="{9D8B030D-6E8A-4147-A177-3AD203B41FA5}">
                          <a16:colId xmlns:a16="http://schemas.microsoft.com/office/drawing/2014/main" val="2159208596"/>
                        </a:ext>
                      </a:extLst>
                    </a:gridCol>
                    <a:gridCol w="1396130">
                      <a:extLst>
                        <a:ext uri="{9D8B030D-6E8A-4147-A177-3AD203B41FA5}">
                          <a16:colId xmlns:a16="http://schemas.microsoft.com/office/drawing/2014/main" val="3457605803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405653937"/>
                        </a:ext>
                      </a:extLst>
                    </a:gridCol>
                    <a:gridCol w="1275676">
                      <a:extLst>
                        <a:ext uri="{9D8B030D-6E8A-4147-A177-3AD203B41FA5}">
                          <a16:colId xmlns:a16="http://schemas.microsoft.com/office/drawing/2014/main" val="329926195"/>
                        </a:ext>
                      </a:extLst>
                    </a:gridCol>
                    <a:gridCol w="2172307">
                      <a:extLst>
                        <a:ext uri="{9D8B030D-6E8A-4147-A177-3AD203B41FA5}">
                          <a16:colId xmlns:a16="http://schemas.microsoft.com/office/drawing/2014/main" val="1717195080"/>
                        </a:ext>
                      </a:extLst>
                    </a:gridCol>
                  </a:tblGrid>
                  <a:tr h="528655"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Nutrients (mg/unit)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280077"/>
                      </a:ext>
                    </a:extLst>
                  </a:tr>
                  <a:tr h="700786"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chemeClr val="tx1"/>
                              </a:solidFill>
                            </a:rPr>
                            <a:t>Fruit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Vitamin 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Calcium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Iron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Energy (kcal)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Price (p) </a:t>
                          </a:r>
                          <a:r>
                            <a:rPr lang="en-GB" b="0" dirty="0"/>
                            <a:t>per unit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5671805"/>
                      </a:ext>
                    </a:extLst>
                  </a:tr>
                  <a:tr h="3961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95" t="-313636" r="-757143" b="-32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246861"/>
                      </a:ext>
                    </a:extLst>
                  </a:tr>
                  <a:tr h="4248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95" t="-395652" r="-757143" b="-2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62.5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601563"/>
                      </a:ext>
                    </a:extLst>
                  </a:tr>
                  <a:tr h="3971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95" t="-518182" r="-757143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72.5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909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95" t="-627692" r="-75714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8918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2902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DC7A-B0C6-4E2D-8B11-49C970C1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LP Problem Modelling.</a:t>
            </a:r>
            <a:br>
              <a:rPr lang="en-GB" dirty="0"/>
            </a:br>
            <a:r>
              <a:rPr lang="en-GB" sz="3600" dirty="0"/>
              <a:t>Step 3: Write Down the Problem.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ABB2C-9591-4CA7-8116-1FD536356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206" y="4519764"/>
                <a:ext cx="7544211" cy="294543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sz="2400" b="1" dirty="0"/>
                  <a:t>	minimise: </a:t>
                </a:r>
                <a14:m>
                  <m:oMath xmlns:m="http://schemas.openxmlformats.org/officeDocument/2006/math">
                    <m:r>
                      <a:rPr lang="en-GB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57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62.5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72.5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+ 1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GB" sz="2400" b="1" dirty="0"/>
              </a:p>
              <a:p>
                <a:pPr marL="0" indent="0">
                  <a:buNone/>
                </a:pPr>
                <a:r>
                  <a:rPr lang="en-GB" sz="2400" b="1" dirty="0"/>
                  <a:t>               subject to: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4.6 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+ 4.3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+ 53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+ 14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≥60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		  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+9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+40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+9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≥700</m:t>
                    </m:r>
                  </m:oMath>
                </a14:m>
                <a:endParaRPr lang="en-GB" sz="2400" b="1" dirty="0"/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		  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+9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+40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+9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≤1500</m:t>
                    </m:r>
                  </m:oMath>
                </a14:m>
                <a:br>
                  <a:rPr lang="en-GB" sz="24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</a:br>
                <a:r>
                  <a:rPr lang="en-GB" sz="24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		  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0.12 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+0.12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+0.1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+0.1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		  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52 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+57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+47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+18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≤2200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 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≥0, 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≥0, 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≥0, 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ABB2C-9591-4CA7-8116-1FD536356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206" y="4519764"/>
                <a:ext cx="7544211" cy="2945431"/>
              </a:xfrm>
              <a:blipFill>
                <a:blip r:embed="rId4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5A5F5-F0FF-4E67-99E1-3D503867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19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73E4A02-C01E-449F-983B-66161B3622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9305" y="1472235"/>
              <a:ext cx="8758893" cy="28438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435">
                      <a:extLst>
                        <a:ext uri="{9D8B030D-6E8A-4147-A177-3AD203B41FA5}">
                          <a16:colId xmlns:a16="http://schemas.microsoft.com/office/drawing/2014/main" val="4127511022"/>
                        </a:ext>
                      </a:extLst>
                    </a:gridCol>
                    <a:gridCol w="1570545">
                      <a:extLst>
                        <a:ext uri="{9D8B030D-6E8A-4147-A177-3AD203B41FA5}">
                          <a16:colId xmlns:a16="http://schemas.microsoft.com/office/drawing/2014/main" val="2159208596"/>
                        </a:ext>
                      </a:extLst>
                    </a:gridCol>
                    <a:gridCol w="1396130">
                      <a:extLst>
                        <a:ext uri="{9D8B030D-6E8A-4147-A177-3AD203B41FA5}">
                          <a16:colId xmlns:a16="http://schemas.microsoft.com/office/drawing/2014/main" val="3457605803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405653937"/>
                        </a:ext>
                      </a:extLst>
                    </a:gridCol>
                    <a:gridCol w="1275676">
                      <a:extLst>
                        <a:ext uri="{9D8B030D-6E8A-4147-A177-3AD203B41FA5}">
                          <a16:colId xmlns:a16="http://schemas.microsoft.com/office/drawing/2014/main" val="329926195"/>
                        </a:ext>
                      </a:extLst>
                    </a:gridCol>
                    <a:gridCol w="2172307">
                      <a:extLst>
                        <a:ext uri="{9D8B030D-6E8A-4147-A177-3AD203B41FA5}">
                          <a16:colId xmlns:a16="http://schemas.microsoft.com/office/drawing/2014/main" val="1717195080"/>
                        </a:ext>
                      </a:extLst>
                    </a:gridCol>
                  </a:tblGrid>
                  <a:tr h="528655"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Nutrients (mg/unit)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280077"/>
                      </a:ext>
                    </a:extLst>
                  </a:tr>
                  <a:tr h="520481"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chemeClr val="tx1"/>
                              </a:solidFill>
                            </a:rPr>
                            <a:t>Fruit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Vitamin 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Calcium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Iron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Energy (kcal)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Price (p) </a:t>
                          </a:r>
                          <a:r>
                            <a:rPr lang="en-GB" b="0" dirty="0"/>
                            <a:t>per unit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5671805"/>
                      </a:ext>
                    </a:extLst>
                  </a:tr>
                  <a:tr h="337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GB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9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246861"/>
                      </a:ext>
                    </a:extLst>
                  </a:tr>
                  <a:tr h="4248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GB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9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62.5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601563"/>
                      </a:ext>
                    </a:extLst>
                  </a:tr>
                  <a:tr h="397164"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b="1" i="1" dirty="0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dirty="0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GB" b="1" i="1" dirty="0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 dirty="0" smtClean="0">
                                      <a:solidFill>
                                        <a:schemeClr val="accent4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GB" b="1" i="1" dirty="0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GB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9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72.5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90996"/>
                      </a:ext>
                    </a:extLst>
                  </a:tr>
                  <a:tr h="3880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sz="2000" b="1" i="1" dirty="0" smtClean="0">
                                        <a:solidFill>
                                          <a:schemeClr val="accent4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GB" sz="2000" b="1" i="1" dirty="0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2000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9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891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73E4A02-C01E-449F-983B-66161B3622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9305" y="1472235"/>
              <a:ext cx="8758893" cy="28438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435">
                      <a:extLst>
                        <a:ext uri="{9D8B030D-6E8A-4147-A177-3AD203B41FA5}">
                          <a16:colId xmlns:a16="http://schemas.microsoft.com/office/drawing/2014/main" val="4127511022"/>
                        </a:ext>
                      </a:extLst>
                    </a:gridCol>
                    <a:gridCol w="1570545">
                      <a:extLst>
                        <a:ext uri="{9D8B030D-6E8A-4147-A177-3AD203B41FA5}">
                          <a16:colId xmlns:a16="http://schemas.microsoft.com/office/drawing/2014/main" val="2159208596"/>
                        </a:ext>
                      </a:extLst>
                    </a:gridCol>
                    <a:gridCol w="1396130">
                      <a:extLst>
                        <a:ext uri="{9D8B030D-6E8A-4147-A177-3AD203B41FA5}">
                          <a16:colId xmlns:a16="http://schemas.microsoft.com/office/drawing/2014/main" val="3457605803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3405653937"/>
                        </a:ext>
                      </a:extLst>
                    </a:gridCol>
                    <a:gridCol w="1275676">
                      <a:extLst>
                        <a:ext uri="{9D8B030D-6E8A-4147-A177-3AD203B41FA5}">
                          <a16:colId xmlns:a16="http://schemas.microsoft.com/office/drawing/2014/main" val="329926195"/>
                        </a:ext>
                      </a:extLst>
                    </a:gridCol>
                    <a:gridCol w="2172307">
                      <a:extLst>
                        <a:ext uri="{9D8B030D-6E8A-4147-A177-3AD203B41FA5}">
                          <a16:colId xmlns:a16="http://schemas.microsoft.com/office/drawing/2014/main" val="1717195080"/>
                        </a:ext>
                      </a:extLst>
                    </a:gridCol>
                  </a:tblGrid>
                  <a:tr h="528655"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chemeClr val="tx1"/>
                              </a:solidFill>
                            </a:rPr>
                            <a:t>Nutrients (mg/unit)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0280077"/>
                      </a:ext>
                    </a:extLst>
                  </a:tr>
                  <a:tr h="700786">
                    <a:tc>
                      <a:txBody>
                        <a:bodyPr/>
                        <a:lstStyle/>
                        <a:p>
                          <a:r>
                            <a:rPr lang="en-GB" b="1" dirty="0">
                              <a:solidFill>
                                <a:schemeClr val="tx1"/>
                              </a:solidFill>
                            </a:rPr>
                            <a:t>Fruit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Vitamin 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Calcium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Iron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Energy (kcal)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Price (p) </a:t>
                          </a:r>
                          <a:r>
                            <a:rPr lang="en-GB" b="0" dirty="0"/>
                            <a:t>per unit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5671805"/>
                      </a:ext>
                    </a:extLst>
                  </a:tr>
                  <a:tr h="3961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95" t="-313636" r="-757143" b="-32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57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1246861"/>
                      </a:ext>
                    </a:extLst>
                  </a:tr>
                  <a:tr h="4248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95" t="-395652" r="-757143" b="-214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62.5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601563"/>
                      </a:ext>
                    </a:extLst>
                  </a:tr>
                  <a:tr h="3971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95" t="-518182" r="-757143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72.5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909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95" t="-627692" r="-75714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8918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984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173503" y="2908501"/>
            <a:ext cx="5808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3536947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DC7A-B0C6-4E2D-8B11-49C970C1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LP Problem Modelling.</a:t>
            </a:r>
            <a:br>
              <a:rPr lang="en-GB" dirty="0"/>
            </a:br>
            <a:r>
              <a:rPr lang="en-GB" sz="3600" dirty="0"/>
              <a:t>Step 4: Solve.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ABB2C-9591-4CA7-8116-1FD536356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7442" y="2793237"/>
                <a:ext cx="7544211" cy="294543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sz="2400" b="1" dirty="0"/>
                  <a:t>	minimise: </a:t>
                </a:r>
                <a14:m>
                  <m:oMath xmlns:m="http://schemas.openxmlformats.org/officeDocument/2006/math">
                    <m:r>
                      <a:rPr lang="en-GB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57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62.5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72.5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+ 1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GB" sz="2400" b="1" dirty="0"/>
              </a:p>
              <a:p>
                <a:pPr marL="0" indent="0">
                  <a:buNone/>
                </a:pPr>
                <a:r>
                  <a:rPr lang="en-GB" sz="2400" b="1" dirty="0"/>
                  <a:t>               subject to: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4.6 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+ 4.3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+ 53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+ 14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≥60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		  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+9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+40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+9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≥700</m:t>
                    </m:r>
                  </m:oMath>
                </a14:m>
                <a:endParaRPr lang="en-GB" sz="2400" b="1" dirty="0"/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		  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+9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+40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+9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≤1500</m:t>
                    </m:r>
                  </m:oMath>
                </a14:m>
                <a:br>
                  <a:rPr lang="en-GB" sz="24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</a:br>
                <a:r>
                  <a:rPr lang="en-GB" sz="24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		  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0.12 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+0.12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+0.1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+0.1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		  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52 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+57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+47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+18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≤2200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 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≥0, 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≥0, 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≥0, 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sz="2400" b="1" dirty="0"/>
              </a:p>
              <a:p>
                <a:pPr marL="0" indent="0">
                  <a:buNone/>
                </a:pPr>
                <a:endParaRPr lang="en-GB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ABB2C-9591-4CA7-8116-1FD536356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7442" y="2793237"/>
                <a:ext cx="7544211" cy="2945431"/>
              </a:xfrm>
              <a:blipFill>
                <a:blip r:embed="rId2"/>
                <a:stretch>
                  <a:fillRect t="-24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5A5F5-F0FF-4E67-99E1-3D503867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DC3FEC-04ED-49B2-8733-E2074A8AFEF9}"/>
              </a:ext>
            </a:extLst>
          </p:cNvPr>
          <p:cNvSpPr txBox="1">
            <a:spLocks/>
          </p:cNvSpPr>
          <p:nvPr/>
        </p:nvSpPr>
        <p:spPr>
          <a:xfrm>
            <a:off x="632261" y="1472235"/>
            <a:ext cx="8114575" cy="1243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883" indent="-253883" algn="l" defTabSz="1015533" rtl="0" eaLnBrk="1" latinLnBrk="0" hangingPunct="1">
              <a:lnSpc>
                <a:spcPct val="100000"/>
              </a:lnSpc>
              <a:spcBef>
                <a:spcPts val="1111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1649" indent="-253883" algn="l" defTabSz="1015533" rtl="0" eaLnBrk="1" latinLnBrk="0" hangingPunct="1">
              <a:lnSpc>
                <a:spcPct val="90000"/>
              </a:lnSpc>
              <a:spcBef>
                <a:spcPts val="555"/>
              </a:spcBef>
              <a:buFont typeface="Calibri" panose="020F0502020204030204" pitchFamily="34" charset="0"/>
              <a:buChar char="‒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416" indent="-253883" algn="l" defTabSz="1015533" rtl="0" eaLnBrk="1" latinLnBrk="0" hangingPunct="1">
              <a:lnSpc>
                <a:spcPct val="90000"/>
              </a:lnSpc>
              <a:spcBef>
                <a:spcPts val="555"/>
              </a:spcBef>
              <a:buFont typeface="Arial" panose="020B0604020202020204" pitchFamily="34" charset="0"/>
              <a:buChar char="•"/>
              <a:defRPr sz="2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7182" indent="-253883" algn="l" defTabSz="1015533" rtl="0" eaLnBrk="1" latinLnBrk="0" hangingPunct="1">
              <a:lnSpc>
                <a:spcPct val="90000"/>
              </a:lnSpc>
              <a:spcBef>
                <a:spcPts val="555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4948" indent="-253883" algn="l" defTabSz="1015533" rtl="0" eaLnBrk="1" latinLnBrk="0" hangingPunct="1">
              <a:lnSpc>
                <a:spcPct val="90000"/>
              </a:lnSpc>
              <a:spcBef>
                <a:spcPts val="555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92715" indent="-253883" algn="l" defTabSz="1015533" rtl="0" eaLnBrk="1" latinLnBrk="0" hangingPunct="1">
              <a:lnSpc>
                <a:spcPct val="90000"/>
              </a:lnSpc>
              <a:spcBef>
                <a:spcPts val="555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0481" indent="-253883" algn="l" defTabSz="1015533" rtl="0" eaLnBrk="1" latinLnBrk="0" hangingPunct="1">
              <a:lnSpc>
                <a:spcPct val="90000"/>
              </a:lnSpc>
              <a:spcBef>
                <a:spcPts val="555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247" indent="-253883" algn="l" defTabSz="1015533" rtl="0" eaLnBrk="1" latinLnBrk="0" hangingPunct="1">
              <a:lnSpc>
                <a:spcPct val="90000"/>
              </a:lnSpc>
              <a:spcBef>
                <a:spcPts val="555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014" indent="-253883" algn="l" defTabSz="1015533" rtl="0" eaLnBrk="1" latinLnBrk="0" hangingPunct="1">
              <a:lnSpc>
                <a:spcPct val="90000"/>
              </a:lnSpc>
              <a:spcBef>
                <a:spcPts val="555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GB" sz="2600" dirty="0"/>
              <a:t>What happens when we solve this optimisation problem (using an LP solver)? </a:t>
            </a:r>
            <a:endParaRPr lang="en-GB" sz="2600" dirty="0">
              <a:solidFill>
                <a:srgbClr val="0070C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GB" sz="2600" dirty="0">
              <a:solidFill>
                <a:srgbClr val="0070C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GB" sz="2600" i="1" dirty="0"/>
          </a:p>
          <a:p>
            <a:endParaRPr lang="en-GB" sz="2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D80B70B-CAE8-4990-AAB5-A4D026D1B4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8172" y="6019176"/>
                <a:ext cx="8114575" cy="12432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53883" indent="-253883" algn="l" defTabSz="1015533" rtl="0" eaLnBrk="1" latinLnBrk="0" hangingPunct="1">
                  <a:lnSpc>
                    <a:spcPct val="100000"/>
                  </a:lnSpc>
                  <a:spcBef>
                    <a:spcPts val="1111"/>
                  </a:spcBef>
                  <a:buClr>
                    <a:schemeClr val="accent6"/>
                  </a:buClr>
                  <a:buSzPct val="100000"/>
                  <a:buFont typeface="Wingdings" panose="05000000000000000000" pitchFamily="2" charset="2"/>
                  <a:buChar char="§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61649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Calibri" panose="020F0502020204030204" pitchFamily="34" charset="0"/>
                  <a:buChar char="‒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416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222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77182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4948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92715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300481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08247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16014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:r>
                  <a:rPr lang="en-GB" sz="2600" dirty="0"/>
                  <a:t>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=77.7778, </m:t>
                    </m:r>
                  </m:oMath>
                </a14:m>
                <a:r>
                  <a:rPr lang="en-GB" sz="2600" dirty="0"/>
                  <a:t>which would cost </a:t>
                </a:r>
                <a:r>
                  <a:rPr lang="en-GB" sz="2600" dirty="0">
                    <a:solidFill>
                      <a:srgbClr val="0070C0"/>
                    </a:solidFill>
                  </a:rPr>
                  <a:t>1244.44p</a:t>
                </a:r>
                <a:r>
                  <a:rPr lang="en-GB" sz="2600" dirty="0"/>
                  <a:t>. (only eat tomatoes).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GB" sz="2600" dirty="0">
                  <a:solidFill>
                    <a:srgbClr val="0070C0"/>
                  </a:solidFill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GB" sz="2600" i="1" dirty="0"/>
              </a:p>
              <a:p>
                <a:endParaRPr lang="en-GB" sz="2600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D80B70B-CAE8-4990-AAB5-A4D026D1B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72" y="6019176"/>
                <a:ext cx="8114575" cy="1243256"/>
              </a:xfrm>
              <a:prstGeom prst="rect">
                <a:avLst/>
              </a:prstGeom>
              <a:blipFill>
                <a:blip r:embed="rId3"/>
                <a:stretch>
                  <a:fillRect l="-1352" t="-2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34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DC7A-B0C6-4E2D-8B11-49C970C1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LP Problem Modelling.</a:t>
            </a:r>
            <a:br>
              <a:rPr lang="en-GB" dirty="0"/>
            </a:br>
            <a:r>
              <a:rPr lang="en-GB" sz="3600" dirty="0"/>
              <a:t>Step 4: Solve.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ABB2C-9591-4CA7-8116-1FD536356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7442" y="2793237"/>
                <a:ext cx="7544211" cy="294543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GB" sz="2400" b="1" dirty="0"/>
                  <a:t>	minimise: </a:t>
                </a:r>
                <a14:m>
                  <m:oMath xmlns:m="http://schemas.openxmlformats.org/officeDocument/2006/math">
                    <m:r>
                      <a:rPr lang="en-GB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57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62.5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72.5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+ 1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GB" sz="2400" b="1" dirty="0"/>
              </a:p>
              <a:p>
                <a:pPr marL="0" indent="0">
                  <a:buNone/>
                </a:pPr>
                <a:r>
                  <a:rPr lang="en-GB" sz="2400" b="1" dirty="0"/>
                  <a:t>               subject to: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4.6 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+ 4.3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+ 53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+ 14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≥60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		  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+9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+40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+9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≥700</m:t>
                    </m:r>
                  </m:oMath>
                </a14:m>
                <a:endParaRPr lang="en-GB" sz="2400" b="1" dirty="0"/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		  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+9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+40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+9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≤1500</m:t>
                    </m:r>
                  </m:oMath>
                </a14:m>
                <a:br>
                  <a:rPr lang="en-GB" sz="24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</a:br>
                <a:r>
                  <a:rPr lang="en-GB" sz="24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		  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0.12 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+0.12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+0.1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+0.1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		  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52 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+57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+47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+18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≤220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24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 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&lt;= 10</m:t>
                    </m:r>
                  </m:oMath>
                </a14:m>
                <a:endParaRPr lang="en-GB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 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≥0, 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≥0, 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≥0, 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sz="2400" b="1" dirty="0"/>
              </a:p>
              <a:p>
                <a:pPr marL="0" indent="0">
                  <a:buNone/>
                </a:pPr>
                <a:endParaRPr lang="en-GB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ABB2C-9591-4CA7-8116-1FD536356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7442" y="2793237"/>
                <a:ext cx="7544211" cy="2945431"/>
              </a:xfrm>
              <a:blipFill>
                <a:blip r:embed="rId4"/>
                <a:stretch>
                  <a:fillRect t="-28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5A5F5-F0FF-4E67-99E1-3D503867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DC3FEC-04ED-49B2-8733-E2074A8AFEF9}"/>
              </a:ext>
            </a:extLst>
          </p:cNvPr>
          <p:cNvSpPr txBox="1">
            <a:spLocks/>
          </p:cNvSpPr>
          <p:nvPr/>
        </p:nvSpPr>
        <p:spPr>
          <a:xfrm>
            <a:off x="632261" y="1472235"/>
            <a:ext cx="8114575" cy="1243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883" indent="-253883" algn="l" defTabSz="1015533" rtl="0" eaLnBrk="1" latinLnBrk="0" hangingPunct="1">
              <a:lnSpc>
                <a:spcPct val="100000"/>
              </a:lnSpc>
              <a:spcBef>
                <a:spcPts val="1111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§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1649" indent="-253883" algn="l" defTabSz="1015533" rtl="0" eaLnBrk="1" latinLnBrk="0" hangingPunct="1">
              <a:lnSpc>
                <a:spcPct val="90000"/>
              </a:lnSpc>
              <a:spcBef>
                <a:spcPts val="555"/>
              </a:spcBef>
              <a:buFont typeface="Calibri" panose="020F0502020204030204" pitchFamily="34" charset="0"/>
              <a:buChar char="‒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416" indent="-253883" algn="l" defTabSz="1015533" rtl="0" eaLnBrk="1" latinLnBrk="0" hangingPunct="1">
              <a:lnSpc>
                <a:spcPct val="90000"/>
              </a:lnSpc>
              <a:spcBef>
                <a:spcPts val="555"/>
              </a:spcBef>
              <a:buFont typeface="Arial" panose="020B0604020202020204" pitchFamily="34" charset="0"/>
              <a:buChar char="•"/>
              <a:defRPr sz="22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7182" indent="-253883" algn="l" defTabSz="1015533" rtl="0" eaLnBrk="1" latinLnBrk="0" hangingPunct="1">
              <a:lnSpc>
                <a:spcPct val="90000"/>
              </a:lnSpc>
              <a:spcBef>
                <a:spcPts val="555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4948" indent="-253883" algn="l" defTabSz="1015533" rtl="0" eaLnBrk="1" latinLnBrk="0" hangingPunct="1">
              <a:lnSpc>
                <a:spcPct val="90000"/>
              </a:lnSpc>
              <a:spcBef>
                <a:spcPts val="555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92715" indent="-253883" algn="l" defTabSz="1015533" rtl="0" eaLnBrk="1" latinLnBrk="0" hangingPunct="1">
              <a:lnSpc>
                <a:spcPct val="90000"/>
              </a:lnSpc>
              <a:spcBef>
                <a:spcPts val="555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0481" indent="-253883" algn="l" defTabSz="1015533" rtl="0" eaLnBrk="1" latinLnBrk="0" hangingPunct="1">
              <a:lnSpc>
                <a:spcPct val="90000"/>
              </a:lnSpc>
              <a:spcBef>
                <a:spcPts val="555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247" indent="-253883" algn="l" defTabSz="1015533" rtl="0" eaLnBrk="1" latinLnBrk="0" hangingPunct="1">
              <a:lnSpc>
                <a:spcPct val="90000"/>
              </a:lnSpc>
              <a:spcBef>
                <a:spcPts val="555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014" indent="-253883" algn="l" defTabSz="1015533" rtl="0" eaLnBrk="1" latinLnBrk="0" hangingPunct="1">
              <a:lnSpc>
                <a:spcPct val="90000"/>
              </a:lnSpc>
              <a:spcBef>
                <a:spcPts val="555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GB" sz="2600" dirty="0"/>
              <a:t>What if we’re not that </a:t>
            </a:r>
            <a:r>
              <a:rPr lang="en-GB" sz="2600" i="1" dirty="0"/>
              <a:t>keen</a:t>
            </a:r>
            <a:r>
              <a:rPr lang="en-GB" sz="2600" dirty="0"/>
              <a:t> on tomatoes?</a:t>
            </a:r>
            <a:endParaRPr lang="en-GB" sz="2600" dirty="0">
              <a:solidFill>
                <a:srgbClr val="0070C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GB" sz="2600" dirty="0">
              <a:solidFill>
                <a:srgbClr val="0070C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GB" sz="2600" i="1" dirty="0"/>
          </a:p>
          <a:p>
            <a:endParaRPr lang="en-GB" sz="2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D80B70B-CAE8-4990-AAB5-A4D026D1B4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8172" y="6019176"/>
                <a:ext cx="8427355" cy="12432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53883" indent="-253883" algn="l" defTabSz="1015533" rtl="0" eaLnBrk="1" latinLnBrk="0" hangingPunct="1">
                  <a:lnSpc>
                    <a:spcPct val="100000"/>
                  </a:lnSpc>
                  <a:spcBef>
                    <a:spcPts val="1111"/>
                  </a:spcBef>
                  <a:buClr>
                    <a:schemeClr val="accent6"/>
                  </a:buClr>
                  <a:buSzPct val="100000"/>
                  <a:buFont typeface="Wingdings" panose="05000000000000000000" pitchFamily="2" charset="2"/>
                  <a:buChar char="§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61649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Calibri" panose="020F0502020204030204" pitchFamily="34" charset="0"/>
                  <a:buChar char="‒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416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222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77182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4948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92715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300481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08247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16014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None/>
                </a:pPr>
                <a:r>
                  <a:rPr lang="en-GB" sz="2600" dirty="0"/>
                  <a:t>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=15.25, </m:t>
                    </m:r>
                    <m:sSub>
                      <m:sSubPr>
                        <m:ctrlP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=10, </m:t>
                    </m:r>
                  </m:oMath>
                </a14:m>
                <a:r>
                  <a:rPr lang="en-GB" sz="2600" dirty="0"/>
                  <a:t>which would cost </a:t>
                </a:r>
                <a:r>
                  <a:rPr lang="en-GB" sz="2600" dirty="0">
                    <a:solidFill>
                      <a:srgbClr val="0070C0"/>
                    </a:solidFill>
                  </a:rPr>
                  <a:t>1265.63p</a:t>
                </a:r>
                <a:r>
                  <a:rPr lang="en-GB" sz="2600" dirty="0"/>
                  <a:t>. (More expensive, but we can have oranges for variety).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GB" sz="2600" dirty="0">
                  <a:solidFill>
                    <a:srgbClr val="0070C0"/>
                  </a:solidFill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GB" sz="2600" i="1" dirty="0"/>
              </a:p>
              <a:p>
                <a:endParaRPr lang="en-GB" sz="2600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D80B70B-CAE8-4990-AAB5-A4D026D1B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72" y="6019176"/>
                <a:ext cx="8427355" cy="1243256"/>
              </a:xfrm>
              <a:prstGeom prst="rect">
                <a:avLst/>
              </a:prstGeom>
              <a:blipFill>
                <a:blip r:embed="rId5"/>
                <a:stretch>
                  <a:fillRect l="-1158" t="-2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84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E39E-0F49-40CF-9C81-BCDB03A3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Famous Methods for solving LPs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44717-AC7B-4883-826C-26C97053E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Simplex method </a:t>
                </a:r>
                <a:r>
                  <a:rPr lang="en-GB" dirty="0"/>
                  <a:t>(invented by George Dantzig in 1947)</a:t>
                </a:r>
                <a:endParaRPr lang="en-GB" b="1" dirty="0"/>
              </a:p>
              <a:p>
                <a:pPr lvl="1"/>
                <a:r>
                  <a:rPr lang="en-GB" dirty="0"/>
                  <a:t>worst-case time complexity is exponential</a:t>
                </a:r>
              </a:p>
              <a:p>
                <a:pPr lvl="1"/>
                <a:r>
                  <a:rPr lang="en-GB" dirty="0"/>
                  <a:t>Typically runs in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and fast in practice </a:t>
                </a:r>
              </a:p>
              <a:p>
                <a:r>
                  <a:rPr lang="en-GB" b="1" dirty="0"/>
                  <a:t>Ellipsoid method</a:t>
                </a:r>
                <a:r>
                  <a:rPr lang="en-GB" dirty="0"/>
                  <a:t> (pioneered by </a:t>
                </a:r>
                <a:r>
                  <a:rPr lang="en-GB" b="1" dirty="0"/>
                  <a:t>Leonid </a:t>
                </a:r>
                <a:r>
                  <a:rPr lang="en-GB" b="1" dirty="0" err="1"/>
                  <a:t>Khachiyan</a:t>
                </a:r>
                <a:r>
                  <a:rPr lang="en-GB" b="1" dirty="0"/>
                  <a:t> </a:t>
                </a:r>
                <a:r>
                  <a:rPr lang="en-GB" dirty="0"/>
                  <a:t>in 1979)</a:t>
                </a:r>
              </a:p>
              <a:p>
                <a:pPr lvl="1"/>
                <a:r>
                  <a:rPr lang="en-GB" dirty="0"/>
                  <a:t>Polynomial-time algorithm</a:t>
                </a:r>
              </a:p>
              <a:p>
                <a:pPr lvl="1"/>
                <a:r>
                  <a:rPr lang="en-GB" dirty="0"/>
                  <a:t>Slow in practice, could not compete with Simplex</a:t>
                </a:r>
              </a:p>
              <a:p>
                <a:r>
                  <a:rPr lang="en-GB" b="1" dirty="0" err="1"/>
                  <a:t>Karmarkar’s</a:t>
                </a:r>
                <a:r>
                  <a:rPr lang="en-GB" b="1" dirty="0"/>
                  <a:t> algorithm </a:t>
                </a:r>
                <a:r>
                  <a:rPr lang="en-GB" dirty="0"/>
                  <a:t>(invented by Narendra </a:t>
                </a:r>
                <a:r>
                  <a:rPr lang="en-GB" dirty="0" err="1"/>
                  <a:t>Karmarkar</a:t>
                </a:r>
                <a:r>
                  <a:rPr lang="en-GB" dirty="0"/>
                  <a:t>, 1984)</a:t>
                </a:r>
              </a:p>
              <a:p>
                <a:pPr lvl="1"/>
                <a:r>
                  <a:rPr lang="en-GB" dirty="0"/>
                  <a:t>Polynomial-time algorithm</a:t>
                </a:r>
              </a:p>
              <a:p>
                <a:pPr lvl="1"/>
                <a:r>
                  <a:rPr lang="en-GB" dirty="0"/>
                  <a:t>For large inputs runs as fast, and sometimes faster, than simplex</a:t>
                </a:r>
              </a:p>
              <a:p>
                <a:pPr marL="507766" lvl="1" indent="0">
                  <a:buNone/>
                </a:pPr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444717-AC7B-4883-826C-26C97053E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5" t="-11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71EE6-FC78-4109-8E2C-C05207AF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4598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8BEE-8E28-4ABF-B897-1A3606FC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LP 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DC01-FF76-42B3-85AF-BC483651B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Realistic problems have many more constraints and a large number of variables</a:t>
            </a:r>
          </a:p>
          <a:p>
            <a:r>
              <a:rPr lang="en-GB" b="1" dirty="0"/>
              <a:t>Tremendous progress </a:t>
            </a:r>
            <a:r>
              <a:rPr lang="en-GB" dirty="0"/>
              <a:t>has been made in improving the efficiency of Linear Programming solvers (see paper by Bixby on the last slide)</a:t>
            </a:r>
          </a:p>
          <a:p>
            <a:r>
              <a:rPr lang="en-GB" dirty="0"/>
              <a:t>State-of-the-art solvers can deal with problem instances with </a:t>
            </a:r>
            <a:r>
              <a:rPr lang="en-GB" i="1" dirty="0"/>
              <a:t>hundreds of thousands</a:t>
            </a:r>
            <a:r>
              <a:rPr lang="en-GB" dirty="0"/>
              <a:t>, or even </a:t>
            </a:r>
            <a:r>
              <a:rPr lang="en-GB" i="1" dirty="0"/>
              <a:t>millions</a:t>
            </a:r>
            <a:r>
              <a:rPr lang="en-GB" dirty="0"/>
              <a:t> of variables.</a:t>
            </a:r>
          </a:p>
          <a:p>
            <a:r>
              <a:rPr lang="en-GB" dirty="0"/>
              <a:t>You have access to efficient LP solvers through different tools such as MATLAB, Mathematica, CPLEX, GUROBI</a:t>
            </a:r>
          </a:p>
          <a:p>
            <a:r>
              <a:rPr lang="en-GB" dirty="0"/>
              <a:t>For the purpose of your coursework in this module, we recommend using </a:t>
            </a:r>
            <a:r>
              <a:rPr lang="en-GB" b="1" dirty="0">
                <a:solidFill>
                  <a:srgbClr val="FF0000"/>
                </a:solidFill>
              </a:rPr>
              <a:t>GUROBI </a:t>
            </a:r>
          </a:p>
          <a:p>
            <a:pPr lvl="1"/>
            <a:r>
              <a:rPr lang="en-GB" dirty="0"/>
              <a:t>Free educational license (can only be installed on one machine)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866CC-15A1-42BA-8F30-E2D7C32C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3436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76D6-C40F-45DE-92CE-C16214D82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645" y="1359569"/>
            <a:ext cx="8366975" cy="1871590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solidFill>
                  <a:srgbClr val="0070C0"/>
                </a:solidFill>
              </a:rPr>
              <a:t>Linear Programming</a:t>
            </a:r>
            <a:br>
              <a:rPr lang="en-GB" sz="4887" dirty="0"/>
            </a:br>
            <a:r>
              <a:rPr lang="en-GB" sz="4400" dirty="0"/>
              <a:t>Part 2/2</a:t>
            </a:r>
            <a:endParaRPr lang="en-GB" sz="4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741" y="5490965"/>
            <a:ext cx="56909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Dr Baharak Rastegari</a:t>
            </a:r>
          </a:p>
          <a:p>
            <a:r>
              <a:rPr lang="en-GB" sz="2800" dirty="0">
                <a:solidFill>
                  <a:srgbClr val="0070C0"/>
                </a:solidFill>
              </a:rPr>
              <a:t>b.rastegari@soton.ac.uk</a:t>
            </a:r>
          </a:p>
          <a:p>
            <a:r>
              <a:rPr lang="en-GB" sz="2800" dirty="0"/>
              <a:t>Electronics and Computer Science</a:t>
            </a:r>
          </a:p>
          <a:p>
            <a:r>
              <a:rPr lang="en-GB" sz="2800" dirty="0"/>
              <a:t>University of Southampton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4840" y="3630325"/>
            <a:ext cx="5822577" cy="1396814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COMP6203	Intelligent Agents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November 2020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41959" y="3251111"/>
            <a:ext cx="774833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41962" y="1347538"/>
            <a:ext cx="774833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876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173503" y="2908501"/>
            <a:ext cx="5808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513517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6856-AB30-4E1D-9B9F-3DF93760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this lecture: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1E5C0-26E1-4605-AA71-05CAEC27D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Computing a Nash Equilibrium of a two-player zero-sum game using linear programming</a:t>
            </a:r>
          </a:p>
          <a:p>
            <a:r>
              <a:rPr lang="en-GB" dirty="0"/>
              <a:t>Structure of linear programs</a:t>
            </a:r>
          </a:p>
          <a:p>
            <a:r>
              <a:rPr lang="en-GB" dirty="0"/>
              <a:t>Beyond linear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FE689-8F5A-454D-A7C8-3B5FBB92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077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2990-AED6-4328-9F93-36B31253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computing a Nash Equilibrium of a two-player zero-sum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A8976-BA03-47A0-970F-2778EDDC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27</a:t>
            </a:fld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A8134A-5805-43DD-8702-9F68CCFD1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379857"/>
              </p:ext>
            </p:extLst>
          </p:nvPr>
        </p:nvGraphicFramePr>
        <p:xfrm>
          <a:off x="1476607" y="1472235"/>
          <a:ext cx="6026123" cy="3119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451">
                  <a:extLst>
                    <a:ext uri="{9D8B030D-6E8A-4147-A177-3AD203B41FA5}">
                      <a16:colId xmlns:a16="http://schemas.microsoft.com/office/drawing/2014/main" val="1120959086"/>
                    </a:ext>
                  </a:extLst>
                </a:gridCol>
                <a:gridCol w="974482">
                  <a:extLst>
                    <a:ext uri="{9D8B030D-6E8A-4147-A177-3AD203B41FA5}">
                      <a16:colId xmlns:a16="http://schemas.microsoft.com/office/drawing/2014/main" val="1988083702"/>
                    </a:ext>
                  </a:extLst>
                </a:gridCol>
                <a:gridCol w="974482">
                  <a:extLst>
                    <a:ext uri="{9D8B030D-6E8A-4147-A177-3AD203B41FA5}">
                      <a16:colId xmlns:a16="http://schemas.microsoft.com/office/drawing/2014/main" val="990882385"/>
                    </a:ext>
                  </a:extLst>
                </a:gridCol>
                <a:gridCol w="1004354">
                  <a:extLst>
                    <a:ext uri="{9D8B030D-6E8A-4147-A177-3AD203B41FA5}">
                      <a16:colId xmlns:a16="http://schemas.microsoft.com/office/drawing/2014/main" val="2068114203"/>
                    </a:ext>
                  </a:extLst>
                </a:gridCol>
                <a:gridCol w="1004354">
                  <a:extLst>
                    <a:ext uri="{9D8B030D-6E8A-4147-A177-3AD203B41FA5}">
                      <a16:colId xmlns:a16="http://schemas.microsoft.com/office/drawing/2014/main" val="1699118566"/>
                    </a:ext>
                  </a:extLst>
                </a:gridCol>
              </a:tblGrid>
              <a:tr h="511019"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br>
                        <a:rPr lang="en-GB" sz="2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Security</a:t>
                      </a:r>
                      <a:r>
                        <a:rPr lang="en-GB" sz="24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endParaRPr lang="en-GB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br>
                        <a:rPr lang="en-GB" sz="2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Tax cuts</a:t>
                      </a:r>
                      <a:endParaRPr lang="en-GB" sz="24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7780"/>
                  </a:ext>
                </a:extLst>
              </a:tr>
              <a:tr h="1148196">
                <a:tc>
                  <a:txBody>
                    <a:bodyPr/>
                    <a:lstStyle/>
                    <a:p>
                      <a:pPr algn="r"/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                         </a:t>
                      </a:r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Economy</a:t>
                      </a:r>
                      <a:endParaRPr lang="en-GB" sz="24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GB" sz="2800" dirty="0"/>
                      </a:br>
                      <a:r>
                        <a:rPr lang="en-GB" sz="2800" b="1" dirty="0">
                          <a:solidFill>
                            <a:srgbClr val="008EC0"/>
                          </a:solidFill>
                        </a:rPr>
                        <a:t>3</a:t>
                      </a:r>
                      <a:r>
                        <a:rPr lang="en-GB" sz="2800" dirty="0"/>
                        <a:t> </a:t>
                      </a:r>
                      <a:endParaRPr lang="en-GB" sz="2800" b="1" dirty="0">
                        <a:solidFill>
                          <a:srgbClr val="008EC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rgbClr val="008EC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GB" sz="2800" dirty="0"/>
                      </a:br>
                      <a:r>
                        <a:rPr lang="en-GB" sz="2800" b="1" dirty="0">
                          <a:solidFill>
                            <a:srgbClr val="008EC0"/>
                          </a:solidFill>
                        </a:rPr>
                        <a:t>-1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rgbClr val="008E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12472"/>
                  </a:ext>
                </a:extLst>
              </a:tr>
              <a:tr h="1148196">
                <a:tc>
                  <a:txBody>
                    <a:bodyPr/>
                    <a:lstStyle/>
                    <a:p>
                      <a:pPr algn="r"/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         </a:t>
                      </a:r>
                      <a:br>
                        <a:rPr lang="en-GB" sz="2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Student fees</a:t>
                      </a:r>
                      <a:endParaRPr lang="en-GB" sz="24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GB" sz="2800" dirty="0"/>
                      </a:br>
                      <a:r>
                        <a:rPr lang="en-GB" sz="2800" b="1" dirty="0">
                          <a:solidFill>
                            <a:srgbClr val="008EC0"/>
                          </a:solidFill>
                        </a:rPr>
                        <a:t>-2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rgbClr val="008E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GB" sz="2800" dirty="0"/>
                      </a:br>
                      <a:r>
                        <a:rPr lang="en-GB" sz="2800" b="1" dirty="0">
                          <a:solidFill>
                            <a:srgbClr val="008EC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rgbClr val="008EC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7464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840D1D-FC1C-46AA-B220-F5B2345024EC}"/>
              </a:ext>
            </a:extLst>
          </p:cNvPr>
          <p:cNvSpPr txBox="1"/>
          <p:nvPr/>
        </p:nvSpPr>
        <p:spPr>
          <a:xfrm>
            <a:off x="962853" y="3234205"/>
            <a:ext cx="136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/>
              <a:t>Player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3C295-D2C4-4313-A703-4F9C8E3DDBEF}"/>
              </a:ext>
            </a:extLst>
          </p:cNvPr>
          <p:cNvSpPr txBox="1"/>
          <p:nvPr/>
        </p:nvSpPr>
        <p:spPr>
          <a:xfrm>
            <a:off x="4906496" y="1472235"/>
            <a:ext cx="136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/>
              <a:t>Player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8181A32-7AB2-4F83-8F3B-FDA14055F0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5216" y="4982812"/>
                <a:ext cx="8824805" cy="306390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Mixed strategy of player 1 is represented as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d>
                      <m:dPr>
                        <m:begChr m:val="["/>
                        <m:endChr m:val="]"/>
                        <m:ctrlPr>
                          <a:rPr lang="en-GB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GB" b="1" dirty="0">
                  <a:solidFill>
                    <a:srgbClr val="0070C0"/>
                  </a:solidFill>
                </a:endParaRPr>
              </a:p>
              <a:p>
                <a:r>
                  <a:rPr lang="en-GB" dirty="0"/>
                  <a:t>Expected payoff of player 1 will be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−2(1−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 if player 2 picks ``security’’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 if player 2 picks ``travel cuts’’</a:t>
                </a: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8181A32-7AB2-4F83-8F3B-FDA14055F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216" y="4982812"/>
                <a:ext cx="8824805" cy="3063908"/>
              </a:xfrm>
              <a:blipFill>
                <a:blip r:embed="rId3"/>
                <a:stretch>
                  <a:fillRect l="-1105" t="-1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38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2990-AED6-4328-9F93-36B31253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62" y="1"/>
            <a:ext cx="9073713" cy="1472234"/>
          </a:xfrm>
        </p:spPr>
        <p:txBody>
          <a:bodyPr>
            <a:normAutofit/>
          </a:bodyPr>
          <a:lstStyle/>
          <a:p>
            <a:r>
              <a:rPr lang="en-GB" sz="3700" dirty="0"/>
              <a:t>Computing NE of a two-player zero-sum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A8976-BA03-47A0-970F-2778EDDC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28</a:t>
            </a:fld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A8134A-5805-43DD-8702-9F68CCFD1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926765"/>
              </p:ext>
            </p:extLst>
          </p:nvPr>
        </p:nvGraphicFramePr>
        <p:xfrm>
          <a:off x="1752644" y="1402817"/>
          <a:ext cx="5343293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071">
                  <a:extLst>
                    <a:ext uri="{9D8B030D-6E8A-4147-A177-3AD203B41FA5}">
                      <a16:colId xmlns:a16="http://schemas.microsoft.com/office/drawing/2014/main" val="1120959086"/>
                    </a:ext>
                  </a:extLst>
                </a:gridCol>
                <a:gridCol w="864062">
                  <a:extLst>
                    <a:ext uri="{9D8B030D-6E8A-4147-A177-3AD203B41FA5}">
                      <a16:colId xmlns:a16="http://schemas.microsoft.com/office/drawing/2014/main" val="1988083702"/>
                    </a:ext>
                  </a:extLst>
                </a:gridCol>
                <a:gridCol w="864062">
                  <a:extLst>
                    <a:ext uri="{9D8B030D-6E8A-4147-A177-3AD203B41FA5}">
                      <a16:colId xmlns:a16="http://schemas.microsoft.com/office/drawing/2014/main" val="990882385"/>
                    </a:ext>
                  </a:extLst>
                </a:gridCol>
                <a:gridCol w="890549">
                  <a:extLst>
                    <a:ext uri="{9D8B030D-6E8A-4147-A177-3AD203B41FA5}">
                      <a16:colId xmlns:a16="http://schemas.microsoft.com/office/drawing/2014/main" val="2068114203"/>
                    </a:ext>
                  </a:extLst>
                </a:gridCol>
                <a:gridCol w="890549">
                  <a:extLst>
                    <a:ext uri="{9D8B030D-6E8A-4147-A177-3AD203B41FA5}">
                      <a16:colId xmlns:a16="http://schemas.microsoft.com/office/drawing/2014/main" val="1699118566"/>
                    </a:ext>
                  </a:extLst>
                </a:gridCol>
              </a:tblGrid>
              <a:tr h="582067"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br>
                        <a:rPr lang="en-GB" sz="2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Security</a:t>
                      </a:r>
                      <a:r>
                        <a:rPr lang="en-GB" sz="24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endParaRPr lang="en-GB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br>
                        <a:rPr lang="en-GB" sz="2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Tax cuts</a:t>
                      </a:r>
                      <a:endParaRPr lang="en-GB" sz="24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7780"/>
                  </a:ext>
                </a:extLst>
              </a:tr>
              <a:tr h="668299">
                <a:tc>
                  <a:txBody>
                    <a:bodyPr/>
                    <a:lstStyle/>
                    <a:p>
                      <a:pPr algn="r"/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                         </a:t>
                      </a:r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Economy</a:t>
                      </a:r>
                      <a:endParaRPr lang="en-GB" sz="24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GB" sz="2800" dirty="0"/>
                      </a:br>
                      <a:r>
                        <a:rPr lang="en-GB" sz="2800" b="1" dirty="0">
                          <a:solidFill>
                            <a:srgbClr val="008EC0"/>
                          </a:solidFill>
                        </a:rPr>
                        <a:t>3</a:t>
                      </a:r>
                      <a:r>
                        <a:rPr lang="en-GB" sz="2800" dirty="0"/>
                        <a:t> </a:t>
                      </a:r>
                      <a:endParaRPr lang="en-GB" sz="2800" b="1" dirty="0">
                        <a:solidFill>
                          <a:srgbClr val="008EC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rgbClr val="008EC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GB" sz="2800" dirty="0"/>
                      </a:br>
                      <a:r>
                        <a:rPr lang="en-GB" sz="2800" b="1" dirty="0">
                          <a:solidFill>
                            <a:srgbClr val="008EC0"/>
                          </a:solidFill>
                        </a:rPr>
                        <a:t>-1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rgbClr val="008E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12472"/>
                  </a:ext>
                </a:extLst>
              </a:tr>
              <a:tr h="668299">
                <a:tc>
                  <a:txBody>
                    <a:bodyPr/>
                    <a:lstStyle/>
                    <a:p>
                      <a:pPr algn="r"/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         </a:t>
                      </a:r>
                      <a:br>
                        <a:rPr lang="en-GB" sz="2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Student fees</a:t>
                      </a:r>
                      <a:endParaRPr lang="en-GB" sz="24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GB" sz="2800" dirty="0"/>
                      </a:br>
                      <a:r>
                        <a:rPr lang="en-GB" sz="2800" b="1" dirty="0">
                          <a:solidFill>
                            <a:srgbClr val="008EC0"/>
                          </a:solidFill>
                        </a:rPr>
                        <a:t>-2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rgbClr val="008E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GB" sz="2800" dirty="0"/>
                      </a:br>
                      <a:r>
                        <a:rPr lang="en-GB" sz="2800" b="1" dirty="0">
                          <a:solidFill>
                            <a:srgbClr val="008EC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rgbClr val="008EC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7464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840D1D-FC1C-46AA-B220-F5B2345024EC}"/>
              </a:ext>
            </a:extLst>
          </p:cNvPr>
          <p:cNvSpPr txBox="1"/>
          <p:nvPr/>
        </p:nvSpPr>
        <p:spPr>
          <a:xfrm>
            <a:off x="991428" y="2996691"/>
            <a:ext cx="136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/>
              <a:t>Player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3C295-D2C4-4313-A703-4F9C8E3DDBEF}"/>
              </a:ext>
            </a:extLst>
          </p:cNvPr>
          <p:cNvSpPr txBox="1"/>
          <p:nvPr/>
        </p:nvSpPr>
        <p:spPr>
          <a:xfrm>
            <a:off x="4906496" y="1472235"/>
            <a:ext cx="136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/>
              <a:t>Player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8181A32-7AB2-4F83-8F3B-FDA14055F0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5215" y="4905375"/>
                <a:ext cx="9345559" cy="3141345"/>
              </a:xfrm>
            </p:spPr>
            <p:txBody>
              <a:bodyPr>
                <a:normAutofit/>
              </a:bodyPr>
              <a:lstStyle/>
              <a:p>
                <a:r>
                  <a:rPr lang="en-GB" sz="2600" dirty="0"/>
                  <a:t>Player 2 will pick the (pure) strategy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/>
                  <a:t>that maximises her utility</a:t>
                </a:r>
                <a:endParaRPr lang="en-GB" sz="2600" b="1" dirty="0">
                  <a:solidFill>
                    <a:srgbClr val="0070C0"/>
                  </a:solidFill>
                </a:endParaRPr>
              </a:p>
              <a:p>
                <a:r>
                  <a:rPr lang="en-GB" sz="2600" dirty="0"/>
                  <a:t>This is a zero-sum game,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/>
                  <a:t>minimises the utility of Player 1</a:t>
                </a:r>
              </a:p>
              <a:p>
                <a:r>
                  <a:rPr lang="en-GB" sz="2600" dirty="0"/>
                  <a:t>So Player 1’s expected utility will be</a:t>
                </a:r>
                <a:br>
                  <a:rPr lang="en-GB" sz="26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−2(1−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solidFill>
                    <a:srgbClr val="0070C0"/>
                  </a:solidFill>
                </a:endParaRPr>
              </a:p>
              <a:p>
                <a:r>
                  <a:rPr lang="en-GB" dirty="0"/>
                  <a:t>Therefore Player 1 should pick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to maximise this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8181A32-7AB2-4F83-8F3B-FDA14055F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215" y="4905375"/>
                <a:ext cx="9345559" cy="3141345"/>
              </a:xfrm>
              <a:blipFill>
                <a:blip r:embed="rId3"/>
                <a:stretch>
                  <a:fillRect l="-1044" t="-17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40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2990-AED6-4328-9F93-36B31253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700" dirty="0"/>
              <a:t>Computing Player 1’s strategy in 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A8976-BA03-47A0-970F-2778EDDC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29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8181A32-7AB2-4F83-8F3B-FDA14055F0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5216" y="1676401"/>
                <a:ext cx="8640710" cy="570547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Player 1 should pick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to maximise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6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GB" sz="26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60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GB" sz="2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GB" sz="2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d>
                              <m:dPr>
                                <m:ctrlPr>
                                  <a:rPr lang="en-GB" sz="2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GB" sz="2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GB" sz="2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sz="2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GB" sz="2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GB" sz="2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GB" sz="2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endParaRPr lang="en-GB" sz="2600" dirty="0">
                  <a:solidFill>
                    <a:srgbClr val="0070C0"/>
                  </a:solidFill>
                </a:endParaRPr>
              </a:p>
              <a:p>
                <a:r>
                  <a:rPr lang="en-GB" sz="2600" dirty="0"/>
                  <a:t>We can write this as a linear program</a:t>
                </a:r>
              </a:p>
              <a:p>
                <a:endParaRPr lang="en-GB" sz="2600" dirty="0"/>
              </a:p>
              <a:p>
                <a:endParaRPr lang="en-GB" sz="2600" dirty="0"/>
              </a:p>
              <a:p>
                <a:endParaRPr lang="en-GB" sz="2600" dirty="0"/>
              </a:p>
              <a:p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r>
                  <a:rPr lang="en-GB" sz="2600" dirty="0"/>
                  <a:t>Solution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GB" sz="2600" dirty="0"/>
                  <a:t> and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GB" sz="2600" dirty="0"/>
              </a:p>
              <a:p>
                <a:pPr lvl="1"/>
                <a:r>
                  <a:rPr lang="en-GB" sz="2600" dirty="0"/>
                  <a:t>Player 1 plays Economy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GB" sz="2600" dirty="0">
                    <a:solidFill>
                      <a:srgbClr val="0070C0"/>
                    </a:solidFill>
                  </a:rPr>
                  <a:t>  </a:t>
                </a:r>
                <a:r>
                  <a:rPr lang="en-GB" sz="2600" dirty="0"/>
                  <a:t>and plays Student Fees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GB" sz="2600" dirty="0"/>
              </a:p>
              <a:p>
                <a:pPr marL="0" indent="0">
                  <a:buNone/>
                </a:pPr>
                <a:endParaRPr lang="en-GB" sz="2600" b="1" dirty="0">
                  <a:solidFill>
                    <a:schemeClr val="accent6"/>
                  </a:solidFill>
                  <a:cs typeface="Arial" panose="020B0604020202020204" pitchFamily="34" charset="0"/>
                </a:endParaRPr>
              </a:p>
              <a:p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8181A32-7AB2-4F83-8F3B-FDA14055F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216" y="1676401"/>
                <a:ext cx="8640710" cy="5705474"/>
              </a:xfrm>
              <a:blipFill>
                <a:blip r:embed="rId3"/>
                <a:stretch>
                  <a:fillRect l="-1128" t="-1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EC1D21A-8327-44E7-AAF0-075917D22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5642" y="3156838"/>
                <a:ext cx="7397883" cy="23009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53883" indent="-253883" algn="l" defTabSz="1015533" rtl="0" eaLnBrk="1" latinLnBrk="0" hangingPunct="1">
                  <a:lnSpc>
                    <a:spcPct val="100000"/>
                  </a:lnSpc>
                  <a:spcBef>
                    <a:spcPts val="1111"/>
                  </a:spcBef>
                  <a:buClr>
                    <a:schemeClr val="accent6"/>
                  </a:buClr>
                  <a:buSzPct val="100000"/>
                  <a:buFont typeface="Wingdings" panose="05000000000000000000" pitchFamily="2" charset="2"/>
                  <a:buChar char="§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61649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Calibri" panose="020F0502020204030204" pitchFamily="34" charset="0"/>
                  <a:buChar char="‒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416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222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77182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4948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92715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300481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08247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16014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sz="2400" b="1" dirty="0"/>
                  <a:t>	maximise: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GB" sz="2400" b="1" dirty="0"/>
              </a:p>
              <a:p>
                <a:pPr marL="0" indent="0">
                  <a:buNone/>
                </a:pPr>
                <a:r>
                  <a:rPr lang="en-GB" sz="2400" b="1" dirty="0"/>
                  <a:t>               subject to: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≥0,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		  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1,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		 </a:t>
                </a:r>
                <a:br>
                  <a:rPr lang="en-GB" sz="2400" dirty="0">
                    <a:solidFill>
                      <a:srgbClr val="0070C0"/>
                    </a:solidFill>
                  </a:rPr>
                </a:br>
                <a:r>
                  <a:rPr lang="en-GB" sz="2400" dirty="0">
                    <a:solidFill>
                      <a:srgbClr val="0070C0"/>
                    </a:solidFill>
                  </a:rPr>
                  <a:t>		  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GB" sz="2400" b="1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GB" sz="2400" b="1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EC1D21A-8327-44E7-AAF0-075917D22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42" y="3156838"/>
                <a:ext cx="7397883" cy="2300988"/>
              </a:xfrm>
              <a:prstGeom prst="rect">
                <a:avLst/>
              </a:prstGeom>
              <a:blipFill>
                <a:blip r:embed="rId4"/>
                <a:stretch>
                  <a:fillRect t="-3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98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29" y="1578431"/>
            <a:ext cx="9180925" cy="5481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By the end of this lecture (both parts 1 and 2), you should be able to</a:t>
            </a:r>
            <a:br>
              <a:rPr lang="en-GB" dirty="0"/>
            </a:br>
            <a:endParaRPr lang="en-GB" dirty="0"/>
          </a:p>
          <a:p>
            <a:r>
              <a:rPr lang="en-GB" sz="2800" b="1" i="1" dirty="0"/>
              <a:t>Define</a:t>
            </a:r>
            <a:r>
              <a:rPr lang="en-GB" sz="2800" dirty="0"/>
              <a:t> a linear program (LP) and </a:t>
            </a:r>
            <a:r>
              <a:rPr lang="en-GB" sz="2800" i="1" dirty="0"/>
              <a:t>describe</a:t>
            </a:r>
            <a:r>
              <a:rPr lang="en-GB" sz="2800" dirty="0"/>
              <a:t> its two well-known canonical forms.</a:t>
            </a:r>
          </a:p>
          <a:p>
            <a:r>
              <a:rPr lang="en-GB" sz="2800" b="1" i="1" dirty="0"/>
              <a:t>Convert</a:t>
            </a:r>
            <a:r>
              <a:rPr lang="en-GB" sz="2800" dirty="0"/>
              <a:t> a general linear program to its canonical forms (standard and slack).</a:t>
            </a:r>
          </a:p>
          <a:p>
            <a:r>
              <a:rPr lang="en-GB" sz="2800" b="1" i="1" dirty="0"/>
              <a:t>Model </a:t>
            </a:r>
            <a:r>
              <a:rPr lang="en-GB" sz="2800" dirty="0"/>
              <a:t>a given problem as a linear program.</a:t>
            </a:r>
          </a:p>
          <a:p>
            <a:r>
              <a:rPr lang="en-GB" sz="2800" b="1" i="1" dirty="0"/>
              <a:t>Describe</a:t>
            </a:r>
            <a:r>
              <a:rPr lang="en-GB" sz="2800" dirty="0"/>
              <a:t> the structure of a linear program and what it means for an LP to be feasible, infeasible, or unbounded.</a:t>
            </a:r>
          </a:p>
          <a:p>
            <a:pPr marL="507766" lvl="1" indent="0">
              <a:buNone/>
            </a:pPr>
            <a:endParaRPr lang="en-US" sz="2600" dirty="0"/>
          </a:p>
          <a:p>
            <a:pPr marL="507766" lvl="1" indent="0">
              <a:buNone/>
            </a:pPr>
            <a:endParaRPr lang="en-US" dirty="0"/>
          </a:p>
          <a:p>
            <a:pPr marL="253883" lvl="1" indent="0">
              <a:lnSpc>
                <a:spcPct val="100000"/>
              </a:lnSpc>
              <a:buNone/>
            </a:pPr>
            <a:endParaRPr lang="en-GB" sz="1600" dirty="0">
              <a:latin typeface="Arial"/>
              <a:cs typeface="Arial"/>
            </a:endParaRPr>
          </a:p>
          <a:p>
            <a:pPr marL="507766" lvl="1">
              <a:lnSpc>
                <a:spcPct val="100000"/>
              </a:lnSpc>
            </a:pPr>
            <a:endParaRPr lang="en-GB" sz="1800" dirty="0">
              <a:latin typeface="Arial"/>
              <a:cs typeface="Arial"/>
            </a:endParaRPr>
          </a:p>
          <a:p>
            <a:pPr marL="507766" lvl="1">
              <a:lnSpc>
                <a:spcPct val="100000"/>
              </a:lnSpc>
            </a:pPr>
            <a:endParaRPr lang="en-GB" sz="3200" dirty="0">
              <a:latin typeface="Arial"/>
              <a:cs typeface="Arial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2593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2990-AED6-4328-9F93-36B31253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700" dirty="0"/>
              <a:t>Computing Player 2’s strategy in 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A8976-BA03-47A0-970F-2778EDDC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30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8181A32-7AB2-4F83-8F3B-FDA14055F0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8172" y="1472235"/>
                <a:ext cx="9284028" cy="5992960"/>
              </a:xfrm>
            </p:spPr>
            <p:txBody>
              <a:bodyPr>
                <a:noAutofit/>
              </a:bodyPr>
              <a:lstStyle/>
              <a:p>
                <a:r>
                  <a:rPr lang="en-GB" sz="22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2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d>
                      <m:dPr>
                        <m:begChr m:val="["/>
                        <m:endChr m:val="]"/>
                        <m:ctrlP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GB" sz="2200" b="1" dirty="0">
                    <a:solidFill>
                      <a:srgbClr val="0070C0"/>
                    </a:solidFill>
                  </a:rPr>
                  <a:t> </a:t>
                </a:r>
                <a:r>
                  <a:rPr lang="en-GB" sz="2200" dirty="0"/>
                  <a:t>represent Player 2’s mixed strategy</a:t>
                </a:r>
              </a:p>
              <a:p>
                <a:r>
                  <a:rPr lang="en-GB" sz="2200" dirty="0"/>
                  <a:t>Expected payoff of player 2 will be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200" dirty="0"/>
                  <a:t> if player 1 picks ``Economy’’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/>
                  <a:t>  if player 1 picks ``Student fees’’</a:t>
                </a:r>
              </a:p>
              <a:p>
                <a:pPr marL="507766" lvl="1" indent="0">
                  <a:buNone/>
                </a:pPr>
                <a:endParaRPr lang="en-GB" sz="2200" dirty="0"/>
              </a:p>
              <a:p>
                <a:endParaRPr lang="en-GB" sz="2200" dirty="0"/>
              </a:p>
              <a:p>
                <a:pPr marL="0" indent="0">
                  <a:buNone/>
                </a:pPr>
                <a:endParaRPr lang="en-GB" sz="2200" dirty="0"/>
              </a:p>
              <a:p>
                <a:pPr marL="0" indent="0">
                  <a:buNone/>
                </a:pPr>
                <a:endParaRPr lang="en-GB" sz="2200" dirty="0"/>
              </a:p>
              <a:p>
                <a:pPr marL="0" indent="0">
                  <a:buNone/>
                </a:pPr>
                <a:endParaRPr lang="en-GB" sz="2200" dirty="0"/>
              </a:p>
              <a:p>
                <a:r>
                  <a:rPr lang="en-GB" sz="2200" dirty="0"/>
                  <a:t>Player 1 will pick the (pure) strategy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/>
                  <a:t>that maximises his utility</a:t>
                </a:r>
                <a:endParaRPr lang="en-GB" sz="2200" b="1" dirty="0">
                  <a:solidFill>
                    <a:srgbClr val="0070C0"/>
                  </a:solidFill>
                </a:endParaRPr>
              </a:p>
              <a:p>
                <a:r>
                  <a:rPr lang="en-GB" sz="2200" dirty="0"/>
                  <a:t>This is a zero-sum game,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/>
                  <a:t>minimises the utility of Player 2</a:t>
                </a:r>
              </a:p>
              <a:p>
                <a:r>
                  <a:rPr lang="en-GB" sz="2200" dirty="0"/>
                  <a:t>So Player 2’s expected utility will be</a:t>
                </a:r>
                <a:r>
                  <a:rPr lang="en-GB" sz="220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⁡(−3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, 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200" dirty="0">
                  <a:solidFill>
                    <a:srgbClr val="0070C0"/>
                  </a:solidFill>
                </a:endParaRPr>
              </a:p>
              <a:p>
                <a:r>
                  <a:rPr lang="en-GB" sz="2200" dirty="0"/>
                  <a:t>Therefore Player 2 should pick </a:t>
                </a:r>
                <a14:m>
                  <m:oMath xmlns:m="http://schemas.openxmlformats.org/officeDocument/2006/math"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200" dirty="0"/>
                  <a:t> to maximise this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200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8181A32-7AB2-4F83-8F3B-FDA14055F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8172" y="1472235"/>
                <a:ext cx="9284028" cy="5992960"/>
              </a:xfrm>
              <a:blipFill>
                <a:blip r:embed="rId3"/>
                <a:stretch>
                  <a:fillRect l="-722" t="-7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9DCDBE-98DB-44F3-8FB9-DD73C4ECC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50611"/>
              </p:ext>
            </p:extLst>
          </p:nvPr>
        </p:nvGraphicFramePr>
        <p:xfrm>
          <a:off x="1375212" y="2804479"/>
          <a:ext cx="548278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154">
                  <a:extLst>
                    <a:ext uri="{9D8B030D-6E8A-4147-A177-3AD203B41FA5}">
                      <a16:colId xmlns:a16="http://schemas.microsoft.com/office/drawing/2014/main" val="1120959086"/>
                    </a:ext>
                  </a:extLst>
                </a:gridCol>
                <a:gridCol w="988417">
                  <a:extLst>
                    <a:ext uri="{9D8B030D-6E8A-4147-A177-3AD203B41FA5}">
                      <a16:colId xmlns:a16="http://schemas.microsoft.com/office/drawing/2014/main" val="1988083702"/>
                    </a:ext>
                  </a:extLst>
                </a:gridCol>
                <a:gridCol w="886620">
                  <a:extLst>
                    <a:ext uri="{9D8B030D-6E8A-4147-A177-3AD203B41FA5}">
                      <a16:colId xmlns:a16="http://schemas.microsoft.com/office/drawing/2014/main" val="990882385"/>
                    </a:ext>
                  </a:extLst>
                </a:gridCol>
                <a:gridCol w="913799">
                  <a:extLst>
                    <a:ext uri="{9D8B030D-6E8A-4147-A177-3AD203B41FA5}">
                      <a16:colId xmlns:a16="http://schemas.microsoft.com/office/drawing/2014/main" val="2068114203"/>
                    </a:ext>
                  </a:extLst>
                </a:gridCol>
                <a:gridCol w="913799">
                  <a:extLst>
                    <a:ext uri="{9D8B030D-6E8A-4147-A177-3AD203B41FA5}">
                      <a16:colId xmlns:a16="http://schemas.microsoft.com/office/drawing/2014/main" val="1699118566"/>
                    </a:ext>
                  </a:extLst>
                </a:gridCol>
              </a:tblGrid>
              <a:tr h="757273"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br>
                        <a:rPr lang="en-GB" sz="2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2200" b="0" dirty="0">
                          <a:solidFill>
                            <a:schemeClr val="tx1"/>
                          </a:solidFill>
                        </a:rPr>
                        <a:t>Security</a:t>
                      </a:r>
                      <a:r>
                        <a:rPr lang="en-GB" sz="24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endParaRPr lang="en-GB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br>
                        <a:rPr lang="en-GB" sz="2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2200" b="0" dirty="0">
                          <a:solidFill>
                            <a:schemeClr val="tx1"/>
                          </a:solidFill>
                        </a:rPr>
                        <a:t>Tax cuts</a:t>
                      </a:r>
                      <a:endParaRPr lang="en-GB" sz="2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7780"/>
                  </a:ext>
                </a:extLst>
              </a:tr>
              <a:tr h="701178">
                <a:tc>
                  <a:txBody>
                    <a:bodyPr/>
                    <a:lstStyle/>
                    <a:p>
                      <a:pPr algn="r"/>
                      <a:r>
                        <a:rPr lang="en-GB" sz="2200" b="0" dirty="0">
                          <a:solidFill>
                            <a:schemeClr val="tx1"/>
                          </a:solidFill>
                        </a:rPr>
                        <a:t>                         Economy</a:t>
                      </a:r>
                      <a:endParaRPr lang="en-GB" sz="2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GB" sz="2200" dirty="0"/>
                      </a:br>
                      <a:r>
                        <a:rPr lang="en-GB" sz="2200" b="1" dirty="0">
                          <a:solidFill>
                            <a:srgbClr val="008EC0"/>
                          </a:solidFill>
                        </a:rPr>
                        <a:t>3</a:t>
                      </a:r>
                      <a:r>
                        <a:rPr lang="en-GB" sz="2200" dirty="0"/>
                        <a:t> </a:t>
                      </a:r>
                      <a:endParaRPr lang="en-GB" sz="2200" b="1" dirty="0">
                        <a:solidFill>
                          <a:srgbClr val="008EC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008EC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GB" sz="2200" dirty="0"/>
                      </a:br>
                      <a:r>
                        <a:rPr lang="en-GB" sz="2200" b="1" dirty="0">
                          <a:solidFill>
                            <a:srgbClr val="008EC0"/>
                          </a:solidFill>
                        </a:rPr>
                        <a:t>-1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008E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12472"/>
                  </a:ext>
                </a:extLst>
              </a:tr>
              <a:tr h="785320">
                <a:tc>
                  <a:txBody>
                    <a:bodyPr/>
                    <a:lstStyle/>
                    <a:p>
                      <a:pPr algn="r"/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         </a:t>
                      </a:r>
                      <a:br>
                        <a:rPr lang="en-GB" sz="2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2200" b="0" dirty="0">
                          <a:solidFill>
                            <a:schemeClr val="tx1"/>
                          </a:solidFill>
                        </a:rPr>
                        <a:t>Student fees</a:t>
                      </a:r>
                      <a:endParaRPr lang="en-GB" sz="22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GB" sz="2200" dirty="0"/>
                      </a:br>
                      <a:r>
                        <a:rPr lang="en-GB" sz="2200" b="1" dirty="0">
                          <a:solidFill>
                            <a:srgbClr val="008EC0"/>
                          </a:solidFill>
                        </a:rPr>
                        <a:t>-2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008E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GB" sz="2200" dirty="0"/>
                      </a:br>
                      <a:r>
                        <a:rPr lang="en-GB" sz="2200" b="1" dirty="0">
                          <a:solidFill>
                            <a:srgbClr val="008EC0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dirty="0">
                          <a:solidFill>
                            <a:srgbClr val="008EC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74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0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2990-AED6-4328-9F93-36B31253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700" dirty="0"/>
              <a:t>Computing Player 2’s strategy in 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A8976-BA03-47A0-970F-2778EDDC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31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8181A32-7AB2-4F83-8F3B-FDA14055F0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5216" y="1676401"/>
                <a:ext cx="8640710" cy="570547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Player 2 should pick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to maximise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GB" sz="28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GB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⁡(3</m:t>
                    </m:r>
                    <m:r>
                      <a:rPr lang="en-GB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GB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, 2</m:t>
                    </m:r>
                    <m:r>
                      <a:rPr lang="en-GB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solidFill>
                    <a:srgbClr val="0070C0"/>
                  </a:solidFill>
                </a:endParaRPr>
              </a:p>
              <a:p>
                <a:r>
                  <a:rPr lang="en-GB" sz="2600" dirty="0"/>
                  <a:t>We can write this as a linear program</a:t>
                </a:r>
              </a:p>
              <a:p>
                <a:endParaRPr lang="en-GB" sz="2600" dirty="0"/>
              </a:p>
              <a:p>
                <a:endParaRPr lang="en-GB" sz="2600" dirty="0"/>
              </a:p>
              <a:p>
                <a:endParaRPr lang="en-GB" sz="2600" dirty="0"/>
              </a:p>
              <a:p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r>
                  <a:rPr lang="en-GB" sz="2600" dirty="0"/>
                  <a:t>Solution </a:t>
                </a:r>
                <a14:m>
                  <m:oMath xmlns:m="http://schemas.openxmlformats.org/officeDocument/2006/math"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GB" sz="2600" dirty="0"/>
                  <a:t> and </a:t>
                </a:r>
                <a14:m>
                  <m:oMath xmlns:m="http://schemas.openxmlformats.org/officeDocument/2006/math"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GB" sz="2600" dirty="0"/>
              </a:p>
              <a:p>
                <a:pPr lvl="1"/>
                <a:r>
                  <a:rPr lang="en-GB" sz="2600" dirty="0"/>
                  <a:t>Player 2 plays Security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GB" sz="2600" dirty="0">
                    <a:solidFill>
                      <a:srgbClr val="0070C0"/>
                    </a:solidFill>
                  </a:rPr>
                  <a:t>  </a:t>
                </a:r>
                <a:r>
                  <a:rPr lang="en-GB" sz="2600" dirty="0"/>
                  <a:t>and plays Tax cuts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GB" sz="2600" dirty="0"/>
              </a:p>
              <a:p>
                <a:pPr marL="0" indent="0">
                  <a:buNone/>
                </a:pPr>
                <a:endParaRPr lang="en-GB" sz="2600" b="1" dirty="0">
                  <a:solidFill>
                    <a:schemeClr val="accent6"/>
                  </a:solidFill>
                  <a:cs typeface="Arial" panose="020B0604020202020204" pitchFamily="34" charset="0"/>
                </a:endParaRPr>
              </a:p>
              <a:p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8181A32-7AB2-4F83-8F3B-FDA14055F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216" y="1676401"/>
                <a:ext cx="8640710" cy="5705474"/>
              </a:xfrm>
              <a:blipFill>
                <a:blip r:embed="rId3"/>
                <a:stretch>
                  <a:fillRect l="-1128" t="-1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EC1D21A-8327-44E7-AAF0-075917D22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5642" y="3156838"/>
                <a:ext cx="7397883" cy="23009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53883" indent="-253883" algn="l" defTabSz="1015533" rtl="0" eaLnBrk="1" latinLnBrk="0" hangingPunct="1">
                  <a:lnSpc>
                    <a:spcPct val="100000"/>
                  </a:lnSpc>
                  <a:spcBef>
                    <a:spcPts val="1111"/>
                  </a:spcBef>
                  <a:buClr>
                    <a:schemeClr val="accent6"/>
                  </a:buClr>
                  <a:buSzPct val="100000"/>
                  <a:buFont typeface="Wingdings" panose="05000000000000000000" pitchFamily="2" charset="2"/>
                  <a:buChar char="§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61649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Calibri" panose="020F0502020204030204" pitchFamily="34" charset="0"/>
                  <a:buChar char="‒"/>
                  <a:defRPr sz="266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69416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222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77182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4948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92715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300481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808247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16014" indent="-253883" algn="l" defTabSz="1015533" rtl="0" eaLnBrk="1" latinLnBrk="0" hangingPunct="1">
                  <a:lnSpc>
                    <a:spcPct val="90000"/>
                  </a:lnSpc>
                  <a:spcBef>
                    <a:spcPts val="555"/>
                  </a:spcBef>
                  <a:buFont typeface="Arial" panose="020B0604020202020204" pitchFamily="34" charset="0"/>
                  <a:buChar char="•"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sz="2400" b="1" dirty="0"/>
                  <a:t>	maximise: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GB" sz="2400" b="0" dirty="0">
                  <a:solidFill>
                    <a:srgbClr val="0070C0"/>
                  </a:solidFill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sz="2400" b="1" dirty="0"/>
                  <a:t>               subject to: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		  </a:t>
                </a:r>
                <a14:m>
                  <m:oMath xmlns:m="http://schemas.openxmlformats.org/officeDocument/2006/math">
                    <m:r>
                      <a:rPr lang="en-GB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≥0,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GB" sz="2400" dirty="0">
                    <a:solidFill>
                      <a:srgbClr val="0070C0"/>
                    </a:solidFill>
                  </a:rPr>
                  <a:t>		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1,</m:t>
                    </m:r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		 </a:t>
                </a:r>
                <a:br>
                  <a:rPr lang="en-GB" sz="2400" dirty="0">
                    <a:solidFill>
                      <a:srgbClr val="0070C0"/>
                    </a:solidFill>
                  </a:rPr>
                </a:br>
                <a:r>
                  <a:rPr lang="en-GB" sz="2400" dirty="0">
                    <a:solidFill>
                      <a:srgbClr val="0070C0"/>
                    </a:solidFill>
                  </a:rPr>
                  <a:t>		    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GB" sz="2400" dirty="0">
                  <a:solidFill>
                    <a:srgbClr val="0070C0"/>
                  </a:solidFill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GB" sz="2400" b="1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en-GB" sz="2400" b="1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EC1D21A-8327-44E7-AAF0-075917D22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42" y="3156838"/>
                <a:ext cx="7397883" cy="2300988"/>
              </a:xfrm>
              <a:prstGeom prst="rect">
                <a:avLst/>
              </a:prstGeom>
              <a:blipFill>
                <a:blip r:embed="rId4"/>
                <a:stretch>
                  <a:fillRect t="-3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11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Let’s think about this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6130" y="1423851"/>
                <a:ext cx="9522977" cy="599049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sz="2600" dirty="0">
                    <a:cs typeface="Arial" panose="020B0604020202020204" pitchFamily="34" charset="0"/>
                  </a:rPr>
                  <a:t>If Player 1 plays Economy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num>
                      <m:den>
                        <m:r>
                          <a:rPr lang="en-GB" sz="2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en-GB" sz="2600" dirty="0">
                    <a:solidFill>
                      <a:srgbClr val="0070C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GB" sz="2600" dirty="0">
                    <a:cs typeface="Arial" panose="020B0604020202020204" pitchFamily="34" charset="0"/>
                  </a:rPr>
                  <a:t>and plays Student fees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𝟒</m:t>
                        </m:r>
                      </m:num>
                      <m:den>
                        <m:r>
                          <a:rPr lang="en-GB" sz="2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𝟕</m:t>
                        </m:r>
                      </m:den>
                    </m:f>
                  </m:oMath>
                </a14:m>
                <a:endParaRPr lang="en-GB" sz="2600" dirty="0"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𝐸𝑐𝑜𝑛𝑜𝑚𝑦</m:t>
                        </m:r>
                      </m:e>
                    </m:d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7</m:t>
                        </m:r>
                      </m:den>
                    </m:f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𝑆𝑡𝑢𝑑𝑒𝑛𝑡</m:t>
                        </m:r>
                        <m:r>
                          <a:rPr lang="en-GB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𝑓𝑒𝑒𝑠</m:t>
                        </m:r>
                      </m:e>
                    </m:d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num>
                      <m:den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7</m:t>
                        </m:r>
                      </m:den>
                    </m:f>
                  </m:oMath>
                </a14:m>
                <a:endParaRPr lang="en-GB" sz="26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𝐸𝑐𝑜𝑛𝑜𝑚𝑦</m:t>
                        </m:r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𝑆𝑡𝑢𝑑𝑛𝑒𝑡</m:t>
                        </m:r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𝑓𝑒𝑒𝑠</m:t>
                        </m:r>
                      </m:e>
                    </m:d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=(</m:t>
                    </m:r>
                    <m:f>
                      <m:f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7</m:t>
                        </m:r>
                      </m:den>
                    </m:f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f>
                      <m:f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num>
                      <m:den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7</m:t>
                        </m:r>
                      </m:den>
                    </m:f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GB" sz="2600" dirty="0">
                  <a:solidFill>
                    <a:srgbClr val="0070C0"/>
                  </a:solidFill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600" dirty="0">
                    <a:cs typeface="Arial" panose="020B0604020202020204" pitchFamily="34" charset="0"/>
                  </a:rPr>
                  <a:t>Expected utility of player 1 is at least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𝒛</m:t>
                    </m:r>
                    <m:r>
                      <a:rPr lang="en-GB" sz="2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f>
                      <m:fPr>
                        <m:ctrlPr>
                          <a:rPr lang="en-GB" sz="2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en-GB" sz="2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𝟕</m:t>
                        </m:r>
                      </m:den>
                    </m:f>
                    <m:r>
                      <a:rPr lang="en-GB" sz="2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GB" sz="2600" b="1" dirty="0">
                  <a:solidFill>
                    <a:srgbClr val="0070C0"/>
                  </a:solidFill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cs typeface="Arial" panose="020B0604020202020204" pitchFamily="34" charset="0"/>
                </a:endParaRPr>
              </a:p>
              <a:p>
                <a:r>
                  <a:rPr lang="en-GB" sz="2600" dirty="0">
                    <a:cs typeface="Arial" panose="020B0604020202020204" pitchFamily="34" charset="0"/>
                  </a:rPr>
                  <a:t>If Player 2 plays Security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num>
                      <m:den>
                        <m:r>
                          <a:rPr lang="en-GB" sz="2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en-GB" sz="2600" dirty="0">
                    <a:solidFill>
                      <a:srgbClr val="0070C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GB" sz="2600" dirty="0">
                    <a:cs typeface="Arial" panose="020B0604020202020204" pitchFamily="34" charset="0"/>
                  </a:rPr>
                  <a:t>and plays Tax cuts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𝟓</m:t>
                        </m:r>
                      </m:num>
                      <m:den>
                        <m:r>
                          <a:rPr lang="en-GB" sz="2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𝟕</m:t>
                        </m:r>
                      </m:den>
                    </m:f>
                  </m:oMath>
                </a14:m>
                <a:endParaRPr lang="en-GB" sz="2600" dirty="0"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𝑆𝑒𝑐𝑢𝑟𝑖𝑡𝑦</m:t>
                        </m:r>
                      </m:e>
                    </m:d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7</m:t>
                        </m:r>
                      </m:den>
                    </m:f>
                    <m:r>
                      <a:rPr lang="en-GB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𝑇𝑎𝑥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𝑐𝑢𝑡𝑠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)=</m:t>
                    </m:r>
                    <m:f>
                      <m:f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num>
                      <m:den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7</m:t>
                        </m:r>
                      </m:den>
                    </m:f>
                  </m:oMath>
                </a14:m>
                <a:endParaRPr lang="en-GB" sz="26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𝑆𝑐𝑢𝑟𝑖𝑡𝑦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𝑇𝑎𝑥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𝑐𝑢𝑡𝑠</m:t>
                    </m:r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)=(</m:t>
                    </m:r>
                    <m:f>
                      <m:f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7</m:t>
                        </m:r>
                      </m:den>
                    </m:f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f>
                      <m:f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num>
                      <m:den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7</m:t>
                        </m:r>
                      </m:den>
                    </m:f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GB" sz="2600" dirty="0">
                  <a:solidFill>
                    <a:srgbClr val="0070C0"/>
                  </a:solidFill>
                  <a:cs typeface="Arial" panose="020B060402020202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600" dirty="0">
                    <a:cs typeface="Arial" panose="020B0604020202020204" pitchFamily="34" charset="0"/>
                  </a:rPr>
                  <a:t>Expected utility of player 2 is at least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𝒘</m:t>
                    </m:r>
                    <m:r>
                      <a:rPr lang="en-GB" sz="2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=− </m:t>
                    </m:r>
                    <m:f>
                      <m:fPr>
                        <m:ctrlPr>
                          <a:rPr lang="en-GB" sz="2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en-GB" sz="2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𝟕</m:t>
                        </m:r>
                      </m:den>
                    </m:f>
                    <m:r>
                      <a:rPr lang="en-GB" sz="2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GB" sz="2600" b="1" dirty="0">
                  <a:solidFill>
                    <a:srgbClr val="0070C0"/>
                  </a:solidFill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cs typeface="Arial" panose="020B0604020202020204" pitchFamily="34" charset="0"/>
                </a:endParaRPr>
              </a:p>
              <a:p>
                <a:r>
                  <a:rPr lang="en-GB" sz="2600" b="1" dirty="0">
                    <a:cs typeface="Arial" panose="020B0604020202020204" pitchFamily="34" charset="0"/>
                  </a:rPr>
                  <a:t>Sum of these two minimum expected utilities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GB" sz="2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endParaRPr lang="en-GB" sz="2600" b="1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sz="2800" b="1" dirty="0">
                  <a:solidFill>
                    <a:schemeClr val="accent4"/>
                  </a:solidFill>
                  <a:cs typeface="Arial" panose="020B0604020202020204" pitchFamily="34" charset="0"/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130" y="1423851"/>
                <a:ext cx="9522977" cy="5990498"/>
              </a:xfrm>
              <a:blipFill>
                <a:blip r:embed="rId2"/>
                <a:stretch>
                  <a:fillRect l="-896" t="-713" b="-5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50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Nash Equilibrium in this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6130" y="1423851"/>
                <a:ext cx="9522977" cy="5990498"/>
              </a:xfrm>
            </p:spPr>
            <p:txBody>
              <a:bodyPr>
                <a:normAutofit/>
              </a:bodyPr>
              <a:lstStyle/>
              <a:p>
                <a:r>
                  <a:rPr lang="en-GB" sz="2800" dirty="0">
                    <a:cs typeface="Arial" panose="020B0604020202020204" pitchFamily="34" charset="0"/>
                  </a:rPr>
                  <a:t>Zero-sum game, so sum of payoffs is always 0</a:t>
                </a:r>
              </a:p>
              <a:p>
                <a:r>
                  <a:rPr lang="en-GB" sz="2800" dirty="0">
                    <a:cs typeface="Arial" panose="020B0604020202020204" pitchFamily="34" charset="0"/>
                  </a:rPr>
                  <a:t>If Player 2 plays </a:t>
                </a:r>
                <a14:m>
                  <m:oMath xmlns:m="http://schemas.openxmlformats.org/officeDocument/2006/math">
                    <m:r>
                      <a:rPr lang="en-GB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GB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num>
                      <m:den>
                        <m:r>
                          <a:rPr lang="en-GB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𝟕</m:t>
                        </m:r>
                      </m:den>
                    </m:f>
                    <m:r>
                      <a:rPr lang="en-GB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f>
                      <m:fPr>
                        <m:ctrlPr>
                          <a:rPr lang="en-GB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𝟓</m:t>
                        </m:r>
                      </m:num>
                      <m:den>
                        <m:r>
                          <a:rPr lang="en-GB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𝟕</m:t>
                        </m:r>
                      </m:den>
                    </m:f>
                    <m:r>
                      <a:rPr lang="en-GB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GB" sz="2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</m:oMath>
                </a14:m>
                <a:r>
                  <a:rPr lang="en-GB" sz="2800" dirty="0">
                    <a:cs typeface="Arial" panose="020B0604020202020204" pitchFamily="34" charset="0"/>
                  </a:rPr>
                  <a:t>Player 1 can’t get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8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en-GB" sz="28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en-GB" sz="2800" b="1" dirty="0">
                    <a:solidFill>
                      <a:schemeClr val="accent6"/>
                    </a:solidFill>
                    <a:cs typeface="Arial" panose="020B0604020202020204" pitchFamily="34" charset="0"/>
                  </a:rPr>
                  <a:t>  </a:t>
                </a:r>
                <a:r>
                  <a:rPr lang="en-GB" sz="2800" dirty="0">
                    <a:cs typeface="Arial" panose="020B0604020202020204" pitchFamily="34" charset="0"/>
                  </a:rPr>
                  <a:t>(that would mean Player 2 got less than </a:t>
                </a:r>
                <a14:m>
                  <m:oMath xmlns:m="http://schemas.openxmlformats.org/officeDocument/2006/math">
                    <m:r>
                      <a:rPr lang="en-GB" sz="2800" b="1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en-GB" sz="28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8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en-GB" sz="28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𝟕</m:t>
                        </m:r>
                      </m:den>
                    </m:f>
                    <m:r>
                      <a:rPr lang="en-GB" sz="2800" b="1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2800" dirty="0"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GB" sz="2800" dirty="0">
                    <a:cs typeface="Arial" panose="020B0604020202020204" pitchFamily="34" charset="0"/>
                  </a:rPr>
                  <a:t>If Player 1 plays </a:t>
                </a:r>
                <a14:m>
                  <m:oMath xmlns:m="http://schemas.openxmlformats.org/officeDocument/2006/math">
                    <m:r>
                      <a:rPr lang="en-GB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GB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num>
                      <m:den>
                        <m:r>
                          <a:rPr lang="en-GB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𝟕</m:t>
                        </m:r>
                      </m:den>
                    </m:f>
                    <m:r>
                      <a:rPr lang="en-GB" sz="2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f>
                      <m:fPr>
                        <m:ctrlPr>
                          <a:rPr lang="en-GB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𝟒</m:t>
                        </m:r>
                      </m:num>
                      <m:den>
                        <m:r>
                          <a:rPr lang="en-GB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𝟕</m:t>
                        </m:r>
                      </m:den>
                    </m:f>
                    <m:r>
                      <a:rPr lang="en-GB" sz="2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GB" sz="2800" dirty="0">
                    <a:cs typeface="Arial" panose="020B0604020202020204" pitchFamily="34" charset="0"/>
                  </a:rPr>
                  <a:t>,</a:t>
                </a:r>
                <a:r>
                  <a:rPr lang="en-GB" sz="2800" dirty="0">
                    <a:solidFill>
                      <a:srgbClr val="0070C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GB" sz="2800" dirty="0">
                    <a:cs typeface="Arial" panose="020B0604020202020204" pitchFamily="34" charset="0"/>
                  </a:rPr>
                  <a:t>Player 2 can’t get more than </a:t>
                </a:r>
                <a14:m>
                  <m:oMath xmlns:m="http://schemas.openxmlformats.org/officeDocument/2006/math">
                    <m:r>
                      <a:rPr lang="en-GB" sz="2800" b="1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en-GB" sz="28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8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en-GB" sz="28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𝟕</m:t>
                        </m:r>
                      </m:den>
                    </m:f>
                    <m:r>
                      <a:rPr lang="en-GB" sz="2800" b="1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2800" dirty="0">
                    <a:cs typeface="Arial" panose="020B0604020202020204" pitchFamily="34" charset="0"/>
                  </a:rPr>
                  <a:t>(that would mean Player 1 got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8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en-GB" sz="28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en-GB" sz="2800" b="1" dirty="0">
                    <a:solidFill>
                      <a:schemeClr val="accent6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GB" sz="2800" dirty="0"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sz="2800" dirty="0"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GB" sz="2800" dirty="0">
                    <a:cs typeface="Arial" panose="020B0604020202020204" pitchFamily="34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GB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GB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num>
                      <m:den>
                        <m:r>
                          <a:rPr lang="en-GB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𝟕</m:t>
                        </m:r>
                      </m:den>
                    </m:f>
                    <m:r>
                      <a:rPr lang="en-GB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f>
                      <m:fPr>
                        <m:ctrlPr>
                          <a:rPr lang="en-GB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GB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num>
                      <m:den>
                        <m:r>
                          <a:rPr lang="en-GB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𝟕</m:t>
                        </m:r>
                      </m:den>
                    </m:f>
                    <m:r>
                      <a:rPr lang="en-GB" sz="2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GB" sz="2800" b="1" dirty="0">
                    <a:solidFill>
                      <a:schemeClr val="accent6"/>
                    </a:solidFill>
                    <a:cs typeface="Arial" panose="020B0604020202020204" pitchFamily="34" charset="0"/>
                  </a:rPr>
                  <a:t>is a (fully mixed) Nash Equilibrium</a:t>
                </a:r>
                <a:endParaRPr lang="en-GB" sz="2800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130" y="1423851"/>
                <a:ext cx="9522977" cy="5990498"/>
              </a:xfrm>
              <a:blipFill>
                <a:blip r:embed="rId2"/>
                <a:stretch>
                  <a:fillRect l="-1152" t="-10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2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0E4D-7B72-4C59-AAED-77F121F4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613A-9ACB-418E-9B5B-A2E4D7ACA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Write a pair of linear programs to find a Nash Equilibrium in a general (i.e. possibly more than two strategies for each player) two-player zero-sum game.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A360A-58F5-4D87-883A-CB72C8C8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435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2990-AED6-4328-9F93-36B31253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Linear Programs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471890-0926-404D-A3D3-ACE36E53C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2260" y="1578430"/>
                <a:ext cx="8947837" cy="5800075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The constraints in a Linear Program describe a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convex polytope </a:t>
                </a:r>
                <a:r>
                  <a:rPr lang="en-GB" sz="2400" dirty="0"/>
                  <a:t>in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-dimensional space. </a:t>
                </a:r>
              </a:p>
              <a:p>
                <a:r>
                  <a:rPr lang="en-GB" sz="2400" dirty="0"/>
                  <a:t>The convex polytope corresponds to the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feasible region</a:t>
                </a:r>
                <a:r>
                  <a:rPr lang="en-GB" sz="2400" b="1" dirty="0"/>
                  <a:t> </a:t>
                </a:r>
                <a:r>
                  <a:rPr lang="en-GB" sz="2400" dirty="0"/>
                  <a:t>that consists of all feasible solutions. </a:t>
                </a:r>
              </a:p>
              <a:p>
                <a:r>
                  <a:rPr lang="en-GB" sz="2400" dirty="0"/>
                  <a:t>The objective function will attain its minimum/maximum at a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vertex</a:t>
                </a:r>
                <a:r>
                  <a:rPr lang="en-GB" sz="2400" b="1" dirty="0"/>
                  <a:t> </a:t>
                </a:r>
                <a:r>
                  <a:rPr lang="en-GB" sz="2400" dirty="0"/>
                  <a:t>of the polytope (i.e. the optimum is never in the interior)</a:t>
                </a:r>
              </a:p>
              <a:p>
                <a:r>
                  <a:rPr lang="en-GB" sz="2400" dirty="0"/>
                  <a:t>The set of constraints may be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infeasible</a:t>
                </a:r>
                <a:r>
                  <a:rPr lang="en-GB" sz="2400" b="1" dirty="0"/>
                  <a:t>, </a:t>
                </a:r>
                <a:r>
                  <a:rPr lang="en-GB" sz="2400" dirty="0"/>
                  <a:t>in which case a the linear program has </a:t>
                </a:r>
                <a:r>
                  <a:rPr lang="en-GB" sz="2400" i="1" dirty="0"/>
                  <a:t>no solutions.</a:t>
                </a:r>
              </a:p>
              <a:p>
                <a:pPr lvl="1"/>
                <a:r>
                  <a:rPr lang="en-GB" sz="2200" dirty="0"/>
                  <a:t>This can be rather disappointing, but should not happen if we have formulated a sensible problem.</a:t>
                </a:r>
              </a:p>
              <a:p>
                <a:r>
                  <a:rPr lang="en-GB" sz="2400" dirty="0"/>
                  <a:t>A linear program is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unbounded</a:t>
                </a:r>
                <a:r>
                  <a:rPr lang="en-GB" sz="2400" b="1" dirty="0"/>
                  <a:t> </a:t>
                </a:r>
                <a:r>
                  <a:rPr lang="en-GB" sz="2400" dirty="0"/>
                  <a:t>if it has as some feasible solutions but does not have a finite optimal objective value</a:t>
                </a:r>
              </a:p>
              <a:p>
                <a:pPr lvl="1"/>
                <a:endParaRPr lang="en-GB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471890-0926-404D-A3D3-ACE36E53C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2260" y="1578430"/>
                <a:ext cx="8947837" cy="5800075"/>
              </a:xfrm>
              <a:blipFill>
                <a:blip r:embed="rId3"/>
                <a:stretch>
                  <a:fillRect l="-954" t="-841" r="-1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A8976-BA03-47A0-970F-2778EDDC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82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F121-9B8E-4EC5-A51B-E424F7AF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Programming (Unique Solutions)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B70E9C-603D-4589-B1BA-2C6875C49D35}"/>
                  </a:ext>
                </a:extLst>
              </p:cNvPr>
              <p:cNvSpPr txBox="1"/>
              <p:nvPr/>
            </p:nvSpPr>
            <p:spPr>
              <a:xfrm>
                <a:off x="2125274" y="1914985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B70E9C-603D-4589-B1BA-2C6875C49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74" y="1914985"/>
                <a:ext cx="495777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9C6AE0-C3AF-4DB1-BF8E-7F6EE29DAB17}"/>
                  </a:ext>
                </a:extLst>
              </p:cNvPr>
              <p:cNvSpPr txBox="1"/>
              <p:nvPr/>
            </p:nvSpPr>
            <p:spPr>
              <a:xfrm>
                <a:off x="2539219" y="5784821"/>
                <a:ext cx="7886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9C6AE0-C3AF-4DB1-BF8E-7F6EE29DA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219" y="5784821"/>
                <a:ext cx="788614" cy="615553"/>
              </a:xfrm>
              <a:prstGeom prst="rect">
                <a:avLst/>
              </a:prstGeom>
              <a:blipFill>
                <a:blip r:embed="rId3"/>
                <a:stretch>
                  <a:fillRect l="-4651" r="-6977" b="-69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4DBBB16C-6F56-419E-A04A-4FD0A64BBE50}"/>
              </a:ext>
            </a:extLst>
          </p:cNvPr>
          <p:cNvSpPr/>
          <p:nvPr/>
        </p:nvSpPr>
        <p:spPr>
          <a:xfrm>
            <a:off x="1993844" y="2420604"/>
            <a:ext cx="328267" cy="44961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B1963B-B475-40F2-B3BA-7DE06B53EDB4}"/>
              </a:ext>
            </a:extLst>
          </p:cNvPr>
          <p:cNvSpPr/>
          <p:nvPr/>
        </p:nvSpPr>
        <p:spPr>
          <a:xfrm rot="5400000">
            <a:off x="4600484" y="3929285"/>
            <a:ext cx="400110" cy="5574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E9F6EE06-5C56-4C8E-BC58-3360AC0FF798}"/>
                  </a:ext>
                </a:extLst>
              </p:cNvPr>
              <p:cNvSpPr txBox="1"/>
              <p:nvPr/>
            </p:nvSpPr>
            <p:spPr>
              <a:xfrm>
                <a:off x="7400883" y="6580338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E9F6EE06-5C56-4C8E-BC58-3360AC0FF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883" y="6580338"/>
                <a:ext cx="48981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E08652B5-DE62-4562-8A4B-D4D70A265A95}"/>
              </a:ext>
            </a:extLst>
          </p:cNvPr>
          <p:cNvSpPr/>
          <p:nvPr/>
        </p:nvSpPr>
        <p:spPr>
          <a:xfrm>
            <a:off x="1993844" y="2420604"/>
            <a:ext cx="347543" cy="45069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4699212-676E-4661-B2DD-0AEA14EE52BD}"/>
              </a:ext>
            </a:extLst>
          </p:cNvPr>
          <p:cNvGrpSpPr/>
          <p:nvPr/>
        </p:nvGrpSpPr>
        <p:grpSpPr>
          <a:xfrm>
            <a:off x="2125274" y="2428704"/>
            <a:ext cx="5443397" cy="1779546"/>
            <a:chOff x="3605749" y="2420604"/>
            <a:chExt cx="4906653" cy="176879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3D0F8BE-9BF7-4D43-B8EB-BFD82C4075B6}"/>
                </a:ext>
              </a:extLst>
            </p:cNvPr>
            <p:cNvSpPr/>
            <p:nvPr/>
          </p:nvSpPr>
          <p:spPr>
            <a:xfrm>
              <a:off x="3605754" y="2420604"/>
              <a:ext cx="4906648" cy="8245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ight Triangle 78">
              <a:extLst>
                <a:ext uri="{FF2B5EF4-FFF2-40B4-BE49-F238E27FC236}">
                  <a16:creationId xmlns:a16="http://schemas.microsoft.com/office/drawing/2014/main" id="{FD753776-1C42-4114-8165-8F2725202908}"/>
                </a:ext>
              </a:extLst>
            </p:cNvPr>
            <p:cNvSpPr/>
            <p:nvPr/>
          </p:nvSpPr>
          <p:spPr>
            <a:xfrm rot="10800000">
              <a:off x="3605749" y="3237082"/>
              <a:ext cx="4906648" cy="95231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Conector drept 10">
            <a:extLst>
              <a:ext uri="{FF2B5EF4-FFF2-40B4-BE49-F238E27FC236}">
                <a16:creationId xmlns:a16="http://schemas.microsoft.com/office/drawing/2014/main" id="{5673AD78-CB25-4D43-A747-7CFAF0B99B44}"/>
              </a:ext>
            </a:extLst>
          </p:cNvPr>
          <p:cNvSpPr/>
          <p:nvPr/>
        </p:nvSpPr>
        <p:spPr>
          <a:xfrm rot="-5400000">
            <a:off x="47058" y="4652456"/>
            <a:ext cx="4550107" cy="1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0C2E0DF-13A2-450F-BE6F-C3D7EDBE1CB1}"/>
                  </a:ext>
                </a:extLst>
              </p:cNvPr>
              <p:cNvSpPr txBox="1"/>
              <p:nvPr/>
            </p:nvSpPr>
            <p:spPr>
              <a:xfrm rot="643743">
                <a:off x="2368697" y="3530677"/>
                <a:ext cx="18610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0C2E0DF-13A2-450F-BE6F-C3D7EDBE1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43743">
                <a:off x="2368697" y="3530677"/>
                <a:ext cx="1861087" cy="307777"/>
              </a:xfrm>
              <a:prstGeom prst="rect">
                <a:avLst/>
              </a:prstGeom>
              <a:blipFill>
                <a:blip r:embed="rId5"/>
                <a:stretch>
                  <a:fillRect l="-1290" r="-2258" b="-3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4777BAE2-3449-454A-BF82-5E741DB1852D}"/>
              </a:ext>
            </a:extLst>
          </p:cNvPr>
          <p:cNvGrpSpPr/>
          <p:nvPr/>
        </p:nvGrpSpPr>
        <p:grpSpPr>
          <a:xfrm>
            <a:off x="3912174" y="2453167"/>
            <a:ext cx="3656494" cy="4148473"/>
            <a:chOff x="3912174" y="2453167"/>
            <a:chExt cx="3656494" cy="414847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423E066-DE17-45D1-951D-6CBB71750D3A}"/>
                </a:ext>
              </a:extLst>
            </p:cNvPr>
            <p:cNvSpPr/>
            <p:nvPr/>
          </p:nvSpPr>
          <p:spPr>
            <a:xfrm rot="5400000">
              <a:off x="4313582" y="3346555"/>
              <a:ext cx="4140369" cy="2369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ight Triangle 84">
              <a:extLst>
                <a:ext uri="{FF2B5EF4-FFF2-40B4-BE49-F238E27FC236}">
                  <a16:creationId xmlns:a16="http://schemas.microsoft.com/office/drawing/2014/main" id="{8E75F429-B999-4FCD-A937-1EB0DF717C79}"/>
                </a:ext>
              </a:extLst>
            </p:cNvPr>
            <p:cNvSpPr/>
            <p:nvPr/>
          </p:nvSpPr>
          <p:spPr>
            <a:xfrm rot="10800000">
              <a:off x="3912174" y="2453167"/>
              <a:ext cx="1296108" cy="414847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64B5496E-C7E1-41E3-9D79-CF25C52674BE}"/>
              </a:ext>
            </a:extLst>
          </p:cNvPr>
          <p:cNvSpPr/>
          <p:nvPr/>
        </p:nvSpPr>
        <p:spPr>
          <a:xfrm>
            <a:off x="2013123" y="6505884"/>
            <a:ext cx="5647517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24EDFF5-EB7E-4AC6-B18A-92FA530B37B8}"/>
                  </a:ext>
                </a:extLst>
              </p:cNvPr>
              <p:cNvSpPr txBox="1"/>
              <p:nvPr/>
            </p:nvSpPr>
            <p:spPr>
              <a:xfrm rot="4273453">
                <a:off x="3741928" y="5256783"/>
                <a:ext cx="1654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24EDFF5-EB7E-4AC6-B18A-92FA530B3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273453">
                <a:off x="3741928" y="5256783"/>
                <a:ext cx="1654748" cy="276999"/>
              </a:xfrm>
              <a:prstGeom prst="rect">
                <a:avLst/>
              </a:prstGeom>
              <a:blipFill>
                <a:blip r:embed="rId6"/>
                <a:stretch>
                  <a:fillRect l="-3817" t="-2574" b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FE03CCA2-4BE5-41B1-8B20-A04A19AC386B}"/>
              </a:ext>
            </a:extLst>
          </p:cNvPr>
          <p:cNvSpPr txBox="1"/>
          <p:nvPr/>
        </p:nvSpPr>
        <p:spPr>
          <a:xfrm>
            <a:off x="2563738" y="4853127"/>
            <a:ext cx="164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31AA1C"/>
                </a:solidFill>
              </a:rPr>
              <a:t>Feasible Region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EFFC22D-B098-4C88-8F2C-EAF2977865E1}"/>
                  </a:ext>
                </a:extLst>
              </p14:cNvPr>
              <p14:cNvContentPartPr/>
              <p14:nvPr/>
            </p14:nvContentPartPr>
            <p14:xfrm>
              <a:off x="2105363" y="5009068"/>
              <a:ext cx="2520" cy="18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EFFC22D-B098-4C88-8F2C-EAF2977865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96723" y="5000068"/>
                <a:ext cx="20160" cy="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437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 animBg="1"/>
      <p:bldP spid="82" grpId="0"/>
      <p:bldP spid="88" grpId="0"/>
      <p:bldP spid="9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F121-9B8E-4EC5-A51B-E424F7AF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Programming (Unique Solutions)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B70E9C-603D-4589-B1BA-2C6875C49D35}"/>
                  </a:ext>
                </a:extLst>
              </p:cNvPr>
              <p:cNvSpPr txBox="1"/>
              <p:nvPr/>
            </p:nvSpPr>
            <p:spPr>
              <a:xfrm>
                <a:off x="2125274" y="1914985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B70E9C-603D-4589-B1BA-2C6875C49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74" y="1914985"/>
                <a:ext cx="49577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9C6AE0-C3AF-4DB1-BF8E-7F6EE29DAB17}"/>
                  </a:ext>
                </a:extLst>
              </p:cNvPr>
              <p:cNvSpPr txBox="1"/>
              <p:nvPr/>
            </p:nvSpPr>
            <p:spPr>
              <a:xfrm>
                <a:off x="2539219" y="5784821"/>
                <a:ext cx="7886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9C6AE0-C3AF-4DB1-BF8E-7F6EE29DA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219" y="5784821"/>
                <a:ext cx="788614" cy="615553"/>
              </a:xfrm>
              <a:prstGeom prst="rect">
                <a:avLst/>
              </a:prstGeom>
              <a:blipFill>
                <a:blip r:embed="rId4"/>
                <a:stretch>
                  <a:fillRect l="-4651" r="-6977" b="-69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4DBBB16C-6F56-419E-A04A-4FD0A64BBE50}"/>
              </a:ext>
            </a:extLst>
          </p:cNvPr>
          <p:cNvSpPr/>
          <p:nvPr/>
        </p:nvSpPr>
        <p:spPr>
          <a:xfrm>
            <a:off x="1993844" y="2420604"/>
            <a:ext cx="328267" cy="44961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B1963B-B475-40F2-B3BA-7DE06B53EDB4}"/>
              </a:ext>
            </a:extLst>
          </p:cNvPr>
          <p:cNvSpPr/>
          <p:nvPr/>
        </p:nvSpPr>
        <p:spPr>
          <a:xfrm rot="5400000">
            <a:off x="4581206" y="3929284"/>
            <a:ext cx="400110" cy="5574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E9F6EE06-5C56-4C8E-BC58-3360AC0FF798}"/>
                  </a:ext>
                </a:extLst>
              </p:cNvPr>
              <p:cNvSpPr txBox="1"/>
              <p:nvPr/>
            </p:nvSpPr>
            <p:spPr>
              <a:xfrm>
                <a:off x="7400883" y="6580338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E9F6EE06-5C56-4C8E-BC58-3360AC0FF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883" y="6580338"/>
                <a:ext cx="48981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E08652B5-DE62-4562-8A4B-D4D70A265A95}"/>
              </a:ext>
            </a:extLst>
          </p:cNvPr>
          <p:cNvSpPr/>
          <p:nvPr/>
        </p:nvSpPr>
        <p:spPr>
          <a:xfrm>
            <a:off x="1993844" y="2420604"/>
            <a:ext cx="347543" cy="45069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4699212-676E-4661-B2DD-0AEA14EE52BD}"/>
              </a:ext>
            </a:extLst>
          </p:cNvPr>
          <p:cNvGrpSpPr/>
          <p:nvPr/>
        </p:nvGrpSpPr>
        <p:grpSpPr>
          <a:xfrm>
            <a:off x="2125274" y="2428704"/>
            <a:ext cx="5443397" cy="1779546"/>
            <a:chOff x="3605749" y="2420604"/>
            <a:chExt cx="4906653" cy="176879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3D0F8BE-9BF7-4D43-B8EB-BFD82C4075B6}"/>
                </a:ext>
              </a:extLst>
            </p:cNvPr>
            <p:cNvSpPr/>
            <p:nvPr/>
          </p:nvSpPr>
          <p:spPr>
            <a:xfrm>
              <a:off x="3605754" y="2420604"/>
              <a:ext cx="4906648" cy="8245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ight Triangle 78">
              <a:extLst>
                <a:ext uri="{FF2B5EF4-FFF2-40B4-BE49-F238E27FC236}">
                  <a16:creationId xmlns:a16="http://schemas.microsoft.com/office/drawing/2014/main" id="{FD753776-1C42-4114-8165-8F2725202908}"/>
                </a:ext>
              </a:extLst>
            </p:cNvPr>
            <p:cNvSpPr/>
            <p:nvPr/>
          </p:nvSpPr>
          <p:spPr>
            <a:xfrm rot="10800000">
              <a:off x="3605749" y="3237082"/>
              <a:ext cx="4906648" cy="95231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Conector drept 10">
            <a:extLst>
              <a:ext uri="{FF2B5EF4-FFF2-40B4-BE49-F238E27FC236}">
                <a16:creationId xmlns:a16="http://schemas.microsoft.com/office/drawing/2014/main" id="{5673AD78-CB25-4D43-A747-7CFAF0B99B44}"/>
              </a:ext>
            </a:extLst>
          </p:cNvPr>
          <p:cNvSpPr/>
          <p:nvPr/>
        </p:nvSpPr>
        <p:spPr>
          <a:xfrm rot="-5400000">
            <a:off x="47058" y="4652456"/>
            <a:ext cx="4550107" cy="1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0C2E0DF-13A2-450F-BE6F-C3D7EDBE1CB1}"/>
                  </a:ext>
                </a:extLst>
              </p:cNvPr>
              <p:cNvSpPr txBox="1"/>
              <p:nvPr/>
            </p:nvSpPr>
            <p:spPr>
              <a:xfrm rot="643743">
                <a:off x="2368697" y="3530677"/>
                <a:ext cx="18610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0C2E0DF-13A2-450F-BE6F-C3D7EDBE1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43743">
                <a:off x="2368697" y="3530677"/>
                <a:ext cx="1861087" cy="307777"/>
              </a:xfrm>
              <a:prstGeom prst="rect">
                <a:avLst/>
              </a:prstGeom>
              <a:blipFill>
                <a:blip r:embed="rId6"/>
                <a:stretch>
                  <a:fillRect l="-1290" r="-2258" b="-3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4777BAE2-3449-454A-BF82-5E741DB1852D}"/>
              </a:ext>
            </a:extLst>
          </p:cNvPr>
          <p:cNvGrpSpPr/>
          <p:nvPr/>
        </p:nvGrpSpPr>
        <p:grpSpPr>
          <a:xfrm>
            <a:off x="3919208" y="2453167"/>
            <a:ext cx="3656494" cy="4148473"/>
            <a:chOff x="3912174" y="2453167"/>
            <a:chExt cx="3656494" cy="414847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423E066-DE17-45D1-951D-6CBB71750D3A}"/>
                </a:ext>
              </a:extLst>
            </p:cNvPr>
            <p:cNvSpPr/>
            <p:nvPr/>
          </p:nvSpPr>
          <p:spPr>
            <a:xfrm rot="5400000">
              <a:off x="4313582" y="3346555"/>
              <a:ext cx="4140369" cy="23698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Right Triangle 84">
              <a:extLst>
                <a:ext uri="{FF2B5EF4-FFF2-40B4-BE49-F238E27FC236}">
                  <a16:creationId xmlns:a16="http://schemas.microsoft.com/office/drawing/2014/main" id="{8E75F429-B999-4FCD-A937-1EB0DF717C79}"/>
                </a:ext>
              </a:extLst>
            </p:cNvPr>
            <p:cNvSpPr/>
            <p:nvPr/>
          </p:nvSpPr>
          <p:spPr>
            <a:xfrm rot="10800000">
              <a:off x="3912174" y="2453167"/>
              <a:ext cx="1296108" cy="414847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64B5496E-C7E1-41E3-9D79-CF25C52674BE}"/>
              </a:ext>
            </a:extLst>
          </p:cNvPr>
          <p:cNvSpPr/>
          <p:nvPr/>
        </p:nvSpPr>
        <p:spPr>
          <a:xfrm>
            <a:off x="2013123" y="6505884"/>
            <a:ext cx="5647517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24EDFF5-EB7E-4AC6-B18A-92FA530B37B8}"/>
                  </a:ext>
                </a:extLst>
              </p:cNvPr>
              <p:cNvSpPr txBox="1"/>
              <p:nvPr/>
            </p:nvSpPr>
            <p:spPr>
              <a:xfrm rot="4273453">
                <a:off x="3741928" y="5256783"/>
                <a:ext cx="1654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24EDFF5-EB7E-4AC6-B18A-92FA530B3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273453">
                <a:off x="3741928" y="5256783"/>
                <a:ext cx="1654748" cy="276999"/>
              </a:xfrm>
              <a:prstGeom prst="rect">
                <a:avLst/>
              </a:prstGeom>
              <a:blipFill>
                <a:blip r:embed="rId7"/>
                <a:stretch>
                  <a:fillRect l="-3817" t="-2574" b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FE03CCA2-4BE5-41B1-8B20-A04A19AC386B}"/>
              </a:ext>
            </a:extLst>
          </p:cNvPr>
          <p:cNvSpPr txBox="1"/>
          <p:nvPr/>
        </p:nvSpPr>
        <p:spPr>
          <a:xfrm>
            <a:off x="2563738" y="4853127"/>
            <a:ext cx="164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31AA1C"/>
                </a:solidFill>
              </a:rPr>
              <a:t>Feasible Region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6A2482-13FB-4343-ACC3-8D8A426E9153}"/>
              </a:ext>
            </a:extLst>
          </p:cNvPr>
          <p:cNvCxnSpPr>
            <a:cxnSpLocks/>
          </p:cNvCxnSpPr>
          <p:nvPr/>
        </p:nvCxnSpPr>
        <p:spPr>
          <a:xfrm>
            <a:off x="1990971" y="4508911"/>
            <a:ext cx="2363028" cy="23493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78A2D5-D57B-4EBE-86AD-564435551927}"/>
              </a:ext>
            </a:extLst>
          </p:cNvPr>
          <p:cNvCxnSpPr>
            <a:cxnSpLocks/>
          </p:cNvCxnSpPr>
          <p:nvPr/>
        </p:nvCxnSpPr>
        <p:spPr>
          <a:xfrm>
            <a:off x="2013113" y="4055269"/>
            <a:ext cx="2896110" cy="28459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ECDCB3-C48D-44D8-83FB-0A90DCD153E3}"/>
              </a:ext>
            </a:extLst>
          </p:cNvPr>
          <p:cNvCxnSpPr>
            <a:cxnSpLocks/>
          </p:cNvCxnSpPr>
          <p:nvPr/>
        </p:nvCxnSpPr>
        <p:spPr>
          <a:xfrm>
            <a:off x="1993821" y="3514866"/>
            <a:ext cx="3422336" cy="33863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B151CE6-9C5A-4AB8-8201-776E514704C2}"/>
              </a:ext>
            </a:extLst>
          </p:cNvPr>
          <p:cNvCxnSpPr>
            <a:cxnSpLocks/>
          </p:cNvCxnSpPr>
          <p:nvPr/>
        </p:nvCxnSpPr>
        <p:spPr>
          <a:xfrm>
            <a:off x="1998435" y="3064057"/>
            <a:ext cx="3867487" cy="38023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522867-47CA-4AE2-BE12-E43530A8BA37}"/>
              </a:ext>
            </a:extLst>
          </p:cNvPr>
          <p:cNvCxnSpPr>
            <a:cxnSpLocks/>
          </p:cNvCxnSpPr>
          <p:nvPr/>
        </p:nvCxnSpPr>
        <p:spPr>
          <a:xfrm>
            <a:off x="2002614" y="2718533"/>
            <a:ext cx="4236408" cy="41585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ECCE32-9069-4701-B777-B0D5A2F1E4D9}"/>
              </a:ext>
            </a:extLst>
          </p:cNvPr>
          <p:cNvCxnSpPr>
            <a:cxnSpLocks/>
          </p:cNvCxnSpPr>
          <p:nvPr/>
        </p:nvCxnSpPr>
        <p:spPr>
          <a:xfrm>
            <a:off x="2003577" y="5054398"/>
            <a:ext cx="1885142" cy="18689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C624430-3130-4461-9BDE-50C23EA14AFA}"/>
              </a:ext>
            </a:extLst>
          </p:cNvPr>
          <p:cNvCxnSpPr>
            <a:cxnSpLocks/>
          </p:cNvCxnSpPr>
          <p:nvPr/>
        </p:nvCxnSpPr>
        <p:spPr>
          <a:xfrm>
            <a:off x="1996051" y="5651581"/>
            <a:ext cx="1331782" cy="12610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D22B7D-5413-467E-98A8-DAFC94BAF496}"/>
              </a:ext>
            </a:extLst>
          </p:cNvPr>
          <p:cNvCxnSpPr>
            <a:cxnSpLocks/>
          </p:cNvCxnSpPr>
          <p:nvPr/>
        </p:nvCxnSpPr>
        <p:spPr>
          <a:xfrm>
            <a:off x="1980123" y="6161558"/>
            <a:ext cx="796769" cy="78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670EC5-CED5-48E2-8370-976FD6322B9B}"/>
              </a:ext>
            </a:extLst>
          </p:cNvPr>
          <p:cNvCxnSpPr>
            <a:cxnSpLocks/>
          </p:cNvCxnSpPr>
          <p:nvPr/>
        </p:nvCxnSpPr>
        <p:spPr>
          <a:xfrm>
            <a:off x="2322111" y="2428703"/>
            <a:ext cx="4500510" cy="445917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3214E83-2C3A-4E14-B1DC-C1FDC7B07F83}"/>
              </a:ext>
            </a:extLst>
          </p:cNvPr>
          <p:cNvCxnSpPr>
            <a:cxnSpLocks/>
          </p:cNvCxnSpPr>
          <p:nvPr/>
        </p:nvCxnSpPr>
        <p:spPr>
          <a:xfrm>
            <a:off x="3081889" y="2417774"/>
            <a:ext cx="4500510" cy="445917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D304C3-7DC1-46E3-B8AC-CA99089D9B4D}"/>
              </a:ext>
            </a:extLst>
          </p:cNvPr>
          <p:cNvCxnSpPr>
            <a:cxnSpLocks/>
          </p:cNvCxnSpPr>
          <p:nvPr/>
        </p:nvCxnSpPr>
        <p:spPr>
          <a:xfrm>
            <a:off x="3644423" y="2461270"/>
            <a:ext cx="3926374" cy="38778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6CCFF8-3F2E-4AE2-BB57-0BF2CF716A19}"/>
                  </a:ext>
                </a:extLst>
              </p:cNvPr>
              <p:cNvSpPr txBox="1"/>
              <p:nvPr/>
            </p:nvSpPr>
            <p:spPr>
              <a:xfrm rot="2656652">
                <a:off x="4494257" y="3738243"/>
                <a:ext cx="2354491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Level curves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6CCFF8-3F2E-4AE2-BB57-0BF2CF716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6652">
                <a:off x="4494257" y="3738243"/>
                <a:ext cx="2354491" cy="369332"/>
              </a:xfrm>
              <a:prstGeom prst="rect">
                <a:avLst/>
              </a:prstGeom>
              <a:blipFill>
                <a:blip r:embed="rId8"/>
                <a:stretch>
                  <a:fillRect l="-5000" t="-31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2ACDDF3-79B3-4FC6-B716-A7A002068CE7}"/>
              </a:ext>
            </a:extLst>
          </p:cNvPr>
          <p:cNvCxnSpPr>
            <a:cxnSpLocks/>
          </p:cNvCxnSpPr>
          <p:nvPr/>
        </p:nvCxnSpPr>
        <p:spPr>
          <a:xfrm>
            <a:off x="4742440" y="2480122"/>
            <a:ext cx="2820548" cy="28640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2A68247-E185-46C5-8EBE-4718E217EC16}"/>
              </a:ext>
            </a:extLst>
          </p:cNvPr>
          <p:cNvSpPr/>
          <p:nvPr/>
        </p:nvSpPr>
        <p:spPr>
          <a:xfrm>
            <a:off x="2236763" y="6400374"/>
            <a:ext cx="194520" cy="1799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3051BF2-F523-4CEF-8573-CA5C6FBC66AE}"/>
              </a:ext>
            </a:extLst>
          </p:cNvPr>
          <p:cNvSpPr/>
          <p:nvPr/>
        </p:nvSpPr>
        <p:spPr>
          <a:xfrm>
            <a:off x="4182193" y="3571001"/>
            <a:ext cx="194520" cy="1799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BD7EF-B276-4E98-AF51-5BE470001173}"/>
              </a:ext>
            </a:extLst>
          </p:cNvPr>
          <p:cNvSpPr txBox="1"/>
          <p:nvPr/>
        </p:nvSpPr>
        <p:spPr>
          <a:xfrm>
            <a:off x="1637157" y="7199889"/>
            <a:ext cx="6880923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Objective value</a:t>
            </a:r>
            <a:r>
              <a:rPr lang="en-GB" dirty="0"/>
              <a:t>: the value of the objective function at a particular point</a:t>
            </a:r>
          </a:p>
        </p:txBody>
      </p:sp>
    </p:spTree>
    <p:extLst>
      <p:ext uri="{BB962C8B-B14F-4D97-AF65-F5344CB8AC3E}">
        <p14:creationId xmlns:p14="http://schemas.microsoft.com/office/powerpoint/2010/main" val="279976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F121-9B8E-4EC5-A51B-E424F7AF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Programming (Multiple Solutions)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B70E9C-603D-4589-B1BA-2C6875C49D35}"/>
                  </a:ext>
                </a:extLst>
              </p:cNvPr>
              <p:cNvSpPr txBox="1"/>
              <p:nvPr/>
            </p:nvSpPr>
            <p:spPr>
              <a:xfrm>
                <a:off x="2125274" y="1914985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B70E9C-603D-4589-B1BA-2C6875C49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74" y="1914985"/>
                <a:ext cx="49577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9C6AE0-C3AF-4DB1-BF8E-7F6EE29DAB17}"/>
                  </a:ext>
                </a:extLst>
              </p:cNvPr>
              <p:cNvSpPr txBox="1"/>
              <p:nvPr/>
            </p:nvSpPr>
            <p:spPr>
              <a:xfrm>
                <a:off x="2539219" y="5784821"/>
                <a:ext cx="7886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9C6AE0-C3AF-4DB1-BF8E-7F6EE29DA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219" y="5784821"/>
                <a:ext cx="788614" cy="615553"/>
              </a:xfrm>
              <a:prstGeom prst="rect">
                <a:avLst/>
              </a:prstGeom>
              <a:blipFill>
                <a:blip r:embed="rId4"/>
                <a:stretch>
                  <a:fillRect l="-4651" r="-6977" b="-69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4DBBB16C-6F56-419E-A04A-4FD0A64BBE50}"/>
              </a:ext>
            </a:extLst>
          </p:cNvPr>
          <p:cNvSpPr/>
          <p:nvPr/>
        </p:nvSpPr>
        <p:spPr>
          <a:xfrm>
            <a:off x="1993844" y="2420604"/>
            <a:ext cx="328267" cy="44961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B1963B-B475-40F2-B3BA-7DE06B53EDB4}"/>
              </a:ext>
            </a:extLst>
          </p:cNvPr>
          <p:cNvSpPr/>
          <p:nvPr/>
        </p:nvSpPr>
        <p:spPr>
          <a:xfrm rot="5400000">
            <a:off x="4581206" y="3929284"/>
            <a:ext cx="400110" cy="5574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E9F6EE06-5C56-4C8E-BC58-3360AC0FF798}"/>
                  </a:ext>
                </a:extLst>
              </p:cNvPr>
              <p:cNvSpPr txBox="1"/>
              <p:nvPr/>
            </p:nvSpPr>
            <p:spPr>
              <a:xfrm>
                <a:off x="7400883" y="6580338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E9F6EE06-5C56-4C8E-BC58-3360AC0FF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883" y="6580338"/>
                <a:ext cx="48981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E08652B5-DE62-4562-8A4B-D4D70A265A95}"/>
              </a:ext>
            </a:extLst>
          </p:cNvPr>
          <p:cNvSpPr/>
          <p:nvPr/>
        </p:nvSpPr>
        <p:spPr>
          <a:xfrm>
            <a:off x="1993844" y="2420604"/>
            <a:ext cx="347543" cy="45069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4699212-676E-4661-B2DD-0AEA14EE52BD}"/>
              </a:ext>
            </a:extLst>
          </p:cNvPr>
          <p:cNvGrpSpPr/>
          <p:nvPr/>
        </p:nvGrpSpPr>
        <p:grpSpPr>
          <a:xfrm>
            <a:off x="2125274" y="2428704"/>
            <a:ext cx="5443397" cy="1779546"/>
            <a:chOff x="3605749" y="2420604"/>
            <a:chExt cx="4906653" cy="176879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3D0F8BE-9BF7-4D43-B8EB-BFD82C4075B6}"/>
                </a:ext>
              </a:extLst>
            </p:cNvPr>
            <p:cNvSpPr/>
            <p:nvPr/>
          </p:nvSpPr>
          <p:spPr>
            <a:xfrm>
              <a:off x="3605754" y="2420604"/>
              <a:ext cx="4906648" cy="8245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ight Triangle 78">
              <a:extLst>
                <a:ext uri="{FF2B5EF4-FFF2-40B4-BE49-F238E27FC236}">
                  <a16:creationId xmlns:a16="http://schemas.microsoft.com/office/drawing/2014/main" id="{FD753776-1C42-4114-8165-8F2725202908}"/>
                </a:ext>
              </a:extLst>
            </p:cNvPr>
            <p:cNvSpPr/>
            <p:nvPr/>
          </p:nvSpPr>
          <p:spPr>
            <a:xfrm rot="10800000">
              <a:off x="3605749" y="3237082"/>
              <a:ext cx="4906648" cy="95231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Conector drept 10">
            <a:extLst>
              <a:ext uri="{FF2B5EF4-FFF2-40B4-BE49-F238E27FC236}">
                <a16:creationId xmlns:a16="http://schemas.microsoft.com/office/drawing/2014/main" id="{5673AD78-CB25-4D43-A747-7CFAF0B99B44}"/>
              </a:ext>
            </a:extLst>
          </p:cNvPr>
          <p:cNvSpPr/>
          <p:nvPr/>
        </p:nvSpPr>
        <p:spPr>
          <a:xfrm rot="-5400000">
            <a:off x="47058" y="4652456"/>
            <a:ext cx="4550107" cy="1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0C2E0DF-13A2-450F-BE6F-C3D7EDBE1CB1}"/>
                  </a:ext>
                </a:extLst>
              </p:cNvPr>
              <p:cNvSpPr txBox="1"/>
              <p:nvPr/>
            </p:nvSpPr>
            <p:spPr>
              <a:xfrm rot="643743">
                <a:off x="2368697" y="3530677"/>
                <a:ext cx="18610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0C2E0DF-13A2-450F-BE6F-C3D7EDBE1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43743">
                <a:off x="2368697" y="3530677"/>
                <a:ext cx="1861087" cy="307777"/>
              </a:xfrm>
              <a:prstGeom prst="rect">
                <a:avLst/>
              </a:prstGeom>
              <a:blipFill>
                <a:blip r:embed="rId6"/>
                <a:stretch>
                  <a:fillRect l="-1290" r="-2258" b="-3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A423E066-DE17-45D1-951D-6CBB71750D3A}"/>
              </a:ext>
            </a:extLst>
          </p:cNvPr>
          <p:cNvSpPr/>
          <p:nvPr/>
        </p:nvSpPr>
        <p:spPr>
          <a:xfrm rot="5400000">
            <a:off x="5227094" y="4202865"/>
            <a:ext cx="4055376" cy="5861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8E75F429-B999-4FCD-A937-1EB0DF717C79}"/>
              </a:ext>
            </a:extLst>
          </p:cNvPr>
          <p:cNvSpPr/>
          <p:nvPr/>
        </p:nvSpPr>
        <p:spPr>
          <a:xfrm rot="10800000">
            <a:off x="2915991" y="2480121"/>
            <a:ext cx="4139282" cy="415279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64B5496E-C7E1-41E3-9D79-CF25C52674BE}"/>
              </a:ext>
            </a:extLst>
          </p:cNvPr>
          <p:cNvSpPr/>
          <p:nvPr/>
        </p:nvSpPr>
        <p:spPr>
          <a:xfrm>
            <a:off x="2013123" y="6505884"/>
            <a:ext cx="5647517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24EDFF5-EB7E-4AC6-B18A-92FA530B37B8}"/>
                  </a:ext>
                </a:extLst>
              </p:cNvPr>
              <p:cNvSpPr txBox="1"/>
              <p:nvPr/>
            </p:nvSpPr>
            <p:spPr>
              <a:xfrm rot="2696731">
                <a:off x="4587639" y="5216060"/>
                <a:ext cx="15894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24EDFF5-EB7E-4AC6-B18A-92FA530B3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6731">
                <a:off x="4587639" y="5216060"/>
                <a:ext cx="1589478" cy="276999"/>
              </a:xfrm>
              <a:prstGeom prst="rect">
                <a:avLst/>
              </a:prstGeom>
              <a:blipFill>
                <a:blip r:embed="rId7"/>
                <a:stretch>
                  <a:fillRect l="-5505" t="-4147" r="-3211" b="-50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FE03CCA2-4BE5-41B1-8B20-A04A19AC386B}"/>
              </a:ext>
            </a:extLst>
          </p:cNvPr>
          <p:cNvSpPr txBox="1"/>
          <p:nvPr/>
        </p:nvSpPr>
        <p:spPr>
          <a:xfrm>
            <a:off x="2563738" y="4853127"/>
            <a:ext cx="164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31AA1C"/>
                </a:solidFill>
              </a:rPr>
              <a:t>Feasible Region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6A2482-13FB-4343-ACC3-8D8A426E9153}"/>
              </a:ext>
            </a:extLst>
          </p:cNvPr>
          <p:cNvCxnSpPr>
            <a:cxnSpLocks/>
          </p:cNvCxnSpPr>
          <p:nvPr/>
        </p:nvCxnSpPr>
        <p:spPr>
          <a:xfrm>
            <a:off x="1990971" y="4508911"/>
            <a:ext cx="2363028" cy="23493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78A2D5-D57B-4EBE-86AD-564435551927}"/>
              </a:ext>
            </a:extLst>
          </p:cNvPr>
          <p:cNvCxnSpPr>
            <a:cxnSpLocks/>
          </p:cNvCxnSpPr>
          <p:nvPr/>
        </p:nvCxnSpPr>
        <p:spPr>
          <a:xfrm>
            <a:off x="2013113" y="4055269"/>
            <a:ext cx="2896110" cy="28459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ECDCB3-C48D-44D8-83FB-0A90DCD153E3}"/>
              </a:ext>
            </a:extLst>
          </p:cNvPr>
          <p:cNvCxnSpPr>
            <a:cxnSpLocks/>
          </p:cNvCxnSpPr>
          <p:nvPr/>
        </p:nvCxnSpPr>
        <p:spPr>
          <a:xfrm>
            <a:off x="1993821" y="3514866"/>
            <a:ext cx="3422336" cy="33863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B151CE6-9C5A-4AB8-8201-776E514704C2}"/>
              </a:ext>
            </a:extLst>
          </p:cNvPr>
          <p:cNvCxnSpPr>
            <a:cxnSpLocks/>
          </p:cNvCxnSpPr>
          <p:nvPr/>
        </p:nvCxnSpPr>
        <p:spPr>
          <a:xfrm>
            <a:off x="1998435" y="3064057"/>
            <a:ext cx="3867487" cy="38023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522867-47CA-4AE2-BE12-E43530A8BA37}"/>
              </a:ext>
            </a:extLst>
          </p:cNvPr>
          <p:cNvCxnSpPr>
            <a:cxnSpLocks/>
          </p:cNvCxnSpPr>
          <p:nvPr/>
        </p:nvCxnSpPr>
        <p:spPr>
          <a:xfrm>
            <a:off x="2002614" y="2718533"/>
            <a:ext cx="4236408" cy="41585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ECCE32-9069-4701-B777-B0D5A2F1E4D9}"/>
              </a:ext>
            </a:extLst>
          </p:cNvPr>
          <p:cNvCxnSpPr>
            <a:cxnSpLocks/>
          </p:cNvCxnSpPr>
          <p:nvPr/>
        </p:nvCxnSpPr>
        <p:spPr>
          <a:xfrm>
            <a:off x="2003577" y="5054398"/>
            <a:ext cx="1885142" cy="18689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C624430-3130-4461-9BDE-50C23EA14AFA}"/>
              </a:ext>
            </a:extLst>
          </p:cNvPr>
          <p:cNvCxnSpPr>
            <a:cxnSpLocks/>
          </p:cNvCxnSpPr>
          <p:nvPr/>
        </p:nvCxnSpPr>
        <p:spPr>
          <a:xfrm>
            <a:off x="1996051" y="5651581"/>
            <a:ext cx="1331782" cy="12610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D22B7D-5413-467E-98A8-DAFC94BAF496}"/>
              </a:ext>
            </a:extLst>
          </p:cNvPr>
          <p:cNvCxnSpPr>
            <a:cxnSpLocks/>
          </p:cNvCxnSpPr>
          <p:nvPr/>
        </p:nvCxnSpPr>
        <p:spPr>
          <a:xfrm>
            <a:off x="1980123" y="6161558"/>
            <a:ext cx="796769" cy="78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670EC5-CED5-48E2-8370-976FD6322B9B}"/>
              </a:ext>
            </a:extLst>
          </p:cNvPr>
          <p:cNvCxnSpPr>
            <a:cxnSpLocks/>
          </p:cNvCxnSpPr>
          <p:nvPr/>
        </p:nvCxnSpPr>
        <p:spPr>
          <a:xfrm>
            <a:off x="2322111" y="2428703"/>
            <a:ext cx="4500510" cy="445917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3214E83-2C3A-4E14-B1DC-C1FDC7B07F83}"/>
              </a:ext>
            </a:extLst>
          </p:cNvPr>
          <p:cNvCxnSpPr>
            <a:cxnSpLocks/>
          </p:cNvCxnSpPr>
          <p:nvPr/>
        </p:nvCxnSpPr>
        <p:spPr>
          <a:xfrm>
            <a:off x="3081889" y="2417774"/>
            <a:ext cx="4500510" cy="445917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D304C3-7DC1-46E3-B8AC-CA99089D9B4D}"/>
              </a:ext>
            </a:extLst>
          </p:cNvPr>
          <p:cNvCxnSpPr>
            <a:cxnSpLocks/>
          </p:cNvCxnSpPr>
          <p:nvPr/>
        </p:nvCxnSpPr>
        <p:spPr>
          <a:xfrm>
            <a:off x="3644423" y="2461270"/>
            <a:ext cx="3926374" cy="38778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6CCFF8-3F2E-4AE2-BB57-0BF2CF716A19}"/>
                  </a:ext>
                </a:extLst>
              </p:cNvPr>
              <p:cNvSpPr txBox="1"/>
              <p:nvPr/>
            </p:nvSpPr>
            <p:spPr>
              <a:xfrm rot="2656652">
                <a:off x="4494257" y="3738243"/>
                <a:ext cx="2354491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Level curves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6CCFF8-3F2E-4AE2-BB57-0BF2CF716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6652">
                <a:off x="4494257" y="3738243"/>
                <a:ext cx="2354491" cy="369332"/>
              </a:xfrm>
              <a:prstGeom prst="rect">
                <a:avLst/>
              </a:prstGeom>
              <a:blipFill>
                <a:blip r:embed="rId8"/>
                <a:stretch>
                  <a:fillRect l="-5000" t="-31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2ACDDF3-79B3-4FC6-B716-A7A002068CE7}"/>
              </a:ext>
            </a:extLst>
          </p:cNvPr>
          <p:cNvCxnSpPr>
            <a:cxnSpLocks/>
          </p:cNvCxnSpPr>
          <p:nvPr/>
        </p:nvCxnSpPr>
        <p:spPr>
          <a:xfrm>
            <a:off x="4742440" y="2480122"/>
            <a:ext cx="2820548" cy="28640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2A68247-E185-46C5-8EBE-4718E217EC16}"/>
              </a:ext>
            </a:extLst>
          </p:cNvPr>
          <p:cNvSpPr/>
          <p:nvPr/>
        </p:nvSpPr>
        <p:spPr>
          <a:xfrm>
            <a:off x="2236763" y="6400374"/>
            <a:ext cx="194520" cy="1799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E87348-5DC0-459C-B241-270FEB91E499}"/>
              </a:ext>
            </a:extLst>
          </p:cNvPr>
          <p:cNvCxnSpPr>
            <a:cxnSpLocks/>
          </p:cNvCxnSpPr>
          <p:nvPr/>
        </p:nvCxnSpPr>
        <p:spPr>
          <a:xfrm>
            <a:off x="3980308" y="3565190"/>
            <a:ext cx="2929842" cy="294275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5A256A5-BEEF-4EDA-AF99-088FD1B41C95}"/>
              </a:ext>
            </a:extLst>
          </p:cNvPr>
          <p:cNvSpPr/>
          <p:nvPr/>
        </p:nvSpPr>
        <p:spPr>
          <a:xfrm>
            <a:off x="3890976" y="3463345"/>
            <a:ext cx="194520" cy="179950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1D91C8B-642C-49CA-B607-95C7A5507371}"/>
              </a:ext>
            </a:extLst>
          </p:cNvPr>
          <p:cNvSpPr/>
          <p:nvPr/>
        </p:nvSpPr>
        <p:spPr>
          <a:xfrm>
            <a:off x="6769572" y="6367342"/>
            <a:ext cx="194520" cy="179950"/>
          </a:xfrm>
          <a:prstGeom prst="ellipse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6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F121-9B8E-4EC5-A51B-E424F7AF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62" y="0"/>
            <a:ext cx="9264360" cy="1622609"/>
          </a:xfrm>
        </p:spPr>
        <p:txBody>
          <a:bodyPr/>
          <a:lstStyle/>
          <a:p>
            <a:r>
              <a:rPr lang="en-GB" dirty="0"/>
              <a:t>Linear Programming (Unbounded Solutions)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B70E9C-603D-4589-B1BA-2C6875C49D35}"/>
                  </a:ext>
                </a:extLst>
              </p:cNvPr>
              <p:cNvSpPr txBox="1"/>
              <p:nvPr/>
            </p:nvSpPr>
            <p:spPr>
              <a:xfrm>
                <a:off x="2125274" y="1914985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B70E9C-603D-4589-B1BA-2C6875C49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74" y="1914985"/>
                <a:ext cx="49577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9C6AE0-C3AF-4DB1-BF8E-7F6EE29DAB17}"/>
                  </a:ext>
                </a:extLst>
              </p:cNvPr>
              <p:cNvSpPr txBox="1"/>
              <p:nvPr/>
            </p:nvSpPr>
            <p:spPr>
              <a:xfrm>
                <a:off x="2539219" y="5784821"/>
                <a:ext cx="7886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59C6AE0-C3AF-4DB1-BF8E-7F6EE29DA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219" y="5784821"/>
                <a:ext cx="788614" cy="615553"/>
              </a:xfrm>
              <a:prstGeom prst="rect">
                <a:avLst/>
              </a:prstGeom>
              <a:blipFill>
                <a:blip r:embed="rId4"/>
                <a:stretch>
                  <a:fillRect l="-4651" r="-6977" b="-69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4DBBB16C-6F56-419E-A04A-4FD0A64BBE50}"/>
              </a:ext>
            </a:extLst>
          </p:cNvPr>
          <p:cNvSpPr/>
          <p:nvPr/>
        </p:nvSpPr>
        <p:spPr>
          <a:xfrm>
            <a:off x="1993844" y="2420604"/>
            <a:ext cx="328267" cy="44961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B1963B-B475-40F2-B3BA-7DE06B53EDB4}"/>
              </a:ext>
            </a:extLst>
          </p:cNvPr>
          <p:cNvSpPr/>
          <p:nvPr/>
        </p:nvSpPr>
        <p:spPr>
          <a:xfrm rot="5400000">
            <a:off x="4581206" y="3929284"/>
            <a:ext cx="400110" cy="55748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E9F6EE06-5C56-4C8E-BC58-3360AC0FF798}"/>
                  </a:ext>
                </a:extLst>
              </p:cNvPr>
              <p:cNvSpPr txBox="1"/>
              <p:nvPr/>
            </p:nvSpPr>
            <p:spPr>
              <a:xfrm>
                <a:off x="7400883" y="6580338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E9F6EE06-5C56-4C8E-BC58-3360AC0FF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883" y="6580338"/>
                <a:ext cx="48981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E08652B5-DE62-4562-8A4B-D4D70A265A95}"/>
              </a:ext>
            </a:extLst>
          </p:cNvPr>
          <p:cNvSpPr/>
          <p:nvPr/>
        </p:nvSpPr>
        <p:spPr>
          <a:xfrm>
            <a:off x="1993844" y="2420604"/>
            <a:ext cx="347543" cy="45069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FD753776-1C42-4114-8165-8F2725202908}"/>
              </a:ext>
            </a:extLst>
          </p:cNvPr>
          <p:cNvSpPr/>
          <p:nvPr/>
        </p:nvSpPr>
        <p:spPr>
          <a:xfrm rot="5400000">
            <a:off x="2610880" y="1855402"/>
            <a:ext cx="1145351" cy="2340886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ector drept 10">
            <a:extLst>
              <a:ext uri="{FF2B5EF4-FFF2-40B4-BE49-F238E27FC236}">
                <a16:creationId xmlns:a16="http://schemas.microsoft.com/office/drawing/2014/main" id="{5673AD78-CB25-4D43-A747-7CFAF0B99B44}"/>
              </a:ext>
            </a:extLst>
          </p:cNvPr>
          <p:cNvSpPr/>
          <p:nvPr/>
        </p:nvSpPr>
        <p:spPr>
          <a:xfrm rot="-5400000">
            <a:off x="47058" y="4652456"/>
            <a:ext cx="4550107" cy="1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0C2E0DF-13A2-450F-BE6F-C3D7EDBE1CB1}"/>
                  </a:ext>
                </a:extLst>
              </p:cNvPr>
              <p:cNvSpPr txBox="1"/>
              <p:nvPr/>
            </p:nvSpPr>
            <p:spPr>
              <a:xfrm rot="19895551">
                <a:off x="2245358" y="3095179"/>
                <a:ext cx="182814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0C2E0DF-13A2-450F-BE6F-C3D7EDBE1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95551">
                <a:off x="2245358" y="3095179"/>
                <a:ext cx="1828142" cy="307777"/>
              </a:xfrm>
              <a:prstGeom prst="rect">
                <a:avLst/>
              </a:prstGeom>
              <a:blipFill>
                <a:blip r:embed="rId8"/>
                <a:stretch>
                  <a:fillRect t="-532" r="-3460" b="-10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8E75F429-B999-4FCD-A937-1EB0DF717C79}"/>
              </a:ext>
            </a:extLst>
          </p:cNvPr>
          <p:cNvSpPr/>
          <p:nvPr/>
        </p:nvSpPr>
        <p:spPr>
          <a:xfrm rot="16200000">
            <a:off x="5004735" y="3975074"/>
            <a:ext cx="1908183" cy="3174621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64B5496E-C7E1-41E3-9D79-CF25C52674BE}"/>
              </a:ext>
            </a:extLst>
          </p:cNvPr>
          <p:cNvSpPr/>
          <p:nvPr/>
        </p:nvSpPr>
        <p:spPr>
          <a:xfrm>
            <a:off x="2013123" y="6505884"/>
            <a:ext cx="5647517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24EDFF5-EB7E-4AC6-B18A-92FA530B37B8}"/>
                  </a:ext>
                </a:extLst>
              </p:cNvPr>
              <p:cNvSpPr txBox="1"/>
              <p:nvPr/>
            </p:nvSpPr>
            <p:spPr>
              <a:xfrm rot="19738695">
                <a:off x="4494954" y="5513081"/>
                <a:ext cx="1654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24EDFF5-EB7E-4AC6-B18A-92FA530B3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38695">
                <a:off x="4494954" y="5513081"/>
                <a:ext cx="1654748" cy="276999"/>
              </a:xfrm>
              <a:prstGeom prst="rect">
                <a:avLst/>
              </a:prstGeom>
              <a:blipFill>
                <a:blip r:embed="rId9"/>
                <a:stretch>
                  <a:fillRect l="-2335" t="-1111" r="-2724" b="-3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FE03CCA2-4BE5-41B1-8B20-A04A19AC386B}"/>
              </a:ext>
            </a:extLst>
          </p:cNvPr>
          <p:cNvSpPr txBox="1"/>
          <p:nvPr/>
        </p:nvSpPr>
        <p:spPr>
          <a:xfrm>
            <a:off x="2563738" y="4853127"/>
            <a:ext cx="164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31AA1C"/>
                </a:solidFill>
              </a:rPr>
              <a:t>Feasible Region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6A2482-13FB-4343-ACC3-8D8A426E9153}"/>
              </a:ext>
            </a:extLst>
          </p:cNvPr>
          <p:cNvCxnSpPr>
            <a:cxnSpLocks/>
          </p:cNvCxnSpPr>
          <p:nvPr/>
        </p:nvCxnSpPr>
        <p:spPr>
          <a:xfrm>
            <a:off x="1990971" y="4508911"/>
            <a:ext cx="2363028" cy="23493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78A2D5-D57B-4EBE-86AD-564435551927}"/>
              </a:ext>
            </a:extLst>
          </p:cNvPr>
          <p:cNvCxnSpPr>
            <a:cxnSpLocks/>
          </p:cNvCxnSpPr>
          <p:nvPr/>
        </p:nvCxnSpPr>
        <p:spPr>
          <a:xfrm>
            <a:off x="2013113" y="4055269"/>
            <a:ext cx="2896110" cy="28459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ECDCB3-C48D-44D8-83FB-0A90DCD153E3}"/>
              </a:ext>
            </a:extLst>
          </p:cNvPr>
          <p:cNvCxnSpPr>
            <a:cxnSpLocks/>
          </p:cNvCxnSpPr>
          <p:nvPr/>
        </p:nvCxnSpPr>
        <p:spPr>
          <a:xfrm>
            <a:off x="1993821" y="3514866"/>
            <a:ext cx="3422336" cy="33863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B151CE6-9C5A-4AB8-8201-776E514704C2}"/>
              </a:ext>
            </a:extLst>
          </p:cNvPr>
          <p:cNvCxnSpPr>
            <a:cxnSpLocks/>
          </p:cNvCxnSpPr>
          <p:nvPr/>
        </p:nvCxnSpPr>
        <p:spPr>
          <a:xfrm>
            <a:off x="1998435" y="3064057"/>
            <a:ext cx="3867487" cy="38023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522867-47CA-4AE2-BE12-E43530A8BA37}"/>
              </a:ext>
            </a:extLst>
          </p:cNvPr>
          <p:cNvCxnSpPr>
            <a:cxnSpLocks/>
          </p:cNvCxnSpPr>
          <p:nvPr/>
        </p:nvCxnSpPr>
        <p:spPr>
          <a:xfrm>
            <a:off x="2002614" y="2718533"/>
            <a:ext cx="4236408" cy="41585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ECCE32-9069-4701-B777-B0D5A2F1E4D9}"/>
              </a:ext>
            </a:extLst>
          </p:cNvPr>
          <p:cNvCxnSpPr>
            <a:cxnSpLocks/>
          </p:cNvCxnSpPr>
          <p:nvPr/>
        </p:nvCxnSpPr>
        <p:spPr>
          <a:xfrm>
            <a:off x="2003577" y="5054398"/>
            <a:ext cx="1885142" cy="18689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C624430-3130-4461-9BDE-50C23EA14AFA}"/>
              </a:ext>
            </a:extLst>
          </p:cNvPr>
          <p:cNvCxnSpPr>
            <a:cxnSpLocks/>
          </p:cNvCxnSpPr>
          <p:nvPr/>
        </p:nvCxnSpPr>
        <p:spPr>
          <a:xfrm>
            <a:off x="1996051" y="5651581"/>
            <a:ext cx="1331782" cy="12610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D22B7D-5413-467E-98A8-DAFC94BAF496}"/>
              </a:ext>
            </a:extLst>
          </p:cNvPr>
          <p:cNvCxnSpPr>
            <a:cxnSpLocks/>
          </p:cNvCxnSpPr>
          <p:nvPr/>
        </p:nvCxnSpPr>
        <p:spPr>
          <a:xfrm>
            <a:off x="1980123" y="6161558"/>
            <a:ext cx="796769" cy="785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670EC5-CED5-48E2-8370-976FD6322B9B}"/>
              </a:ext>
            </a:extLst>
          </p:cNvPr>
          <p:cNvCxnSpPr>
            <a:cxnSpLocks/>
          </p:cNvCxnSpPr>
          <p:nvPr/>
        </p:nvCxnSpPr>
        <p:spPr>
          <a:xfrm>
            <a:off x="2322111" y="2428703"/>
            <a:ext cx="4500510" cy="445917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3214E83-2C3A-4E14-B1DC-C1FDC7B07F83}"/>
              </a:ext>
            </a:extLst>
          </p:cNvPr>
          <p:cNvCxnSpPr>
            <a:cxnSpLocks/>
          </p:cNvCxnSpPr>
          <p:nvPr/>
        </p:nvCxnSpPr>
        <p:spPr>
          <a:xfrm>
            <a:off x="3081889" y="2417774"/>
            <a:ext cx="4500510" cy="445917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D304C3-7DC1-46E3-B8AC-CA99089D9B4D}"/>
              </a:ext>
            </a:extLst>
          </p:cNvPr>
          <p:cNvCxnSpPr>
            <a:cxnSpLocks/>
          </p:cNvCxnSpPr>
          <p:nvPr/>
        </p:nvCxnSpPr>
        <p:spPr>
          <a:xfrm>
            <a:off x="3644423" y="2461270"/>
            <a:ext cx="3926374" cy="38778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6CCFF8-3F2E-4AE2-BB57-0BF2CF716A19}"/>
                  </a:ext>
                </a:extLst>
              </p:cNvPr>
              <p:cNvSpPr txBox="1"/>
              <p:nvPr/>
            </p:nvSpPr>
            <p:spPr>
              <a:xfrm rot="2656652">
                <a:off x="4494257" y="3738243"/>
                <a:ext cx="2354491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Level curves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6CCFF8-3F2E-4AE2-BB57-0BF2CF716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56652">
                <a:off x="4494257" y="3738243"/>
                <a:ext cx="2354491" cy="369332"/>
              </a:xfrm>
              <a:prstGeom prst="rect">
                <a:avLst/>
              </a:prstGeom>
              <a:blipFill>
                <a:blip r:embed="rId7"/>
                <a:stretch>
                  <a:fillRect l="-5000" t="-31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2ACDDF3-79B3-4FC6-B716-A7A002068CE7}"/>
              </a:ext>
            </a:extLst>
          </p:cNvPr>
          <p:cNvCxnSpPr>
            <a:cxnSpLocks/>
          </p:cNvCxnSpPr>
          <p:nvPr/>
        </p:nvCxnSpPr>
        <p:spPr>
          <a:xfrm>
            <a:off x="4742440" y="2480122"/>
            <a:ext cx="2820548" cy="28640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2A68247-E185-46C5-8EBE-4718E217EC16}"/>
              </a:ext>
            </a:extLst>
          </p:cNvPr>
          <p:cNvSpPr/>
          <p:nvPr/>
        </p:nvSpPr>
        <p:spPr>
          <a:xfrm>
            <a:off x="2236763" y="6400374"/>
            <a:ext cx="194520" cy="1799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85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06F5-8BEA-4789-8CFB-9DD420E2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Linear Programming: introduction</a:t>
            </a:r>
            <a:br>
              <a:rPr lang="en-GB" sz="4000" dirty="0"/>
            </a:br>
            <a:r>
              <a:rPr lang="en-GB" sz="3000" dirty="0"/>
              <a:t>(optimisation with linear functions)</a:t>
            </a:r>
            <a:endParaRPr lang="en-GB" sz="30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E9A957-BD2F-43D4-AEAC-F1C6D63CEF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671" y="1665487"/>
                <a:ext cx="6696191" cy="626510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2600" dirty="0"/>
                  <a:t>Studied by </a:t>
                </a:r>
                <a:r>
                  <a:rPr lang="en-GB" sz="2600" b="1" dirty="0"/>
                  <a:t>Leonid Kantorovich </a:t>
                </a:r>
                <a:r>
                  <a:rPr lang="en-GB" sz="2600" dirty="0"/>
                  <a:t>and </a:t>
                </a:r>
                <a:br>
                  <a:rPr lang="en-GB" sz="2600" dirty="0"/>
                </a:br>
                <a:r>
                  <a:rPr lang="en-GB" sz="2600" b="1" dirty="0" err="1"/>
                  <a:t>Tjalling</a:t>
                </a:r>
                <a:r>
                  <a:rPr lang="en-GB" sz="2600" b="1" dirty="0"/>
                  <a:t> Koopmans </a:t>
                </a:r>
                <a:r>
                  <a:rPr lang="en-GB" sz="2600" dirty="0"/>
                  <a:t>around 1939.</a:t>
                </a:r>
              </a:p>
              <a:p>
                <a:r>
                  <a:rPr lang="en-GB" sz="2600" dirty="0"/>
                  <a:t>A class of </a:t>
                </a:r>
                <a:r>
                  <a:rPr lang="en-GB" sz="2600" b="1" dirty="0"/>
                  <a:t>optimisation problems</a:t>
                </a:r>
                <a:r>
                  <a:rPr lang="en-GB" sz="2600" dirty="0"/>
                  <a:t>.</a:t>
                </a:r>
              </a:p>
              <a:p>
                <a:r>
                  <a:rPr lang="en-GB" sz="2600" dirty="0"/>
                  <a:t>Optimising </a:t>
                </a:r>
                <a:r>
                  <a:rPr lang="en-GB" sz="2600" b="1" dirty="0"/>
                  <a:t>linear functions</a:t>
                </a:r>
                <a:r>
                  <a:rPr lang="en-GB" sz="2600" dirty="0"/>
                  <a:t>, e.g.</a:t>
                </a:r>
              </a:p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2600" b="0" dirty="0">
                  <a:solidFill>
                    <a:srgbClr val="0070C0"/>
                  </a:solidFill>
                </a:endParaRPr>
              </a:p>
              <a:p>
                <a:pPr marL="179388" indent="0" defTabSz="265113">
                  <a:buNone/>
                </a:pPr>
                <a:endParaRPr lang="en-GB" sz="2600" dirty="0"/>
              </a:p>
              <a:p>
                <a:pPr marL="179388" indent="0" defTabSz="265113">
                  <a:buNone/>
                </a:pPr>
                <a:r>
                  <a:rPr lang="en-GB" sz="2600" dirty="0"/>
                  <a:t>subject to constraints described by linear functions, e.g.</a:t>
                </a:r>
              </a:p>
              <a:p>
                <a:pPr marL="0" indent="0" defTabSz="265113">
                  <a:buNone/>
                </a:pPr>
                <a:endParaRPr lang="en-GB" sz="2600" dirty="0">
                  <a:solidFill>
                    <a:srgbClr val="0070C0"/>
                  </a:solidFill>
                </a:endParaRPr>
              </a:p>
              <a:p>
                <a:pPr marL="0" indent="0" defTabSz="265113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≤0, 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≥0, 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≥0, 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sz="2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E9A957-BD2F-43D4-AEAC-F1C6D63CEF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671" y="1665487"/>
                <a:ext cx="6696191" cy="6265103"/>
              </a:xfrm>
              <a:blipFill>
                <a:blip r:embed="rId2"/>
                <a:stretch>
                  <a:fillRect l="-1365" t="-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D7B48-3562-46EC-9AAB-AE830FCD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6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B85364DB-A305-4C4A-88D0-1DD9C7619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183" y="4206122"/>
            <a:ext cx="1526341" cy="2035121"/>
          </a:xfrm>
          <a:prstGeom prst="rect">
            <a:avLst/>
          </a:prstGeom>
        </p:spPr>
      </p:pic>
      <p:pic>
        <p:nvPicPr>
          <p:cNvPr id="8" name="Picture 7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17DFF368-31A7-408A-8131-E33E54580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70" y="1458534"/>
            <a:ext cx="1672803" cy="2155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51F98D-69D2-4D63-AEA8-D7C9695A8C67}"/>
              </a:ext>
            </a:extLst>
          </p:cNvPr>
          <p:cNvSpPr txBox="1"/>
          <p:nvPr/>
        </p:nvSpPr>
        <p:spPr>
          <a:xfrm>
            <a:off x="7136035" y="3643538"/>
            <a:ext cx="145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 Kantorovich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0A2DC5-4592-4677-A22E-FC6C74854842}"/>
              </a:ext>
            </a:extLst>
          </p:cNvPr>
          <p:cNvSpPr txBox="1"/>
          <p:nvPr/>
        </p:nvSpPr>
        <p:spPr>
          <a:xfrm>
            <a:off x="7136035" y="6339516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 C Koopmans</a:t>
            </a:r>
          </a:p>
        </p:txBody>
      </p:sp>
    </p:spTree>
    <p:extLst>
      <p:ext uri="{BB962C8B-B14F-4D97-AF65-F5344CB8AC3E}">
        <p14:creationId xmlns:p14="http://schemas.microsoft.com/office/powerpoint/2010/main" val="2495010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3165-541C-4CE1-878A-A9F9FDE9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vs Slack Linear Program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0CC67A-3409-42FA-B2D7-BB14AD913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Two well-known canonical forms are used for expressing linear programs.</a:t>
                </a:r>
              </a:p>
              <a:p>
                <a:r>
                  <a:rPr lang="en-GB" b="1" dirty="0"/>
                  <a:t>Standard form</a:t>
                </a:r>
                <a:r>
                  <a:rPr lang="en-GB" dirty="0"/>
                  <a:t>: maximisation of a linear function subject to linear </a:t>
                </a:r>
                <a:r>
                  <a:rPr lang="en-GB" i="1" dirty="0">
                    <a:solidFill>
                      <a:srgbClr val="FF0000"/>
                    </a:solidFill>
                  </a:rPr>
                  <a:t>inequalities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sz="2800" b="1" dirty="0"/>
                  <a:t>			  </a:t>
                </a:r>
                <a:r>
                  <a:rPr lang="en-GB" sz="2200" dirty="0"/>
                  <a:t>maximise: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2200" b="1" dirty="0"/>
                  <a:t>,</a:t>
                </a:r>
                <a:br>
                  <a:rPr lang="en-GB" sz="2200" b="1" dirty="0"/>
                </a:br>
                <a:r>
                  <a:rPr lang="en-GB" sz="2200" b="1" dirty="0"/>
                  <a:t>		             </a:t>
                </a:r>
                <a:r>
                  <a:rPr lang="en-GB" sz="2200" dirty="0"/>
                  <a:t>     subject to: </a:t>
                </a:r>
                <a14:m>
                  <m:oMath xmlns:m="http://schemas.openxmlformats.org/officeDocument/2006/math"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20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⃗"/>
                        <m:ctrlP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GB" sz="2200" dirty="0">
                    <a:solidFill>
                      <a:srgbClr val="0070C0"/>
                    </a:solidFill>
                  </a:rPr>
                  <a:t>,</a:t>
                </a:r>
                <a:br>
                  <a:rPr lang="en-GB" sz="2200" b="1" dirty="0">
                    <a:solidFill>
                      <a:srgbClr val="0070C0"/>
                    </a:solidFill>
                  </a:rPr>
                </a:br>
                <a:r>
                  <a:rPr lang="en-GB" sz="2200" b="1" dirty="0">
                    <a:solidFill>
                      <a:srgbClr val="0070C0"/>
                    </a:solidFill>
                  </a:rPr>
                  <a:t>                  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2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2200" b="1" dirty="0">
                    <a:solidFill>
                      <a:schemeClr val="accent1"/>
                    </a:solidFill>
                  </a:rPr>
                  <a:t>.</a:t>
                </a:r>
                <a:endParaRPr lang="en-GB" dirty="0"/>
              </a:p>
              <a:p>
                <a:r>
                  <a:rPr lang="en-GB" b="1" dirty="0"/>
                  <a:t>Slack (a.k.a. normal) form</a:t>
                </a:r>
                <a:r>
                  <a:rPr lang="en-GB" dirty="0"/>
                  <a:t>: maximisation of a linear program subject to linear </a:t>
                </a:r>
                <a:r>
                  <a:rPr lang="en-GB" i="1" dirty="0">
                    <a:solidFill>
                      <a:srgbClr val="FF0000"/>
                    </a:solidFill>
                  </a:rPr>
                  <a:t>equalities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sz="2800" dirty="0"/>
                  <a:t>			</a:t>
                </a:r>
                <a:r>
                  <a:rPr lang="en-GB" sz="2200" dirty="0"/>
                  <a:t>maximise: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2200" b="1" dirty="0"/>
                  <a:t>,</a:t>
                </a:r>
                <a:br>
                  <a:rPr lang="en-GB" sz="2200" b="1" dirty="0"/>
                </a:br>
                <a:r>
                  <a:rPr lang="en-GB" sz="2200" b="1" dirty="0"/>
                  <a:t>		              </a:t>
                </a:r>
                <a:r>
                  <a:rPr lang="en-GB" sz="2200" dirty="0"/>
                  <a:t> subject to: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2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⃗"/>
                        <m:ctrlP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2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GB" sz="2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GB" sz="2200" dirty="0">
                    <a:solidFill>
                      <a:srgbClr val="0070C0"/>
                    </a:solidFill>
                  </a:rPr>
                  <a:t>,</a:t>
                </a:r>
                <a:br>
                  <a:rPr lang="en-GB" sz="2200" b="1" dirty="0">
                    <a:solidFill>
                      <a:srgbClr val="0070C0"/>
                    </a:solidFill>
                  </a:rPr>
                </a:br>
                <a:r>
                  <a:rPr lang="en-GB" sz="2200" b="1" dirty="0">
                    <a:solidFill>
                      <a:srgbClr val="0070C0"/>
                    </a:solidFill>
                  </a:rPr>
                  <a:t>                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2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2200" b="1" dirty="0">
                    <a:solidFill>
                      <a:schemeClr val="accent1"/>
                    </a:solidFill>
                  </a:rPr>
                  <a:t>.</a:t>
                </a:r>
                <a:endParaRPr lang="en-GB" sz="220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0CC67A-3409-42FA-B2D7-BB14AD913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3" t="-1112" r="-1451" b="-4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6AE3A-B428-498A-9858-1C7EB636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166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9161-AAA2-4C48-BD95-0495287E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Transforming Linear Programs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AAE824-EC03-492E-8565-4F4D6DE92E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2260" y="1578430"/>
                <a:ext cx="8968939" cy="56804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sz="2600" dirty="0"/>
                  <a:t>We can always transform an inequality constraint into an equality constraint by adding slack variables, e.g.:</a:t>
                </a:r>
                <a:br>
                  <a:rPr lang="en-GB" dirty="0"/>
                </a:br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2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2400" dirty="0"/>
                  <a:t>  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  0</m:t>
                    </m:r>
                  </m:oMath>
                </a14:m>
                <a:br>
                  <a:rPr lang="en-GB" sz="2400" dirty="0"/>
                </a:br>
                <a:r>
                  <a:rPr lang="en-GB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400" dirty="0"/>
                  <a:t>  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  0</m:t>
                    </m:r>
                  </m:oMath>
                </a14:m>
                <a:endParaRPr lang="en-GB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(excess)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(deficit) are known as </a:t>
                </a:r>
                <a:r>
                  <a:rPr lang="en-GB" sz="2400" i="1" dirty="0"/>
                  <a:t>slack variables</a:t>
                </a:r>
                <a:r>
                  <a:rPr lang="en-GB" sz="2400" dirty="0"/>
                  <a:t>.</a:t>
                </a:r>
              </a:p>
              <a:p>
                <a:endParaRPr lang="en-GB" sz="2600" dirty="0"/>
              </a:p>
              <a:p>
                <a:r>
                  <a:rPr lang="en-GB" sz="2600" dirty="0"/>
                  <a:t>We can transform an equality constraint into two inequality constraints, e.g.:</a:t>
                </a:r>
              </a:p>
              <a:p>
                <a:pPr marL="0" indent="0">
                  <a:buNone/>
                </a:pPr>
                <a:r>
                  <a:rPr lang="en-GB" sz="2600" dirty="0"/>
                  <a:t>	</a:t>
                </a:r>
                <a:r>
                  <a:rPr lang="en-GB" sz="2600" b="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26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6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GB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6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6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GB" sz="2600" dirty="0"/>
                  <a:t> </a:t>
                </a:r>
                <a14:m>
                  <m:oMath xmlns:m="http://schemas.openxmlformats.org/officeDocument/2006/math">
                    <m:r>
                      <a:rPr lang="en-GB" sz="2600" i="1" dirty="0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GB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2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GB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GB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6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GB" sz="26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GB" sz="26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2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GB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GB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6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GB" sz="26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GB" sz="2600" dirty="0"/>
                  <a:t> </a:t>
                </a:r>
                <a:br>
                  <a:rPr lang="en-GB" sz="2600" dirty="0"/>
                </a:br>
                <a:endParaRPr lang="en-GB" sz="2600" dirty="0"/>
              </a:p>
              <a:p>
                <a:r>
                  <a:rPr lang="en-GB" sz="2600" dirty="0"/>
                  <a:t>A variable with no nonnegativity constraints can be replaced by two nonnegative variables, e.g.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600" dirty="0">
                    <a:solidFill>
                      <a:srgbClr val="0070C0"/>
                    </a:solidFill>
                  </a:rPr>
                  <a:t>  </a:t>
                </a:r>
                <a:r>
                  <a:rPr lang="en-GB" sz="2600" dirty="0"/>
                  <a:t>can take on any values. </a:t>
                </a:r>
              </a:p>
              <a:p>
                <a:pPr lvl="1"/>
                <a:r>
                  <a:rPr lang="en-GB" sz="2400" dirty="0"/>
                  <a:t>We replace it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– </m:t>
                    </m:r>
                    <m:sSubSup>
                      <m:sSubSupPr>
                        <m:ctrlP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and add nonnegativity constraints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2400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sz="2400" dirty="0"/>
                  <a:t>We replace each occurrence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</a:t>
                </a:r>
                <a:r>
                  <a:rPr lang="en-GB" sz="2400" dirty="0"/>
                  <a:t>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– </m:t>
                    </m:r>
                    <m:sSubSup>
                      <m:sSubSupPr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endParaRPr lang="en-GB" sz="24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AAE824-EC03-492E-8565-4F4D6DE92E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2260" y="1578430"/>
                <a:ext cx="8968939" cy="5680499"/>
              </a:xfrm>
              <a:blipFill>
                <a:blip r:embed="rId2"/>
                <a:stretch>
                  <a:fillRect l="-952" t="-1502" b="-2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F4CAE-32F7-49E4-ACFE-7DF7456C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6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5D23-5E01-479A-89AF-26E691AF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Linear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CB39-7E33-445F-B0DE-FFF9C70D4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Integer linear programming</a:t>
            </a:r>
            <a:r>
              <a:rPr lang="en-GB" dirty="0"/>
              <a:t>: a linear programming problem with the additional constraint that the variables must take on integral values.</a:t>
            </a:r>
          </a:p>
          <a:p>
            <a:pPr lvl="1"/>
            <a:r>
              <a:rPr lang="en-GB" dirty="0"/>
              <a:t>NP-hard problem to even find a feasible solution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Quadratic programming</a:t>
            </a:r>
            <a:r>
              <a:rPr lang="en-GB" dirty="0"/>
              <a:t>: an optimisation problem with linear constraints and a </a:t>
            </a:r>
            <a:r>
              <a:rPr lang="en-GB" b="1" dirty="0"/>
              <a:t>quadratic </a:t>
            </a:r>
            <a:r>
              <a:rPr lang="en-GB" dirty="0"/>
              <a:t>objective function is said to be a </a:t>
            </a:r>
            <a:r>
              <a:rPr lang="en-GB" b="1" dirty="0"/>
              <a:t>quadratic programming problem.</a:t>
            </a:r>
          </a:p>
          <a:p>
            <a:pPr lvl="1"/>
            <a:r>
              <a:rPr lang="en-GB" dirty="0"/>
              <a:t>Can be solved in polynomial time</a:t>
            </a:r>
          </a:p>
          <a:p>
            <a:pPr lvl="1"/>
            <a:r>
              <a:rPr lang="en-GB" dirty="0"/>
              <a:t>Many of the ideas are similar to LP</a:t>
            </a:r>
          </a:p>
          <a:p>
            <a:pPr lvl="1"/>
            <a:r>
              <a:rPr lang="en-GB" dirty="0"/>
              <a:t>Important applications in science and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D07F2-7015-4588-9937-287B0EBA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33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B0CA-9F27-4F09-B2C9-547CB4D0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785CF-BDF6-48F7-8CEF-D89CEA25E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Linear programming is a classic problem.</a:t>
            </a:r>
          </a:p>
          <a:p>
            <a:r>
              <a:rPr lang="en-GB" dirty="0"/>
              <a:t>A </a:t>
            </a:r>
            <a:r>
              <a:rPr lang="en-GB" b="1" dirty="0"/>
              <a:t>huge number </a:t>
            </a:r>
            <a:r>
              <a:rPr lang="en-GB" dirty="0"/>
              <a:t>of problems are solvable in polynomial time because they can be formulated as linear programs.</a:t>
            </a:r>
          </a:p>
          <a:p>
            <a:r>
              <a:rPr lang="en-GB" dirty="0"/>
              <a:t>Linear programs occur sufficiently often that they are hugely important in practice.</a:t>
            </a:r>
          </a:p>
          <a:p>
            <a:r>
              <a:rPr lang="en-GB" dirty="0"/>
              <a:t>They are generally </a:t>
            </a:r>
            <a:r>
              <a:rPr lang="en-GB" b="1" dirty="0"/>
              <a:t>not easy to solve</a:t>
            </a:r>
            <a:r>
              <a:rPr lang="en-GB" dirty="0"/>
              <a:t>; however, the basic Simplex algorithm is not massively complex.</a:t>
            </a:r>
          </a:p>
          <a:p>
            <a:r>
              <a:rPr lang="en-GB" dirty="0"/>
              <a:t>Some important problems can be solved using linear programming, but possess special structure for which there are </a:t>
            </a:r>
            <a:r>
              <a:rPr lang="en-GB" b="1" dirty="0"/>
              <a:t>better algorithms</a:t>
            </a:r>
            <a:r>
              <a:rPr lang="en-GB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65FA3-C9FB-483D-8EC4-8C8C1014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953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8E59-8C62-4931-A1EC-C9A79E83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DCC03-66D5-465E-BD9E-0907CE9A2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200" dirty="0"/>
              <a:t>Based on COMP 1201 slides by </a:t>
            </a:r>
            <a:r>
              <a:rPr lang="en-GB" sz="3200" dirty="0">
                <a:solidFill>
                  <a:srgbClr val="0070C0"/>
                </a:solidFill>
              </a:rPr>
              <a:t>Dr Andrew </a:t>
            </a:r>
            <a:r>
              <a:rPr lang="en-GB" sz="3200" dirty="0" err="1">
                <a:solidFill>
                  <a:srgbClr val="0070C0"/>
                </a:solidFill>
              </a:rPr>
              <a:t>Sogokon</a:t>
            </a:r>
            <a:r>
              <a:rPr lang="en-GB" sz="3200" dirty="0"/>
              <a:t>, who in turn benefited from the slides by </a:t>
            </a:r>
            <a:r>
              <a:rPr lang="en-GB" sz="3200" dirty="0">
                <a:solidFill>
                  <a:srgbClr val="0070C0"/>
                </a:solidFill>
              </a:rPr>
              <a:t>Dr Adam </a:t>
            </a:r>
            <a:r>
              <a:rPr lang="en-GB" sz="3200" dirty="0" err="1">
                <a:solidFill>
                  <a:srgbClr val="0070C0"/>
                </a:solidFill>
              </a:rPr>
              <a:t>Prügel</a:t>
            </a:r>
            <a:r>
              <a:rPr lang="en-GB" sz="3200" dirty="0">
                <a:solidFill>
                  <a:srgbClr val="0070C0"/>
                </a:solidFill>
              </a:rPr>
              <a:t>-Bennett</a:t>
            </a:r>
            <a:r>
              <a:rPr lang="en-GB" sz="320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86463-0AAC-44B8-AC1B-3B8E0D3E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849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AFDE-4DE1-45F9-A368-D78D0617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4BB96-B885-4EF0-80BC-B842A0856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400" b="1" i="0" u="none" strike="noStrike" baseline="0" dirty="0">
                <a:solidFill>
                  <a:srgbClr val="000000"/>
                </a:solidFill>
              </a:rPr>
              <a:t>Introduction to Algorithms, 3</a:t>
            </a:r>
            <a:r>
              <a:rPr lang="en-GB" sz="2400" b="1" i="0" u="none" strike="noStrike" baseline="30000" dirty="0">
                <a:solidFill>
                  <a:srgbClr val="000000"/>
                </a:solidFill>
              </a:rPr>
              <a:t>rd</a:t>
            </a:r>
            <a:r>
              <a:rPr lang="en-GB" sz="2400" b="1" i="0" u="none" strike="noStrike" baseline="0" dirty="0">
                <a:solidFill>
                  <a:srgbClr val="000000"/>
                </a:solidFill>
              </a:rPr>
              <a:t> edition, Chapter 29</a:t>
            </a:r>
          </a:p>
          <a:p>
            <a:pPr algn="l"/>
            <a:r>
              <a:rPr lang="en-GB" sz="2400" b="1" i="0" u="none" strike="noStrike" baseline="0" dirty="0" err="1">
                <a:solidFill>
                  <a:srgbClr val="000000"/>
                </a:solidFill>
              </a:rPr>
              <a:t>Jiří</a:t>
            </a:r>
            <a:r>
              <a:rPr lang="en-GB" sz="24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GB" sz="2400" b="1" i="0" u="none" strike="noStrike" baseline="0" dirty="0" err="1">
                <a:solidFill>
                  <a:srgbClr val="000000"/>
                </a:solidFill>
              </a:rPr>
              <a:t>Matoušek</a:t>
            </a:r>
            <a:r>
              <a:rPr lang="en-GB" sz="2400" b="1" i="0" u="none" strike="noStrike" baseline="0" dirty="0">
                <a:solidFill>
                  <a:srgbClr val="000000"/>
                </a:solidFill>
              </a:rPr>
              <a:t>, Bernd </a:t>
            </a:r>
            <a:r>
              <a:rPr lang="en-GB" sz="2400" b="1" i="0" u="none" strike="noStrike" baseline="0" dirty="0" err="1">
                <a:solidFill>
                  <a:srgbClr val="000000"/>
                </a:solidFill>
              </a:rPr>
              <a:t>Gärtner</a:t>
            </a:r>
            <a:r>
              <a:rPr lang="en-GB" sz="24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GB" sz="2400" b="0" i="0" u="none" strike="noStrike" baseline="0" dirty="0">
                <a:solidFill>
                  <a:srgbClr val="000000"/>
                </a:solidFill>
              </a:rPr>
              <a:t>“Understanding and Using Linear Programming”</a:t>
            </a:r>
            <a:br>
              <a:rPr lang="en-GB" sz="2400" b="0" i="0" u="none" strike="noStrike" baseline="0" dirty="0">
                <a:solidFill>
                  <a:srgbClr val="000000"/>
                </a:solidFill>
              </a:rPr>
            </a:br>
            <a:r>
              <a:rPr lang="en-GB" sz="2400" b="0" i="0" u="none" strike="noStrike" baseline="0" dirty="0">
                <a:solidFill>
                  <a:srgbClr val="0000FF"/>
                </a:solidFill>
                <a:hlinkClick r:id="rId2"/>
              </a:rPr>
              <a:t>https://link.springer.com/book/10.1007/978-3-540-30717-4</a:t>
            </a:r>
            <a:endParaRPr lang="en-GB" sz="2400" b="0" i="0" u="none" strike="noStrike" baseline="0" dirty="0">
              <a:solidFill>
                <a:srgbClr val="0000FF"/>
              </a:solidFill>
            </a:endParaRPr>
          </a:p>
          <a:p>
            <a:pPr algn="l"/>
            <a:r>
              <a:rPr lang="en-GB" sz="2400" b="1" i="0" u="none" strike="noStrike" baseline="0" dirty="0">
                <a:solidFill>
                  <a:srgbClr val="000000"/>
                </a:solidFill>
              </a:rPr>
              <a:t>Robert E. Bixby </a:t>
            </a:r>
            <a:r>
              <a:rPr lang="en-GB" sz="2400" b="0" i="0" u="none" strike="noStrike" baseline="0" dirty="0">
                <a:solidFill>
                  <a:srgbClr val="000000"/>
                </a:solidFill>
              </a:rPr>
              <a:t>“A Brief History of Linear and Mixed-Integer Programming Computation” </a:t>
            </a:r>
            <a:r>
              <a:rPr lang="en-GB" sz="2400" b="0" i="0" u="none" strike="noStrike" baseline="0" dirty="0">
                <a:solidFill>
                  <a:srgbClr val="0000FF"/>
                </a:solidFill>
                <a:hlinkClick r:id="rId3"/>
              </a:rPr>
              <a:t>https://www.math.unibielefeld.</a:t>
            </a:r>
            <a:r>
              <a:rPr lang="nl-NL" sz="2400" b="0" i="0" u="none" strike="noStrike" baseline="0" dirty="0">
                <a:solidFill>
                  <a:srgbClr val="0000FF"/>
                </a:solidFill>
                <a:hlinkClick r:id="rId3"/>
              </a:rPr>
              <a:t>de/documenta/vol-ismp/25_bixby-robert.pdf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3E3A2-D607-476A-AECD-313ED994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53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539B-F85B-4D6A-8708-3E707285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Systems of Linear Inequalities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1B8C78-A671-4ECB-9D10-E72F556A14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2261" y="1472235"/>
                <a:ext cx="8890715" cy="58558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GB" sz="2600" dirty="0"/>
                  <a:t>Systems of linear equations (where we only have linear equalities) can be solved using </a:t>
                </a:r>
                <a:r>
                  <a:rPr lang="en-GB" sz="2600" i="1" dirty="0"/>
                  <a:t>Gaussian elimination.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=12,</m:t>
                      </m:r>
                    </m:oMath>
                  </m:oMathPara>
                </a14:m>
                <a:endParaRPr lang="en-GB" sz="2600" b="0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−12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=6,</m:t>
                      </m:r>
                    </m:oMath>
                  </m:oMathPara>
                </a14:m>
                <a:endParaRPr lang="en-GB" sz="2600" b="0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GB" sz="2600" b="0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GB" sz="2200" b="0" dirty="0">
                    <a:solidFill>
                      <a:srgbClr val="00B050"/>
                    </a:solidFill>
                  </a:rPr>
                  <a:t>Fun fact: </a:t>
                </a:r>
                <a:r>
                  <a:rPr lang="en-GB" sz="2200" b="0" dirty="0"/>
                  <a:t>time complexity of Gaussian elimination is </a:t>
                </a:r>
                <a14:m>
                  <m:oMath xmlns:m="http://schemas.openxmlformats.org/officeDocument/2006/math"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200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b="0" dirty="0"/>
                  <a:t>for a linear system with </a:t>
                </a:r>
                <a14:m>
                  <m:oMath xmlns:m="http://schemas.openxmlformats.org/officeDocument/2006/math"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200" b="0" dirty="0"/>
                  <a:t> equations and </a:t>
                </a:r>
                <a14:m>
                  <m:oMath xmlns:m="http://schemas.openxmlformats.org/officeDocument/2006/math">
                    <m:r>
                      <a:rPr lang="en-GB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200" b="0" dirty="0"/>
                  <a:t> variables</a:t>
                </a:r>
                <a:r>
                  <a:rPr lang="en-GB" sz="2200" dirty="0"/>
                  <a:t>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GB" sz="2200" dirty="0"/>
              </a:p>
              <a:p>
                <a:pPr>
                  <a:lnSpc>
                    <a:spcPct val="110000"/>
                  </a:lnSpc>
                </a:pPr>
                <a:r>
                  <a:rPr lang="en-GB" sz="2600" b="0" dirty="0"/>
                  <a:t>What abou</a:t>
                </a:r>
                <a:r>
                  <a:rPr lang="en-GB" sz="2600" dirty="0"/>
                  <a:t>t solving systems of </a:t>
                </a:r>
                <a:r>
                  <a:rPr lang="en-GB" sz="2600" i="1" dirty="0">
                    <a:solidFill>
                      <a:srgbClr val="FF0000"/>
                    </a:solidFill>
                  </a:rPr>
                  <a:t>linear inequalities</a:t>
                </a:r>
                <a:r>
                  <a:rPr lang="en-GB" sz="2600" dirty="0"/>
                  <a:t>? E.g. </a:t>
                </a:r>
                <a:endParaRPr lang="en-GB" sz="2600" b="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−2≤4</m:t>
                      </m:r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2600" b="0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≤8,</m:t>
                      </m:r>
                    </m:oMath>
                  </m:oMathPara>
                </a14:m>
                <a:endParaRPr lang="en-GB" sz="2600" b="0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≤1.</m:t>
                      </m:r>
                    </m:oMath>
                  </m:oMathPara>
                </a14:m>
                <a:endParaRPr lang="en-GB" sz="2600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sz="2600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sz="2600" i="1" dirty="0"/>
              </a:p>
              <a:p>
                <a:endParaRPr lang="en-GB" sz="26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1B8C78-A671-4ECB-9D10-E72F556A1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2261" y="1472235"/>
                <a:ext cx="8890715" cy="5855844"/>
              </a:xfrm>
              <a:blipFill>
                <a:blip r:embed="rId3"/>
                <a:stretch>
                  <a:fillRect l="-1097" t="-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72C4D-14AD-4926-9DEC-02D1E4A5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52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539B-F85B-4D6A-8708-3E707285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Fourier-</a:t>
            </a:r>
            <a:r>
              <a:rPr lang="en-GB" dirty="0" err="1"/>
              <a:t>Motzkin</a:t>
            </a:r>
            <a:r>
              <a:rPr lang="en-GB" dirty="0"/>
              <a:t> Elimination </a:t>
            </a:r>
            <a:r>
              <a:rPr lang="en-GB" sz="3000" dirty="0">
                <a:solidFill>
                  <a:srgbClr val="FF0000"/>
                </a:solidFill>
              </a:rPr>
              <a:t>(FME method)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72C4D-14AD-4926-9DEC-02D1E4A5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D8AE0-035C-4CB4-895D-CD916BA7D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61" y="1578430"/>
            <a:ext cx="6406043" cy="5736770"/>
          </a:xfrm>
        </p:spPr>
        <p:txBody>
          <a:bodyPr>
            <a:normAutofit/>
          </a:bodyPr>
          <a:lstStyle/>
          <a:p>
            <a:r>
              <a:rPr lang="en-GB" sz="2600" dirty="0"/>
              <a:t>Invented by </a:t>
            </a:r>
            <a:r>
              <a:rPr lang="en-GB" sz="2600" b="1" dirty="0"/>
              <a:t>Joseph Fourier </a:t>
            </a:r>
            <a:r>
              <a:rPr lang="en-GB" sz="2600" dirty="0"/>
              <a:t>in 1827</a:t>
            </a:r>
          </a:p>
          <a:p>
            <a:r>
              <a:rPr lang="en-GB" sz="2600" dirty="0"/>
              <a:t>Rediscovered by </a:t>
            </a:r>
            <a:r>
              <a:rPr lang="en-GB" sz="2600" b="1" dirty="0"/>
              <a:t>Theodore </a:t>
            </a:r>
            <a:r>
              <a:rPr lang="en-GB" sz="2600" b="1" dirty="0" err="1"/>
              <a:t>Motzkin</a:t>
            </a:r>
            <a:r>
              <a:rPr lang="en-GB" sz="2600" b="1" dirty="0"/>
              <a:t> </a:t>
            </a:r>
            <a:r>
              <a:rPr lang="en-GB" sz="2600" dirty="0"/>
              <a:t>in 1936.</a:t>
            </a:r>
          </a:p>
          <a:p>
            <a:r>
              <a:rPr lang="en-GB" sz="2600" dirty="0"/>
              <a:t>FME can be used to determine whether a system of linear inequalities is </a:t>
            </a:r>
            <a:r>
              <a:rPr lang="en-GB" sz="2600" i="1" dirty="0">
                <a:solidFill>
                  <a:srgbClr val="FF0000"/>
                </a:solidFill>
              </a:rPr>
              <a:t>feasible</a:t>
            </a:r>
            <a:r>
              <a:rPr lang="en-GB" sz="2600" dirty="0"/>
              <a:t> (i.e. whether it admits any solutions) and to find feasible points if it is.</a:t>
            </a:r>
          </a:p>
          <a:p>
            <a:r>
              <a:rPr lang="en-GB" sz="2600" dirty="0"/>
              <a:t>Works by successively </a:t>
            </a:r>
            <a:r>
              <a:rPr lang="en-GB" sz="2600" i="1" dirty="0"/>
              <a:t>eliminating </a:t>
            </a:r>
            <a:r>
              <a:rPr lang="en-GB" sz="2600" dirty="0"/>
              <a:t>variables to produce a (larger) system that has one fewer variable after each iteration. </a:t>
            </a:r>
          </a:p>
          <a:p>
            <a:endParaRPr lang="en-GB" sz="2600" dirty="0"/>
          </a:p>
          <a:p>
            <a:pPr marL="0" indent="0">
              <a:buNone/>
            </a:pPr>
            <a:endParaRPr lang="en-GB" sz="2600" dirty="0"/>
          </a:p>
        </p:txBody>
      </p:sp>
      <p:pic>
        <p:nvPicPr>
          <p:cNvPr id="8" name="Picture 7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77A8CB0-0563-4686-9CD2-51A2D399A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07" y="1819399"/>
            <a:ext cx="2162470" cy="2643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02CD56-8505-4474-A225-AC0E66A72269}"/>
              </a:ext>
            </a:extLst>
          </p:cNvPr>
          <p:cNvSpPr txBox="1"/>
          <p:nvPr/>
        </p:nvSpPr>
        <p:spPr>
          <a:xfrm>
            <a:off x="7502190" y="4625214"/>
            <a:ext cx="18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J-B Joseph Fourier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72028F-CEFC-48C8-A6B7-75BC0AF21372}"/>
              </a:ext>
            </a:extLst>
          </p:cNvPr>
          <p:cNvSpPr txBox="1"/>
          <p:nvPr/>
        </p:nvSpPr>
        <p:spPr>
          <a:xfrm>
            <a:off x="587185" y="6143222"/>
            <a:ext cx="842802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rgbClr val="00B050"/>
                </a:solidFill>
              </a:rPr>
              <a:t>Fun fact: </a:t>
            </a:r>
            <a:r>
              <a:rPr lang="en-GB" sz="2000" b="0" dirty="0"/>
              <a:t>time complexity of Fourier-</a:t>
            </a:r>
            <a:r>
              <a:rPr lang="en-GB" sz="2000" b="0" dirty="0" err="1"/>
              <a:t>Motzkin</a:t>
            </a:r>
            <a:r>
              <a:rPr lang="en-GB" sz="2000" b="0" dirty="0"/>
              <a:t> Elimination is doubly-exponential in the number of variables. 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57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C574-C01C-4B48-8A09-6C78003B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Programs: key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6B278-A5E4-41C9-849E-6B2A4C7CCC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2260" y="1472235"/>
                <a:ext cx="9159440" cy="55874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A general </a:t>
                </a:r>
                <a:r>
                  <a:rPr lang="en-GB" sz="2400" b="1" dirty="0"/>
                  <a:t>Linear Program </a:t>
                </a:r>
                <a:r>
                  <a:rPr lang="en-GB" sz="2400" dirty="0"/>
                  <a:t>(i.e. a linear optimisation problem) has three key features: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2400" dirty="0"/>
                  <a:t>A linear objective function to be maximised/minimised, e.g.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400" b="0" dirty="0">
                  <a:solidFill>
                    <a:srgbClr val="0070C0"/>
                  </a:solidFill>
                </a:endParaRPr>
              </a:p>
              <a:p>
                <a:pPr marL="507766" lvl="1" indent="0">
                  <a:buNone/>
                </a:pPr>
                <a:r>
                  <a:rPr lang="en-GB" sz="2400" dirty="0"/>
                  <a:t>We often use vector notation and dot product to write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GB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2400" dirty="0"/>
                  <a:t>.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GB" sz="2400" dirty="0"/>
                  <a:t>A system of linear constraints, e.g. constraints may given by a system of linear inequalities, which may concisely written using matrix notation as  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⃗"/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  </a:t>
                </a:r>
                <a:r>
                  <a:rPr lang="en-GB" sz="2400" dirty="0"/>
                  <a:t>(the constraints may also be of the form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acc>
                      <m:accPr>
                        <m:chr m:val="⃗"/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</a:t>
                </a:r>
                <a:r>
                  <a:rPr lang="en-GB" sz="2400" dirty="0"/>
                  <a:t>,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GB" sz="2400" dirty="0">
                    <a:solidFill>
                      <a:srgbClr val="0070C0"/>
                    </a:solidFill>
                  </a:rPr>
                  <a:t> </a:t>
                </a:r>
                <a:r>
                  <a:rPr lang="en-GB" sz="2400" dirty="0"/>
                  <a:t>, or a combination thereof).</a:t>
                </a:r>
                <a:br>
                  <a:rPr lang="en-GB" sz="2400" dirty="0"/>
                </a:br>
                <a:br>
                  <a:rPr lang="en-GB" sz="2400" dirty="0"/>
                </a:br>
                <a:br>
                  <a:rPr lang="en-GB" sz="2400" dirty="0"/>
                </a:br>
                <a:endParaRPr lang="en-GB" sz="2400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GB" sz="2400" dirty="0"/>
                  <a:t> The decision variables are non-negative, i.e.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2400" dirty="0"/>
                  <a:t>. 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6B278-A5E4-41C9-849E-6B2A4C7CC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2260" y="1472235"/>
                <a:ext cx="9159440" cy="5587435"/>
              </a:xfrm>
              <a:blipFill>
                <a:blip r:embed="rId3"/>
                <a:stretch>
                  <a:fillRect l="-1065" t="-8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226E9-AC16-4EC5-A0F1-6E708E91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7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D2694B-1EC9-4271-8D2E-E1EE51914E4A}"/>
                  </a:ext>
                </a:extLst>
              </p:cNvPr>
              <p:cNvSpPr txBox="1"/>
              <p:nvPr/>
            </p:nvSpPr>
            <p:spPr>
              <a:xfrm>
                <a:off x="1387089" y="5440463"/>
                <a:ext cx="7381060" cy="400110"/>
              </a:xfrm>
              <a:prstGeom prst="rect">
                <a:avLst/>
              </a:prstGeom>
              <a:solidFill>
                <a:srgbClr val="DCC5ED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Strict inequality is not allowed. E.g. we cannot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sz="20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D2694B-1EC9-4271-8D2E-E1EE51914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089" y="5440463"/>
                <a:ext cx="7381060" cy="400110"/>
              </a:xfrm>
              <a:prstGeom prst="rect">
                <a:avLst/>
              </a:prstGeom>
              <a:blipFill>
                <a:blip r:embed="rId4"/>
                <a:stretch>
                  <a:fillRect l="-909"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514FDAC-847E-4859-9498-0C6C523C35AD}"/>
              </a:ext>
            </a:extLst>
          </p:cNvPr>
          <p:cNvSpPr txBox="1"/>
          <p:nvPr/>
        </p:nvSpPr>
        <p:spPr>
          <a:xfrm>
            <a:off x="1376186" y="6938522"/>
            <a:ext cx="7671587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sz="2000" dirty="0"/>
              <a:t>Although some solvers allow setting negative lower bounds on variables</a:t>
            </a:r>
          </a:p>
        </p:txBody>
      </p:sp>
    </p:spTree>
    <p:extLst>
      <p:ext uri="{BB962C8B-B14F-4D97-AF65-F5344CB8AC3E}">
        <p14:creationId xmlns:p14="http://schemas.microsoft.com/office/powerpoint/2010/main" val="382921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C1CD-1924-4FA5-803F-CD10759D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Programs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350CD9-FE93-4B08-A987-387BE7507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2261" y="1578430"/>
                <a:ext cx="9093630" cy="55358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600" dirty="0"/>
                  <a:t>In solving a Linear Program (LP), we are concerned with solving a linear optimisation problem:</a:t>
                </a:r>
              </a:p>
              <a:p>
                <a:pPr marL="0" indent="0">
                  <a:buNone/>
                </a:pPr>
                <a:r>
                  <a:rPr lang="en-GB" sz="2600" dirty="0"/>
                  <a:t>		</a:t>
                </a:r>
                <a:r>
                  <a:rPr lang="en-GB" sz="2600" b="1" dirty="0"/>
                  <a:t>minimise/maximise: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GB" sz="2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2600" b="1" dirty="0"/>
                  <a:t>,</a:t>
                </a:r>
              </a:p>
              <a:p>
                <a:pPr marL="0" indent="0">
                  <a:buNone/>
                </a:pPr>
                <a:r>
                  <a:rPr lang="en-GB" sz="2600" dirty="0"/>
                  <a:t>			     </a:t>
                </a:r>
                <a:r>
                  <a:rPr lang="en-GB" sz="2600" b="1" dirty="0"/>
                  <a:t>subject to: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60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26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6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600" dirty="0">
                    <a:solidFill>
                      <a:srgbClr val="0070C0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GB" sz="2600" b="0" dirty="0">
                    <a:solidFill>
                      <a:srgbClr val="0070C0"/>
                    </a:solidFill>
                  </a:rPr>
                  <a:t>	  			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6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26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6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600" dirty="0">
                    <a:solidFill>
                      <a:srgbClr val="0070C0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GB" sz="2600" b="0" dirty="0">
                    <a:solidFill>
                      <a:srgbClr val="0070C0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6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6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26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6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GB" sz="26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2600" dirty="0">
                    <a:solidFill>
                      <a:srgbClr val="0070C0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GB" sz="2600" b="1" dirty="0">
                    <a:solidFill>
                      <a:srgbClr val="0070C0"/>
                    </a:solidFill>
                  </a:rPr>
                  <a:t>			               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6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2600" b="1" dirty="0">
                    <a:solidFill>
                      <a:schemeClr val="accent1"/>
                    </a:solidFill>
                  </a:rPr>
                  <a:t>.</a:t>
                </a:r>
                <a:endParaRPr lang="en-GB" sz="2600" dirty="0">
                  <a:solidFill>
                    <a:schemeClr val="accent1"/>
                  </a:solidFill>
                </a:endParaRPr>
              </a:p>
              <a:p>
                <a:r>
                  <a:rPr lang="en-GB" sz="2400" dirty="0"/>
                  <a:t>The value of objective function given a setting of variables is called an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objective value</a:t>
                </a:r>
                <a:r>
                  <a:rPr lang="en-GB" sz="2400" dirty="0"/>
                  <a:t>.</a:t>
                </a:r>
              </a:p>
              <a:p>
                <a:r>
                  <a:rPr lang="en-GB" sz="2400" dirty="0"/>
                  <a:t>Any setting of variables that satisfies all the constraints is called a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feasible</a:t>
                </a:r>
                <a:r>
                  <a:rPr lang="en-GB" sz="2400" dirty="0"/>
                  <a:t>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solution</a:t>
                </a:r>
                <a:r>
                  <a:rPr lang="en-GB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350CD9-FE93-4B08-A987-387BE7507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2261" y="1578430"/>
                <a:ext cx="9093630" cy="5535879"/>
              </a:xfrm>
              <a:blipFill>
                <a:blip r:embed="rId3"/>
                <a:stretch>
                  <a:fillRect l="-1207" t="-881" r="-1140" b="-1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11916-0A89-400C-BC71-DFFB66F5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0B07D-C432-47A2-BC5F-ECEBE7B78B24}"/>
              </a:ext>
            </a:extLst>
          </p:cNvPr>
          <p:cNvSpPr txBox="1"/>
          <p:nvPr/>
        </p:nvSpPr>
        <p:spPr>
          <a:xfrm>
            <a:off x="7862587" y="2564917"/>
            <a:ext cx="191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Objective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3E5B9-5F2B-44AF-A398-B29E46831041}"/>
              </a:ext>
            </a:extLst>
          </p:cNvPr>
          <p:cNvSpPr txBox="1"/>
          <p:nvPr/>
        </p:nvSpPr>
        <p:spPr>
          <a:xfrm>
            <a:off x="8133225" y="3761354"/>
            <a:ext cx="12412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Constraints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F7EB0A-9BF1-47C6-B785-E0A67BF54996}"/>
              </a:ext>
            </a:extLst>
          </p:cNvPr>
          <p:cNvSpPr txBox="1"/>
          <p:nvPr/>
        </p:nvSpPr>
        <p:spPr>
          <a:xfrm>
            <a:off x="7627751" y="4881801"/>
            <a:ext cx="252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Non-negative constraints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0A2B2FC6-81CD-4742-96B2-6169E00A0EBC}"/>
              </a:ext>
            </a:extLst>
          </p:cNvPr>
          <p:cNvSpPr/>
          <p:nvPr/>
        </p:nvSpPr>
        <p:spPr>
          <a:xfrm>
            <a:off x="7675618" y="3200498"/>
            <a:ext cx="373938" cy="149104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6C412E-9DB3-4DA4-8436-CE8CB3E833D5}"/>
              </a:ext>
            </a:extLst>
          </p:cNvPr>
          <p:cNvCxnSpPr>
            <a:cxnSpLocks/>
          </p:cNvCxnSpPr>
          <p:nvPr/>
        </p:nvCxnSpPr>
        <p:spPr>
          <a:xfrm flipH="1">
            <a:off x="7232073" y="2762116"/>
            <a:ext cx="63051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06C4B5-E959-4BC0-BA14-44E91CAA51CB}"/>
              </a:ext>
            </a:extLst>
          </p:cNvPr>
          <p:cNvCxnSpPr>
            <a:cxnSpLocks/>
          </p:cNvCxnSpPr>
          <p:nvPr/>
        </p:nvCxnSpPr>
        <p:spPr>
          <a:xfrm flipH="1">
            <a:off x="7172137" y="5109076"/>
            <a:ext cx="45561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E4EEA8-24E1-4C04-8BC5-C05F0265C30F}"/>
              </a:ext>
            </a:extLst>
          </p:cNvPr>
          <p:cNvSpPr txBox="1"/>
          <p:nvPr/>
        </p:nvSpPr>
        <p:spPr>
          <a:xfrm>
            <a:off x="632261" y="3931792"/>
            <a:ext cx="4131899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 </a:t>
            </a:r>
            <a:r>
              <a:rPr lang="en-GB" sz="2400" b="1" dirty="0"/>
              <a:t>huge number </a:t>
            </a:r>
            <a:r>
              <a:rPr lang="en-GB" sz="2400" dirty="0"/>
              <a:t>of problems can be mapped to </a:t>
            </a:r>
            <a:br>
              <a:rPr lang="en-GB" sz="2400" dirty="0"/>
            </a:br>
            <a:r>
              <a:rPr lang="en-GB" sz="2400" dirty="0"/>
              <a:t>Linear Programming problems.</a:t>
            </a:r>
          </a:p>
        </p:txBody>
      </p:sp>
    </p:spTree>
    <p:extLst>
      <p:ext uri="{BB962C8B-B14F-4D97-AF65-F5344CB8AC3E}">
        <p14:creationId xmlns:p14="http://schemas.microsoft.com/office/powerpoint/2010/main" val="404848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3" grpId="0"/>
      <p:bldP spid="14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19C5-36D2-40D0-990C-E89FC8DD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Problems as Linear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3E155-CD84-49DE-A369-B47420CBF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60" y="1578430"/>
            <a:ext cx="8948157" cy="58867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In Linear Programming being able to correctly </a:t>
            </a:r>
            <a:r>
              <a:rPr lang="en-GB" b="1" dirty="0"/>
              <a:t>model </a:t>
            </a:r>
            <a:r>
              <a:rPr lang="en-GB" dirty="0"/>
              <a:t>problems is as important as being able to solve Linear Programs.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Suppose we wish to maintain a fruit diet on a very tight budget.</a:t>
            </a:r>
          </a:p>
          <a:p>
            <a:pPr marL="0" indent="0">
              <a:buNone/>
            </a:pPr>
            <a:r>
              <a:rPr lang="en-GB" dirty="0"/>
              <a:t>As with any diet, we will have certain requirements in terms of nutrients. We would like to meet these at minimum cost.</a:t>
            </a:r>
          </a:p>
          <a:p>
            <a:pPr marL="0" indent="0">
              <a:buNone/>
            </a:pPr>
            <a:r>
              <a:rPr lang="en-GB" dirty="0"/>
              <a:t>Assume (for simplicity) that only four kinds of fruit are available in our local greengrocer: </a:t>
            </a:r>
            <a:r>
              <a:rPr lang="en-GB" b="1" dirty="0"/>
              <a:t>apples</a:t>
            </a:r>
            <a:r>
              <a:rPr lang="en-GB" dirty="0"/>
              <a:t>, </a:t>
            </a:r>
            <a:r>
              <a:rPr lang="en-GB" b="1" dirty="0"/>
              <a:t>pears</a:t>
            </a:r>
            <a:r>
              <a:rPr lang="en-GB" dirty="0"/>
              <a:t>, </a:t>
            </a:r>
            <a:r>
              <a:rPr lang="en-GB" b="1" dirty="0"/>
              <a:t>oranges</a:t>
            </a:r>
            <a:r>
              <a:rPr lang="en-GB" dirty="0"/>
              <a:t> and </a:t>
            </a:r>
            <a:r>
              <a:rPr lang="en-GB" b="1" dirty="0"/>
              <a:t>tomatoes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Suppose also that our daily dietary requirements are given to us in terms of: </a:t>
            </a:r>
            <a:r>
              <a:rPr lang="en-GB" b="1" dirty="0"/>
              <a:t>vitamin C</a:t>
            </a:r>
            <a:r>
              <a:rPr lang="en-GB" dirty="0"/>
              <a:t>, </a:t>
            </a:r>
            <a:r>
              <a:rPr lang="en-GB" b="1" dirty="0"/>
              <a:t>calcium</a:t>
            </a:r>
            <a:r>
              <a:rPr lang="en-GB" dirty="0"/>
              <a:t>, </a:t>
            </a:r>
            <a:r>
              <a:rPr lang="en-GB" b="1" dirty="0"/>
              <a:t>iron</a:t>
            </a:r>
            <a:r>
              <a:rPr lang="en-GB" dirty="0"/>
              <a:t> and </a:t>
            </a:r>
            <a:r>
              <a:rPr lang="en-GB" b="1" dirty="0"/>
              <a:t>energy</a:t>
            </a:r>
            <a:r>
              <a:rPr lang="en-GB" dirty="0"/>
              <a:t> (i.e. calories):</a:t>
            </a:r>
          </a:p>
          <a:p>
            <a:r>
              <a:rPr lang="en-GB" dirty="0"/>
              <a:t>We need to consume over 60mg of vitamin C, between 700mg and 1,500mg of calcium, and no more than 20mg of iron. </a:t>
            </a:r>
          </a:p>
          <a:p>
            <a:r>
              <a:rPr lang="en-GB" dirty="0"/>
              <a:t>We need to consume no more than 2,200 kilo calories.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F8C9B-35E7-43CF-B2E2-C200588E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730-22F3-4EFD-BDBF-B62E0BDBA1A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0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0D78C9"/>
      </a:hlink>
      <a:folHlink>
        <a:srgbClr val="568C1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A.potx" id="{3EE40D84-92B7-40A8-BAF5-216794F1F26E}" vid="{51F86BDC-D620-4D54-9C43-DB6CF2076A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DSA</Template>
  <TotalTime>31214</TotalTime>
  <Words>4234</Words>
  <Application>Microsoft Office PowerPoint</Application>
  <PresentationFormat>Custom</PresentationFormat>
  <Paragraphs>751</Paragraphs>
  <Slides>45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Wingdings</vt:lpstr>
      <vt:lpstr>Cambria Math</vt:lpstr>
      <vt:lpstr>Calibri</vt:lpstr>
      <vt:lpstr>Arial</vt:lpstr>
      <vt:lpstr>Office Theme</vt:lpstr>
      <vt:lpstr>Linear Programming Part 1/2</vt:lpstr>
      <vt:lpstr>PowerPoint Presentation</vt:lpstr>
      <vt:lpstr>Learning Outcomes</vt:lpstr>
      <vt:lpstr>Linear Programming: introduction (optimisation with linear functions)</vt:lpstr>
      <vt:lpstr>Systems of Linear Inequalities</vt:lpstr>
      <vt:lpstr>Fourier-Motzkin Elimination (FME method)</vt:lpstr>
      <vt:lpstr>Linear Programs: key features</vt:lpstr>
      <vt:lpstr>Linear Programs</vt:lpstr>
      <vt:lpstr>Modelling Problems as Linear Programs</vt:lpstr>
      <vt:lpstr>A Fruit Diet</vt:lpstr>
      <vt:lpstr>LP Problem Modelling. Step 1: Identify Objective Function.</vt:lpstr>
      <vt:lpstr>LP Problem Modelling. Step 2: Impose Constraints.</vt:lpstr>
      <vt:lpstr>LP Problem Modelling. Step 2: Impose Constraints.</vt:lpstr>
      <vt:lpstr>LP Problem Modelling. Step 2: Impose Constraints.</vt:lpstr>
      <vt:lpstr>LP Problem Modelling. Step 2: Impose Constraints.</vt:lpstr>
      <vt:lpstr>LP Problem Modelling. Step 2: Impose Constraints.</vt:lpstr>
      <vt:lpstr>LP Problem Modelling. Step 2: Impose Constraints.</vt:lpstr>
      <vt:lpstr>LP Problem Modelling. Step 2: Impose Constraints.</vt:lpstr>
      <vt:lpstr>LP Problem Modelling. Step 3: Write Down the Problem.</vt:lpstr>
      <vt:lpstr>LP Problem Modelling. Step 4: Solve.</vt:lpstr>
      <vt:lpstr>LP Problem Modelling. Step 4: Solve.</vt:lpstr>
      <vt:lpstr>Famous Methods for solving LPs</vt:lpstr>
      <vt:lpstr>LP Solvers</vt:lpstr>
      <vt:lpstr>Linear Programming Part 2/2</vt:lpstr>
      <vt:lpstr>PowerPoint Presentation</vt:lpstr>
      <vt:lpstr>In this lecture:</vt:lpstr>
      <vt:lpstr>Example: computing a Nash Equilibrium of a two-player zero-sum game</vt:lpstr>
      <vt:lpstr>Computing NE of a two-player zero-sum game</vt:lpstr>
      <vt:lpstr>Computing Player 1’s strategy in NE</vt:lpstr>
      <vt:lpstr>Computing Player 2’s strategy in NE</vt:lpstr>
      <vt:lpstr>Computing Player 2’s strategy in NE</vt:lpstr>
      <vt:lpstr>Let’s think about this</vt:lpstr>
      <vt:lpstr>Nash Equilibrium in this example</vt:lpstr>
      <vt:lpstr>Assignment for you</vt:lpstr>
      <vt:lpstr>Structure of Linear Programs</vt:lpstr>
      <vt:lpstr>Linear Programming (Unique Solutions)</vt:lpstr>
      <vt:lpstr>Linear Programming (Unique Solutions)</vt:lpstr>
      <vt:lpstr>Linear Programming (Multiple Solutions)</vt:lpstr>
      <vt:lpstr>Linear Programming (Unbounded Solutions)</vt:lpstr>
      <vt:lpstr>Standard vs Slack Linear Program</vt:lpstr>
      <vt:lpstr>Transforming Linear Programs</vt:lpstr>
      <vt:lpstr>Beyond Linear Programs</vt:lpstr>
      <vt:lpstr>Lessons</vt:lpstr>
      <vt:lpstr>Acknowledgement</vt:lpstr>
      <vt:lpstr>Further Reading: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 and  Algorithms</dc:title>
  <dc:creator>Bahar Rastegari</dc:creator>
  <cp:lastModifiedBy>Baharak Rastegari</cp:lastModifiedBy>
  <cp:revision>611</cp:revision>
  <cp:lastPrinted>2019-02-28T19:59:48Z</cp:lastPrinted>
  <dcterms:created xsi:type="dcterms:W3CDTF">2017-09-19T15:47:20Z</dcterms:created>
  <dcterms:modified xsi:type="dcterms:W3CDTF">2020-11-07T16:05:04Z</dcterms:modified>
</cp:coreProperties>
</file>