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1504" r:id="rId2"/>
    <p:sldId id="1506" r:id="rId3"/>
    <p:sldId id="321" r:id="rId4"/>
    <p:sldId id="1516" r:id="rId5"/>
    <p:sldId id="1510" r:id="rId6"/>
    <p:sldId id="1517" r:id="rId7"/>
    <p:sldId id="1531" r:id="rId8"/>
    <p:sldId id="1532" r:id="rId9"/>
    <p:sldId id="1513" r:id="rId10"/>
    <p:sldId id="1518" r:id="rId11"/>
    <p:sldId id="1533" r:id="rId12"/>
    <p:sldId id="1530" r:id="rId13"/>
    <p:sldId id="1534" r:id="rId14"/>
    <p:sldId id="1535" r:id="rId15"/>
    <p:sldId id="1536" r:id="rId16"/>
    <p:sldId id="1539" r:id="rId17"/>
    <p:sldId id="1540" r:id="rId18"/>
    <p:sldId id="1541" r:id="rId19"/>
    <p:sldId id="1542" r:id="rId20"/>
    <p:sldId id="1543" r:id="rId21"/>
    <p:sldId id="1587" r:id="rId22"/>
    <p:sldId id="1588" r:id="rId23"/>
    <p:sldId id="1586" r:id="rId24"/>
    <p:sldId id="1538" r:id="rId25"/>
    <p:sldId id="1544" r:id="rId26"/>
    <p:sldId id="1546" r:id="rId27"/>
    <p:sldId id="1545" r:id="rId28"/>
    <p:sldId id="1551" r:id="rId29"/>
    <p:sldId id="1547" r:id="rId30"/>
    <p:sldId id="1548" r:id="rId31"/>
    <p:sldId id="1553" r:id="rId32"/>
    <p:sldId id="1554" r:id="rId33"/>
    <p:sldId id="1549" r:id="rId34"/>
    <p:sldId id="1555" r:id="rId35"/>
    <p:sldId id="1559" r:id="rId36"/>
    <p:sldId id="1560" r:id="rId37"/>
    <p:sldId id="1561" r:id="rId38"/>
    <p:sldId id="1562" r:id="rId39"/>
    <p:sldId id="1564" r:id="rId40"/>
    <p:sldId id="1596" r:id="rId41"/>
    <p:sldId id="1563" r:id="rId42"/>
    <p:sldId id="1589" r:id="rId43"/>
    <p:sldId id="1590" r:id="rId44"/>
    <p:sldId id="1566" r:id="rId45"/>
    <p:sldId id="1569" r:id="rId46"/>
    <p:sldId id="1567" r:id="rId47"/>
    <p:sldId id="1568" r:id="rId48"/>
    <p:sldId id="1570" r:id="rId49"/>
    <p:sldId id="1571" r:id="rId50"/>
    <p:sldId id="1572" r:id="rId51"/>
    <p:sldId id="1580" r:id="rId52"/>
    <p:sldId id="1573" r:id="rId53"/>
    <p:sldId id="1574" r:id="rId54"/>
    <p:sldId id="1575" r:id="rId55"/>
    <p:sldId id="1576" r:id="rId56"/>
    <p:sldId id="1577" r:id="rId57"/>
    <p:sldId id="1578" r:id="rId58"/>
    <p:sldId id="1598" r:id="rId59"/>
    <p:sldId id="1599" r:id="rId60"/>
    <p:sldId id="1473" r:id="rId61"/>
    <p:sldId id="1584" r:id="rId62"/>
    <p:sldId id="1597" r:id="rId63"/>
  </p:sldIdLst>
  <p:sldSz cx="10155238" cy="7616825"/>
  <p:notesSz cx="6797675" cy="9926638"/>
  <p:embeddedFontLs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Cambria Math" panose="02040503050406030204" pitchFamily="18" charset="0"/>
      <p:regular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A1C"/>
    <a:srgbClr val="FF8021"/>
    <a:srgbClr val="0000FF"/>
    <a:srgbClr val="DCC5ED"/>
    <a:srgbClr val="FFFF93"/>
    <a:srgbClr val="EE009F"/>
    <a:srgbClr val="FF66CC"/>
    <a:srgbClr val="FFAFE4"/>
    <a:srgbClr val="FF9BDE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73994" autoAdjust="0"/>
  </p:normalViewPr>
  <p:slideViewPr>
    <p:cSldViewPr snapToGrid="0">
      <p:cViewPr varScale="1">
        <p:scale>
          <a:sx n="50" d="100"/>
          <a:sy n="50" d="100"/>
        </p:scale>
        <p:origin x="600" y="32"/>
      </p:cViewPr>
      <p:guideLst/>
    </p:cSldViewPr>
  </p:slideViewPr>
  <p:outlineViewPr>
    <p:cViewPr>
      <p:scale>
        <a:sx n="33" d="100"/>
        <a:sy n="33" d="100"/>
      </p:scale>
      <p:origin x="0" y="-59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2C3787-D4C1-4BAB-AEC2-B866BEBCA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5DA8-C2BE-474A-AF6C-D6EEA8AEF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07AF4-EA63-4F15-B1B6-69774C249F08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1F336-0055-4EE1-A42B-6829E1C9FD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30685-00F0-41F6-9B47-AFE89928A1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84163-0E3F-4AAC-891F-2E399754D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315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7T11:30:19.87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0,'-10'0,"-3"0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7T11:30:19.87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0,'-10'0,"-3"0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15:17:52.9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5 3712,'-7'-4'1472,"7"15"-608,7-7-896,-3-4-32,9 7-1600,-2-7-640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15:18:33.6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1 3968,'-20'4'1472,"15"0"-1120,5 3 1792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8T17:11:23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4518 18046 536 0,'23'-3'200'0,"-10"6"-155"0,7-3-17 16,-17 0-18-16,-3 0-23 15,0 0-4-15,0 0-46 16,-3-3-21-16,-10-9-116 15,-7-14-48-15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8T17:35:23.02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16270 16662 220 0,'-14'6'85'0,"8"-3"-66"0,-1-9-1 0,7 6-3 15,0 0-7-15,0-3 3 16,0 0 9-16,0 0 5 16,3 0-13-16,-3 0 2 0,4 0 2 15,-1 3 1-15,-3-3-1 16,0 0-4-16,0-3-2 15,-3 0-4-15,-1 1-1 0,1-1-3 16,0 0-2-16,0 0 3 16,-1 0 0-16,1-3 7 15,0 3 6-15,-1-2-6 16,1-1-1-16,3 0-1 16,-3 0 2-1,-1-3-3-15,1 1 1 0,0-1-5 16,-4 0-2-1,1 0 4-15,2 1 4 0,1-4-5 16,0 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32B9C-0170-47FF-A72C-B2E7788C4669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1C58-DC18-4571-A8C3-4DC19A20E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3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60875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45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01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60875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5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6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3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16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217, 216.9, 224.5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119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56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57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7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This ``weakly preferred’’ relation can be decomposed into its asymmetric and symmetric parts: strictly prefer and indifferent</a:t>
                </a:r>
              </a:p>
              <a:p>
                <a:r>
                  <a:rPr lang="en-GB" dirty="0"/>
                  <a:t> </a:t>
                </a:r>
                <a:r>
                  <a:rPr lang="en-GB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and</a:t>
                </a:r>
                <a:r>
                  <a:rPr lang="en-GB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𝑧 </a:t>
                </a:r>
                <a:r>
                  <a:rPr lang="en-GB" dirty="0"/>
                  <a:t>are </a:t>
                </a:r>
                <a:r>
                  <a:rPr lang="en-GB" b="1" dirty="0"/>
                  <a:t>incomparable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15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60875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66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2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41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5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69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320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\</a:t>
            </a:r>
            <a:r>
              <a:rPr lang="en-GB" dirty="0" err="1"/>
              <a:t>equil^p</a:t>
            </a:r>
            <a:r>
              <a:rPr lang="en-GB" dirty="0"/>
              <a:t> holds when either (second case) </a:t>
            </a:r>
            <a:r>
              <a:rPr lang="en-GB" dirty="0" err="1"/>
              <a:t>g_i</a:t>
            </a:r>
            <a:r>
              <a:rPr lang="en-GB" dirty="0"/>
              <a:t>(a)=</a:t>
            </a:r>
            <a:r>
              <a:rPr lang="en-GB" dirty="0" err="1"/>
              <a:t>g_i</a:t>
            </a:r>
            <a:r>
              <a:rPr lang="en-GB" dirty="0"/>
              <a:t>(b) for all </a:t>
            </a:r>
            <a:r>
              <a:rPr lang="en-GB" dirty="0" err="1"/>
              <a:t>i</a:t>
            </a:r>
            <a:r>
              <a:rPr lang="en-GB" dirty="0"/>
              <a:t> (so the evaluation of both on each issue is the same) or (first case) neither is weakly dominating the other one (so at least there is one issue </a:t>
            </a:r>
            <a:r>
              <a:rPr lang="en-GB" dirty="0" err="1"/>
              <a:t>i</a:t>
            </a:r>
            <a:r>
              <a:rPr lang="en-GB" dirty="0"/>
              <a:t> where </a:t>
            </a:r>
            <a:r>
              <a:rPr lang="en-GB" dirty="0" err="1"/>
              <a:t>g_i</a:t>
            </a:r>
            <a:r>
              <a:rPr lang="en-GB" dirty="0"/>
              <a:t>(a) &gt; </a:t>
            </a:r>
            <a:r>
              <a:rPr lang="en-GB" dirty="0" err="1"/>
              <a:t>g_i</a:t>
            </a:r>
            <a:r>
              <a:rPr lang="en-GB" dirty="0"/>
              <a:t>(b) and at least one issue j where </a:t>
            </a:r>
            <a:r>
              <a:rPr lang="en-GB" dirty="0" err="1"/>
              <a:t>g_j</a:t>
            </a:r>
            <a:r>
              <a:rPr lang="en-GB" dirty="0"/>
              <a:t>(b)&gt; </a:t>
            </a:r>
            <a:r>
              <a:rPr lang="en-GB" dirty="0" err="1"/>
              <a:t>g_j</a:t>
            </a:r>
            <a:r>
              <a:rPr lang="en-GB" dirty="0"/>
              <a:t>(a)). </a:t>
            </a:r>
          </a:p>
          <a:p>
            <a:endParaRPr lang="en-GB" dirty="0"/>
          </a:p>
          <a:p>
            <a:r>
              <a:rPr lang="en-GB" dirty="0"/>
              <a:t>\</a:t>
            </a:r>
            <a:r>
              <a:rPr lang="en-GB" dirty="0" err="1"/>
              <a:t>succ^p</a:t>
            </a:r>
            <a:r>
              <a:rPr lang="en-GB" dirty="0"/>
              <a:t> holds when a is weakly dominating b but not the other way around. So when </a:t>
            </a:r>
            <a:r>
              <a:rPr lang="en-GB" dirty="0" err="1"/>
              <a:t>g_i</a:t>
            </a:r>
            <a:r>
              <a:rPr lang="en-GB" dirty="0"/>
              <a:t>(a)&gt;=</a:t>
            </a:r>
            <a:r>
              <a:rPr lang="en-GB" dirty="0" err="1"/>
              <a:t>g_i</a:t>
            </a:r>
            <a:r>
              <a:rPr lang="en-GB" dirty="0"/>
              <a:t>(b) on all issues and </a:t>
            </a:r>
            <a:r>
              <a:rPr lang="en-GB" dirty="0" err="1"/>
              <a:t>g_i</a:t>
            </a:r>
            <a:r>
              <a:rPr lang="en-GB" dirty="0"/>
              <a:t>(a) &gt; </a:t>
            </a:r>
            <a:r>
              <a:rPr lang="en-GB" dirty="0" err="1"/>
              <a:t>g_i</a:t>
            </a:r>
            <a:r>
              <a:rPr lang="en-GB" dirty="0"/>
              <a:t>(b) for at least one issue </a:t>
            </a:r>
            <a:r>
              <a:rPr lang="en-GB" dirty="0" err="1"/>
              <a:t>i</a:t>
            </a:r>
            <a:r>
              <a:rPr lang="en-GB" dirty="0"/>
              <a:t>. (Note that \delta is not weak dominance as defined in Enrico M’s lecture. This one is what Enrico would call very weak dominance.]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92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d(</a:t>
            </a:r>
            <a:r>
              <a:rPr lang="en-GB" dirty="0" err="1"/>
              <a:t>a,b</a:t>
            </a:r>
            <a:r>
              <a:rPr lang="en-GB" dirty="0"/>
              <a:t>) = minimize U(a)-U(b).</a:t>
            </a:r>
          </a:p>
          <a:p>
            <a:r>
              <a:rPr lang="en-GB" dirty="0"/>
              <a:t>D(</a:t>
            </a:r>
            <a:r>
              <a:rPr lang="en-GB" dirty="0" err="1"/>
              <a:t>a,b</a:t>
            </a:r>
            <a:r>
              <a:rPr lang="en-GB" dirty="0"/>
              <a:t>) = maximise U(a) – U(b).</a:t>
            </a:r>
          </a:p>
          <a:p>
            <a:endParaRPr lang="en-GB" dirty="0"/>
          </a:p>
          <a:p>
            <a:r>
              <a:rPr lang="en-GB" dirty="0"/>
              <a:t>d(</a:t>
            </a:r>
            <a:r>
              <a:rPr lang="en-GB" dirty="0" err="1"/>
              <a:t>a,b</a:t>
            </a:r>
            <a:r>
              <a:rPr lang="en-GB" dirty="0"/>
              <a:t>)&gt;=0 implies that U(a)&gt;=U(b) for all compatible … hence U(b)&lt;=U(a) for all compatible and hence D(</a:t>
            </a:r>
            <a:r>
              <a:rPr lang="en-GB" dirty="0" err="1"/>
              <a:t>b,a</a:t>
            </a:r>
            <a:r>
              <a:rPr lang="en-GB" dirty="0"/>
              <a:t>) &lt;=0.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0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3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0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70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3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2C7D-FB8B-45C2-AD21-28A81A663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05" y="1158665"/>
            <a:ext cx="7616429" cy="2651784"/>
          </a:xfrm>
        </p:spPr>
        <p:txBody>
          <a:bodyPr anchor="b"/>
          <a:lstStyle>
            <a:lvl1pPr algn="l">
              <a:defRPr sz="6664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C487B-DBE8-4F08-9119-8369DE69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405" y="4654868"/>
            <a:ext cx="7533429" cy="774563"/>
          </a:xfrm>
        </p:spPr>
        <p:txBody>
          <a:bodyPr>
            <a:normAutofit/>
          </a:bodyPr>
          <a:lstStyle>
            <a:lvl1pPr marL="0" indent="0" algn="l">
              <a:buNone/>
              <a:defRPr sz="3110">
                <a:solidFill>
                  <a:srgbClr val="50B4C8"/>
                </a:solidFill>
              </a:defRPr>
            </a:lvl1pPr>
            <a:lvl2pPr marL="507766" indent="0" algn="ctr">
              <a:buNone/>
              <a:defRPr sz="2221"/>
            </a:lvl2pPr>
            <a:lvl3pPr marL="1015533" indent="0" algn="ctr">
              <a:buNone/>
              <a:defRPr sz="1999"/>
            </a:lvl3pPr>
            <a:lvl4pPr marL="1523299" indent="0" algn="ctr">
              <a:buNone/>
              <a:defRPr sz="1777"/>
            </a:lvl4pPr>
            <a:lvl5pPr marL="2031065" indent="0" algn="ctr">
              <a:buNone/>
              <a:defRPr sz="1777"/>
            </a:lvl5pPr>
            <a:lvl6pPr marL="2538832" indent="0" algn="ctr">
              <a:buNone/>
              <a:defRPr sz="1777"/>
            </a:lvl6pPr>
            <a:lvl7pPr marL="3046598" indent="0" algn="ctr">
              <a:buNone/>
              <a:defRPr sz="1777"/>
            </a:lvl7pPr>
            <a:lvl8pPr marL="3554364" indent="0" algn="ctr">
              <a:buNone/>
              <a:defRPr sz="1777"/>
            </a:lvl8pPr>
            <a:lvl9pPr marL="4062131" indent="0" algn="ctr">
              <a:buNone/>
              <a:defRPr sz="1777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B03-3CE6-4BEB-B9B6-D8556494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2D204-2367-4EBE-B17C-BFE1BF1365EA}" type="datetime1">
              <a:rPr lang="en-GB" smtClean="0"/>
              <a:t>18/01/2021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0224-2BBE-4C79-AAD6-D3E8FE1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71C-E88F-43B5-8FD2-46AF5D9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9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5923-03D8-459D-B9B5-FBA2FEF2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84FA9-C0F1-4118-98D5-9FCD8382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1CD5-DF37-4893-8343-1696770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6CFE-D691-4203-9A97-87F98ECFD541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9400-EA34-4AF9-B1AD-A874ED57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0BD8-B50A-4B01-A3C4-0705B967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01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164B6-E50C-4243-B8C9-BDFC2DF70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67342" y="405526"/>
            <a:ext cx="2189723" cy="6454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932F8-E997-4A63-8076-4D864CF94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173" y="405526"/>
            <a:ext cx="6442229" cy="64549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F739-C064-4F12-B29F-9F3C2CD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6A4-D30A-4010-91B7-DE7EB6B63A3E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A1BE-41A0-44C6-AE38-B8B08517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9EF7-DC8E-40F0-8B82-451CBB0B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A6C1-D061-4CA7-8173-E60FB592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62" y="1"/>
            <a:ext cx="8758893" cy="1472234"/>
          </a:xfrm>
        </p:spPr>
        <p:txBody>
          <a:bodyPr/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9A7-9DD1-401D-92AE-79B5D90262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1" y="1578430"/>
            <a:ext cx="8824804" cy="5481239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2665"/>
            </a:lvl1pPr>
            <a:lvl2pPr marL="761649" indent="-253883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CCB0-B5B7-498B-935F-D069A2D7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063-A9B0-4B1B-AA77-5B573FA1B0F7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6ACE-ADA6-48A4-A0DA-B1479D8C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3D43A-2E55-42B1-B148-FA027ED6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CB3965-1DF7-46A6-9A1B-7F46D1894332}"/>
              </a:ext>
            </a:extLst>
          </p:cNvPr>
          <p:cNvCxnSpPr>
            <a:cxnSpLocks/>
          </p:cNvCxnSpPr>
          <p:nvPr userDrawn="1"/>
        </p:nvCxnSpPr>
        <p:spPr>
          <a:xfrm>
            <a:off x="698173" y="1318296"/>
            <a:ext cx="848548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5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2854-81F1-43FD-AA1E-75038BA2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84" y="1898919"/>
            <a:ext cx="8758893" cy="3168387"/>
          </a:xfrm>
        </p:spPr>
        <p:txBody>
          <a:bodyPr anchor="b"/>
          <a:lstStyle>
            <a:lvl1pPr>
              <a:defRPr sz="666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6A29-49D8-4807-94C0-C1C808AB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84" y="5097279"/>
            <a:ext cx="8758893" cy="1666180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507766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2pPr>
            <a:lvl3pPr marL="101553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3pPr>
            <a:lvl4pPr marL="1523299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4pPr>
            <a:lvl5pPr marL="2031065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5pPr>
            <a:lvl6pPr marL="2538832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6pPr>
            <a:lvl7pPr marL="3046598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7pPr>
            <a:lvl8pPr marL="355436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8pPr>
            <a:lvl9pPr marL="4062131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D32D-C3FB-4609-B1F4-6A522E07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62E5-29EE-4CDD-8A32-768E33AAC31A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5462-1359-4CFC-A90E-F63D5022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C696-B455-4463-955E-22676F82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41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E92D-BBD6-450A-A0E0-98841E39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5EAE-9EDA-47FC-8BCB-512208713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73" y="2027628"/>
            <a:ext cx="4315977" cy="48328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90F7-2D7A-4F2B-BB1B-2164976E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1088" y="2027628"/>
            <a:ext cx="4315977" cy="48328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7DFE-ED85-4A48-BD9C-6EA89C30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D03-9D0A-4DA2-8DFD-F17BA67AF252}" type="datetime1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2340F-8B60-4793-B6E8-AD535129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503B9-82E6-4684-A57D-A05F74E5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90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ABED-A535-4C64-AA2F-206C7CE7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96" y="405526"/>
            <a:ext cx="8758893" cy="1472234"/>
          </a:xfrm>
        </p:spPr>
        <p:txBody>
          <a:bodyPr/>
          <a:lstStyle>
            <a:lvl1pPr>
              <a:defRPr>
                <a:solidFill>
                  <a:srgbClr val="50B4C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2C4A-F653-485B-BF69-BE77BE0C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496" y="1867181"/>
            <a:ext cx="4296141" cy="915076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07766" indent="0">
              <a:buNone/>
              <a:defRPr sz="2221" b="1"/>
            </a:lvl2pPr>
            <a:lvl3pPr marL="1015533" indent="0">
              <a:buNone/>
              <a:defRPr sz="1999" b="1"/>
            </a:lvl3pPr>
            <a:lvl4pPr marL="1523299" indent="0">
              <a:buNone/>
              <a:defRPr sz="1777" b="1"/>
            </a:lvl4pPr>
            <a:lvl5pPr marL="2031065" indent="0">
              <a:buNone/>
              <a:defRPr sz="1777" b="1"/>
            </a:lvl5pPr>
            <a:lvl6pPr marL="2538832" indent="0">
              <a:buNone/>
              <a:defRPr sz="1777" b="1"/>
            </a:lvl6pPr>
            <a:lvl7pPr marL="3046598" indent="0">
              <a:buNone/>
              <a:defRPr sz="1777" b="1"/>
            </a:lvl7pPr>
            <a:lvl8pPr marL="3554364" indent="0">
              <a:buNone/>
              <a:defRPr sz="1777" b="1"/>
            </a:lvl8pPr>
            <a:lvl9pPr marL="4062131" indent="0">
              <a:buNone/>
              <a:defRPr sz="17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E89DA-564A-40FD-9E7D-C07E236AE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496" y="2782258"/>
            <a:ext cx="4296141" cy="4092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7C847-5D22-4597-8749-73785ECD0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1089" y="1867181"/>
            <a:ext cx="4317299" cy="915076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07766" indent="0">
              <a:buNone/>
              <a:defRPr sz="2221" b="1"/>
            </a:lvl2pPr>
            <a:lvl3pPr marL="1015533" indent="0">
              <a:buNone/>
              <a:defRPr sz="1999" b="1"/>
            </a:lvl3pPr>
            <a:lvl4pPr marL="1523299" indent="0">
              <a:buNone/>
              <a:defRPr sz="1777" b="1"/>
            </a:lvl4pPr>
            <a:lvl5pPr marL="2031065" indent="0">
              <a:buNone/>
              <a:defRPr sz="1777" b="1"/>
            </a:lvl5pPr>
            <a:lvl6pPr marL="2538832" indent="0">
              <a:buNone/>
              <a:defRPr sz="1777" b="1"/>
            </a:lvl6pPr>
            <a:lvl7pPr marL="3046598" indent="0">
              <a:buNone/>
              <a:defRPr sz="1777" b="1"/>
            </a:lvl7pPr>
            <a:lvl8pPr marL="3554364" indent="0">
              <a:buNone/>
              <a:defRPr sz="1777" b="1"/>
            </a:lvl8pPr>
            <a:lvl9pPr marL="4062131" indent="0">
              <a:buNone/>
              <a:defRPr sz="17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0FB07-A3D9-467B-8995-DDFAC473A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1089" y="2782258"/>
            <a:ext cx="4317299" cy="4092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31219-CF7A-4AD1-A066-501028F6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5CA-4740-4FF0-84A4-523A05DB44C7}" type="datetime1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9B399-05FF-4ED9-BC75-5B658AD0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3000A-B90C-4A5C-8E3B-BD95F389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7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3DAF-43BE-4166-BB51-709FB592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B4C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5C21C-7629-4EE4-AE6C-08FC3191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5C43-7869-43E1-9D31-2DDCAED54B91}" type="datetime1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37ABA-57C8-4D58-B54B-74C64B5D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A6DE1-842E-4355-9245-8C30EC8E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3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892B0-3F10-46E6-AD5A-C6A78EA2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2415-5449-4B77-AF5C-05803A429E69}" type="datetime1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E909F-E5E6-4FF6-967D-21FDCC9A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CDC3-03D3-44A6-B5F7-6CA34FB2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51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BBF7-8649-4221-A205-01B3A091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96" y="507789"/>
            <a:ext cx="3275328" cy="1777259"/>
          </a:xfrm>
        </p:spPr>
        <p:txBody>
          <a:bodyPr anchor="b"/>
          <a:lstStyle>
            <a:lvl1pPr>
              <a:defRPr sz="355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676F-F277-46F4-8192-B5E21CE5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299" y="1096683"/>
            <a:ext cx="5141090" cy="5412883"/>
          </a:xfrm>
        </p:spPr>
        <p:txBody>
          <a:bodyPr/>
          <a:lstStyle>
            <a:lvl1pPr>
              <a:defRPr sz="3554"/>
            </a:lvl1pPr>
            <a:lvl2pPr>
              <a:defRPr sz="3110"/>
            </a:lvl2pPr>
            <a:lvl3pPr>
              <a:defRPr sz="2665"/>
            </a:lvl3pPr>
            <a:lvl4pPr>
              <a:defRPr sz="2221"/>
            </a:lvl4pPr>
            <a:lvl5pPr>
              <a:defRPr sz="2221"/>
            </a:lvl5pPr>
            <a:lvl6pPr>
              <a:defRPr sz="2221"/>
            </a:lvl6pPr>
            <a:lvl7pPr>
              <a:defRPr sz="2221"/>
            </a:lvl7pPr>
            <a:lvl8pPr>
              <a:defRPr sz="2221"/>
            </a:lvl8pPr>
            <a:lvl9pPr>
              <a:defRPr sz="222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F23CB-8320-4B31-ABE5-2F21B7AD8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496" y="2285049"/>
            <a:ext cx="3275328" cy="4233333"/>
          </a:xfrm>
        </p:spPr>
        <p:txBody>
          <a:bodyPr/>
          <a:lstStyle>
            <a:lvl1pPr marL="0" indent="0">
              <a:buNone/>
              <a:defRPr sz="1777"/>
            </a:lvl1pPr>
            <a:lvl2pPr marL="507766" indent="0">
              <a:buNone/>
              <a:defRPr sz="1555"/>
            </a:lvl2pPr>
            <a:lvl3pPr marL="1015533" indent="0">
              <a:buNone/>
              <a:defRPr sz="1333"/>
            </a:lvl3pPr>
            <a:lvl4pPr marL="1523299" indent="0">
              <a:buNone/>
              <a:defRPr sz="1111"/>
            </a:lvl4pPr>
            <a:lvl5pPr marL="2031065" indent="0">
              <a:buNone/>
              <a:defRPr sz="1111"/>
            </a:lvl5pPr>
            <a:lvl6pPr marL="2538832" indent="0">
              <a:buNone/>
              <a:defRPr sz="1111"/>
            </a:lvl6pPr>
            <a:lvl7pPr marL="3046598" indent="0">
              <a:buNone/>
              <a:defRPr sz="1111"/>
            </a:lvl7pPr>
            <a:lvl8pPr marL="3554364" indent="0">
              <a:buNone/>
              <a:defRPr sz="1111"/>
            </a:lvl8pPr>
            <a:lvl9pPr marL="4062131" indent="0">
              <a:buNone/>
              <a:defRPr sz="11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3B02-FF66-4B10-8075-5B647C48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69F-68F3-4F76-8D5E-02E97BE37E3A}" type="datetime1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59DBF-FD6C-4BE2-8EC6-01B267F9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CA548-64AD-440B-8F71-8F6B88F0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7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A527-91F4-4C5F-91D8-EB5A56C6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96" y="507789"/>
            <a:ext cx="3275328" cy="1777259"/>
          </a:xfrm>
        </p:spPr>
        <p:txBody>
          <a:bodyPr anchor="b"/>
          <a:lstStyle>
            <a:lvl1pPr>
              <a:defRPr sz="355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6C2C3-0F35-43E4-BF82-9437F07D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7299" y="1096683"/>
            <a:ext cx="5141090" cy="5412883"/>
          </a:xfrm>
        </p:spPr>
        <p:txBody>
          <a:bodyPr/>
          <a:lstStyle>
            <a:lvl1pPr marL="0" indent="0">
              <a:buNone/>
              <a:defRPr sz="3554"/>
            </a:lvl1pPr>
            <a:lvl2pPr marL="507766" indent="0">
              <a:buNone/>
              <a:defRPr sz="3110"/>
            </a:lvl2pPr>
            <a:lvl3pPr marL="1015533" indent="0">
              <a:buNone/>
              <a:defRPr sz="2665"/>
            </a:lvl3pPr>
            <a:lvl4pPr marL="1523299" indent="0">
              <a:buNone/>
              <a:defRPr sz="2221"/>
            </a:lvl4pPr>
            <a:lvl5pPr marL="2031065" indent="0">
              <a:buNone/>
              <a:defRPr sz="2221"/>
            </a:lvl5pPr>
            <a:lvl6pPr marL="2538832" indent="0">
              <a:buNone/>
              <a:defRPr sz="2221"/>
            </a:lvl6pPr>
            <a:lvl7pPr marL="3046598" indent="0">
              <a:buNone/>
              <a:defRPr sz="2221"/>
            </a:lvl7pPr>
            <a:lvl8pPr marL="3554364" indent="0">
              <a:buNone/>
              <a:defRPr sz="2221"/>
            </a:lvl8pPr>
            <a:lvl9pPr marL="4062131" indent="0">
              <a:buNone/>
              <a:defRPr sz="2221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E5ED7-0285-4219-94A7-F70F6F83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496" y="2285049"/>
            <a:ext cx="3275328" cy="4233333"/>
          </a:xfrm>
        </p:spPr>
        <p:txBody>
          <a:bodyPr/>
          <a:lstStyle>
            <a:lvl1pPr marL="0" indent="0">
              <a:buNone/>
              <a:defRPr sz="1777"/>
            </a:lvl1pPr>
            <a:lvl2pPr marL="507766" indent="0">
              <a:buNone/>
              <a:defRPr sz="1555"/>
            </a:lvl2pPr>
            <a:lvl3pPr marL="1015533" indent="0">
              <a:buNone/>
              <a:defRPr sz="1333"/>
            </a:lvl3pPr>
            <a:lvl4pPr marL="1523299" indent="0">
              <a:buNone/>
              <a:defRPr sz="1111"/>
            </a:lvl4pPr>
            <a:lvl5pPr marL="2031065" indent="0">
              <a:buNone/>
              <a:defRPr sz="1111"/>
            </a:lvl5pPr>
            <a:lvl6pPr marL="2538832" indent="0">
              <a:buNone/>
              <a:defRPr sz="1111"/>
            </a:lvl6pPr>
            <a:lvl7pPr marL="3046598" indent="0">
              <a:buNone/>
              <a:defRPr sz="1111"/>
            </a:lvl7pPr>
            <a:lvl8pPr marL="3554364" indent="0">
              <a:buNone/>
              <a:defRPr sz="1111"/>
            </a:lvl8pPr>
            <a:lvl9pPr marL="4062131" indent="0">
              <a:buNone/>
              <a:defRPr sz="11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5FAC1-3601-4CB1-B5FE-D4926342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EE9-F4AF-4C68-9214-FE8B46642914}" type="datetime1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D91FD-A37E-4FD8-883C-F165C8BF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1E9D8-8916-4326-9F36-51B6D85F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2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8640D-4958-465B-84B8-3EFCAA22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73" y="405526"/>
            <a:ext cx="8758893" cy="147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6C19-D08F-4FC5-9CB9-485C1291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173" y="2027628"/>
            <a:ext cx="8758893" cy="483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5666-0D34-4CF1-AE3D-10F24C6DF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173" y="7059670"/>
            <a:ext cx="2284929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146C-374A-425E-A8C2-5C8926070DBD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A0E0-2E55-4612-9D45-3D70D8C13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3923" y="7059670"/>
            <a:ext cx="3427392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A4B4-1FE1-4412-8CAE-275F2ABB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2137" y="7059670"/>
            <a:ext cx="2284929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5730-22F3-4EFD-BDBF-B62E0BDBA1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65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1015533" rtl="0" eaLnBrk="1" latinLnBrk="0" hangingPunct="1">
        <a:lnSpc>
          <a:spcPct val="90000"/>
        </a:lnSpc>
        <a:spcBef>
          <a:spcPct val="0"/>
        </a:spcBef>
        <a:buNone/>
        <a:defRPr sz="4887" kern="1200">
          <a:solidFill>
            <a:srgbClr val="50B4C8"/>
          </a:solidFill>
          <a:latin typeface="+mj-lt"/>
          <a:ea typeface="+mj-ea"/>
          <a:cs typeface="+mj-cs"/>
        </a:defRPr>
      </a:lvl1pPr>
    </p:titleStyle>
    <p:bodyStyle>
      <a:lvl1pPr marL="253883" indent="-253883" algn="l" defTabSz="1015533" rtl="0" eaLnBrk="1" latinLnBrk="0" hangingPunct="1">
        <a:lnSpc>
          <a:spcPct val="90000"/>
        </a:lnSpc>
        <a:spcBef>
          <a:spcPts val="1111"/>
        </a:spcBef>
        <a:buClr>
          <a:schemeClr val="accent1"/>
        </a:buClr>
        <a:buFont typeface="Arial" panose="020B0604020202020204" pitchFamily="34" charset="0"/>
        <a:buChar char="•"/>
        <a:defRPr sz="3110" kern="1200">
          <a:solidFill>
            <a:schemeClr val="tx1"/>
          </a:solidFill>
          <a:latin typeface="+mn-lt"/>
          <a:ea typeface="+mn-ea"/>
          <a:cs typeface="+mn-cs"/>
        </a:defRPr>
      </a:lvl1pPr>
      <a:lvl2pPr marL="761649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269416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1" kern="1200">
          <a:solidFill>
            <a:schemeClr val="tx1"/>
          </a:solidFill>
          <a:latin typeface="+mn-lt"/>
          <a:ea typeface="+mn-ea"/>
          <a:cs typeface="+mn-cs"/>
        </a:defRPr>
      </a:lvl3pPr>
      <a:lvl4pPr marL="1777182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284948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792715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3300481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808247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4316014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507766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15533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23299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31065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38832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3046598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554364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4062131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30.png"/><Relationship Id="rId4" Type="http://schemas.openxmlformats.org/officeDocument/2006/relationships/customXml" Target="../ink/ink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5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0-387-23081-5_8" TargetMode="External"/><Relationship Id="rId2" Type="http://schemas.openxmlformats.org/officeDocument/2006/relationships/hyperlink" Target="https://https/link.springer.com/chapter/10.1007/978-1-4419-5904-1_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377221707008752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030-17294-7_9" TargetMode="External"/><Relationship Id="rId2" Type="http://schemas.openxmlformats.org/officeDocument/2006/relationships/hyperlink" Target="https://www.springer.com/gp/book/9783319905983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icml.cc/2015/wp-content/uploads/2015/06/icml_ranking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76D6-C40F-45DE-92CE-C16214D82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45" y="1359569"/>
            <a:ext cx="8366975" cy="1871590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Preference Elicitation</a:t>
            </a:r>
            <a:br>
              <a:rPr lang="en-GB" sz="4887" dirty="0"/>
            </a:br>
            <a:r>
              <a:rPr lang="en-GB" sz="4400" dirty="0"/>
              <a:t>Part 1/3</a:t>
            </a:r>
            <a:endParaRPr lang="en-GB" sz="4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741" y="5490965"/>
            <a:ext cx="5690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 Baharak Rastegari</a:t>
            </a:r>
          </a:p>
          <a:p>
            <a:r>
              <a:rPr lang="en-GB" sz="2800" dirty="0">
                <a:solidFill>
                  <a:srgbClr val="0070C0"/>
                </a:solidFill>
              </a:rPr>
              <a:t>b.rastegari@soton.ac.uk</a:t>
            </a:r>
          </a:p>
          <a:p>
            <a:r>
              <a:rPr lang="en-GB" sz="2800" dirty="0"/>
              <a:t>Electronics and Computer Science</a:t>
            </a:r>
          </a:p>
          <a:p>
            <a:r>
              <a:rPr lang="en-GB" sz="2800" dirty="0"/>
              <a:t>University of Southampton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4840" y="3630325"/>
            <a:ext cx="5822577" cy="139681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COMP6203	Intelligent Agents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November 2020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41959" y="3251111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1962" y="1347538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BE0281-14CF-47B2-A01B-FA30E5429CCA}"/>
                  </a:ext>
                </a:extLst>
              </p14:cNvPr>
              <p14:cNvContentPartPr/>
              <p14:nvPr/>
            </p14:nvContentPartPr>
            <p14:xfrm>
              <a:off x="5864400" y="5549151"/>
              <a:ext cx="86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BE0281-14CF-47B2-A01B-FA30E5429C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5760" y="5540151"/>
                <a:ext cx="262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86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90-785E-42BD-AB4C-6F2EC923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C8053-F570-4C90-8D2E-1AFCF3CE4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Committee with 3 members: Enrico, Bahar, </a:t>
                </a:r>
                <a:r>
                  <a:rPr lang="en-GB" dirty="0" err="1"/>
                  <a:t>Danesh</a:t>
                </a:r>
                <a:endParaRPr lang="en-GB" dirty="0"/>
              </a:p>
              <a:p>
                <a:r>
                  <a:rPr lang="en-GB" dirty="0"/>
                  <a:t>Set of 3 candidates: Alan, Grace and Nicole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     </a:t>
                </a:r>
                <a:r>
                  <a:rPr lang="en-GB" dirty="0">
                    <a:solidFill>
                      <a:srgbClr val="0070C0"/>
                    </a:solidFill>
                  </a:rPr>
                  <a:t>Enrico</a:t>
                </a:r>
                <a:r>
                  <a:rPr lang="en-GB" dirty="0"/>
                  <a:t>:  Alan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GB" dirty="0"/>
                  <a:t> Grace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≻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Nicole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   Bahar</a:t>
                </a:r>
                <a:r>
                  <a:rPr lang="en-GB" dirty="0"/>
                  <a:t>: Grace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GB" dirty="0"/>
                  <a:t> Nicole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≻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Alan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 err="1">
                    <a:solidFill>
                      <a:srgbClr val="0070C0"/>
                    </a:solidFill>
                  </a:rPr>
                  <a:t>Danesh</a:t>
                </a:r>
                <a:r>
                  <a:rPr lang="en-GB" dirty="0"/>
                  <a:t>: Nicole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GB" dirty="0"/>
                  <a:t>  Alan 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GB" dirty="0"/>
                  <a:t> Grace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How can we aggregate these 3 preferences?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C8053-F570-4C90-8D2E-1AFCF3CE4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3" t="-1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9660-516C-4E73-9A75-6967BD47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CCD4B-C4B6-4C15-AD7A-8443416F56AE}"/>
              </a:ext>
            </a:extLst>
          </p:cNvPr>
          <p:cNvSpPr txBox="1"/>
          <p:nvPr/>
        </p:nvSpPr>
        <p:spPr>
          <a:xfrm>
            <a:off x="1245095" y="6153400"/>
            <a:ext cx="7533226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But for the rest of this lecture we will assume transitivity!</a:t>
            </a:r>
          </a:p>
        </p:txBody>
      </p:sp>
    </p:spTree>
    <p:extLst>
      <p:ext uri="{BB962C8B-B14F-4D97-AF65-F5344CB8AC3E}">
        <p14:creationId xmlns:p14="http://schemas.microsoft.com/office/powerpoint/2010/main" val="13865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41961" y="3313255"/>
            <a:ext cx="7046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/>
              <a:t>Preference Uncertainty</a:t>
            </a:r>
          </a:p>
        </p:txBody>
      </p:sp>
    </p:spTree>
    <p:extLst>
      <p:ext uri="{BB962C8B-B14F-4D97-AF65-F5344CB8AC3E}">
        <p14:creationId xmlns:p14="http://schemas.microsoft.com/office/powerpoint/2010/main" val="128527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E130-6BE8-48DF-9707-E09174EA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do we always know our preferences?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A2BB-A5C5-4CD5-8E40-70E78EC8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1" y="1578430"/>
            <a:ext cx="8933770" cy="5701601"/>
          </a:xfrm>
        </p:spPr>
        <p:txBody>
          <a:bodyPr>
            <a:normAutofit/>
          </a:bodyPr>
          <a:lstStyle/>
          <a:p>
            <a:r>
              <a:rPr lang="en-GB" dirty="0"/>
              <a:t>Learning our preferences is costly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Money</a:t>
            </a:r>
          </a:p>
          <a:p>
            <a:pPr lvl="1"/>
            <a:r>
              <a:rPr lang="en-GB" dirty="0"/>
              <a:t>Cognitive cost</a:t>
            </a:r>
          </a:p>
          <a:p>
            <a:pPr lvl="1"/>
            <a:endParaRPr lang="en-GB" dirty="0"/>
          </a:p>
          <a:p>
            <a:r>
              <a:rPr lang="en-GB" dirty="0"/>
              <a:t>Often there are too many outcomes and fully ranking them is too costly and we cannot afford that.</a:t>
            </a:r>
          </a:p>
          <a:p>
            <a:r>
              <a:rPr lang="en-GB" dirty="0"/>
              <a:t>Instead, we invest our budget (could be time, money, cognitive power, … or a combination of them) on </a:t>
            </a:r>
            <a:r>
              <a:rPr lang="en-GB" dirty="0">
                <a:solidFill>
                  <a:srgbClr val="FF0000"/>
                </a:solidFill>
              </a:rPr>
              <a:t>partially</a:t>
            </a:r>
            <a:r>
              <a:rPr lang="en-GB" dirty="0"/>
              <a:t> learning our preferences.</a:t>
            </a:r>
          </a:p>
          <a:p>
            <a:r>
              <a:rPr lang="en-GB" dirty="0"/>
              <a:t>What should our learning strategy be? How do we decide where to spend our </a:t>
            </a:r>
            <a:r>
              <a:rPr lang="en-GB" dirty="0">
                <a:solidFill>
                  <a:srgbClr val="FF0000"/>
                </a:solidFill>
              </a:rPr>
              <a:t>elicitation</a:t>
            </a:r>
            <a:r>
              <a:rPr lang="en-GB" dirty="0"/>
              <a:t> budget?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19EC1-91F7-4FCD-9951-DDDE1C5B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F87-645C-4A5F-A179-8B6DE228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Preference Elicitation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CCB5-3FD3-4480-AB38-C84B9A78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55" y="1557327"/>
            <a:ext cx="9398005" cy="5736771"/>
          </a:xfrm>
        </p:spPr>
        <p:txBody>
          <a:bodyPr>
            <a:normAutofit/>
          </a:bodyPr>
          <a:lstStyle/>
          <a:p>
            <a:r>
              <a:rPr lang="en-GB" sz="2600" dirty="0"/>
              <a:t>We start with having some partial information (or none at all) about our preferences.</a:t>
            </a:r>
          </a:p>
          <a:p>
            <a:r>
              <a:rPr lang="en-GB" sz="2600" dirty="0"/>
              <a:t>We learn more about preferences by making some queries.</a:t>
            </a:r>
          </a:p>
          <a:p>
            <a:r>
              <a:rPr lang="en-GB" sz="2600" dirty="0"/>
              <a:t>These queries could be anything, e.g.</a:t>
            </a:r>
          </a:p>
          <a:p>
            <a:pPr lvl="1"/>
            <a:r>
              <a:rPr lang="en-GB" sz="2400" dirty="0"/>
              <a:t>What cuisine do you prefer, Indian or Italian?</a:t>
            </a:r>
          </a:p>
          <a:p>
            <a:pPr lvl="1"/>
            <a:r>
              <a:rPr lang="en-GB" sz="2400" dirty="0"/>
              <a:t>Which restaurant do you prefer, </a:t>
            </a:r>
            <a:r>
              <a:rPr lang="en-GB" sz="2400" dirty="0" err="1"/>
              <a:t>Lakaz</a:t>
            </a:r>
            <a:r>
              <a:rPr lang="en-GB" sz="2400" dirty="0"/>
              <a:t> </a:t>
            </a:r>
            <a:r>
              <a:rPr lang="en-GB" sz="2400" dirty="0" err="1"/>
              <a:t>Maman</a:t>
            </a:r>
            <a:r>
              <a:rPr lang="en-GB" sz="2400" dirty="0"/>
              <a:t> or Pho Vietnam?</a:t>
            </a:r>
          </a:p>
          <a:p>
            <a:pPr lvl="1"/>
            <a:r>
              <a:rPr lang="en-GB" sz="2400" dirty="0"/>
              <a:t>Do you prefer strawberries to apples at least as much as you prefer chocolate cake to carrot cake?</a:t>
            </a:r>
          </a:p>
          <a:p>
            <a:pPr lvl="1"/>
            <a:endParaRPr lang="en-GB" sz="2400" dirty="0"/>
          </a:p>
          <a:p>
            <a:pPr marL="0" indent="0">
              <a:buNone/>
            </a:pPr>
            <a:r>
              <a:rPr lang="en-GB" sz="2600" dirty="0">
                <a:solidFill>
                  <a:srgbClr val="FF0000"/>
                </a:solidFill>
              </a:rPr>
              <a:t>Pairwise queries: </a:t>
            </a:r>
            <a:r>
              <a:rPr lang="en-GB" sz="2600" dirty="0"/>
              <a:t>compare two given outcomes</a:t>
            </a:r>
            <a:br>
              <a:rPr lang="en-GB" sz="2600" dirty="0"/>
            </a:br>
            <a:endParaRPr lang="en-GB" sz="2600" dirty="0"/>
          </a:p>
          <a:p>
            <a:pPr marL="0" indent="0">
              <a:buNone/>
            </a:pPr>
            <a:r>
              <a:rPr lang="en-GB" sz="2600" dirty="0">
                <a:solidFill>
                  <a:srgbClr val="FF0000"/>
                </a:solidFill>
              </a:rPr>
              <a:t>Interviews: </a:t>
            </a:r>
            <a:r>
              <a:rPr lang="en-GB" sz="2600" dirty="0"/>
              <a:t>learn as much as possible about the value of an outcome </a:t>
            </a:r>
            <a:endParaRPr lang="en-GB" sz="2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0668F-8CA1-4340-A2D4-71C408D3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9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237F-5B39-4F19-AE6C-0A0FCB50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Pairwise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A2FE1-5A63-41B9-ACC3-2549D7075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Two given outcomes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are compared against each other and the result is one of the followings: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lvl="1"/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Question</a:t>
                </a:r>
                <a:r>
                  <a:rPr lang="en-GB" dirty="0">
                    <a:solidFill>
                      <a:srgbClr val="0070C0"/>
                    </a:solidFill>
                  </a:rPr>
                  <a:t>: </a:t>
                </a:r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outcomes and starting with no information about our preference ordering, how many pairwise queries are needed to fully learn our preference ordering</a:t>
                </a:r>
              </a:p>
              <a:p>
                <a:pPr marL="1022116" lvl="1" indent="-514350">
                  <a:buFont typeface="+mj-lt"/>
                  <a:buAutoNum type="arabicPeriod"/>
                </a:pPr>
                <a:r>
                  <a:rPr lang="en-GB" dirty="0"/>
                  <a:t>in the worst case scenario?</a:t>
                </a:r>
              </a:p>
              <a:p>
                <a:pPr marL="1022116" lvl="1" indent="-514350">
                  <a:buFont typeface="+mj-lt"/>
                  <a:buAutoNum type="arabicPeriod"/>
                </a:pPr>
                <a:r>
                  <a:rPr lang="en-GB" dirty="0"/>
                  <a:t>In the best case scenario?</a:t>
                </a:r>
              </a:p>
              <a:p>
                <a:pPr marL="1022116" lvl="1" indent="-514350">
                  <a:buFont typeface="+mj-lt"/>
                  <a:buAutoNum type="arabicPeriod"/>
                </a:pPr>
                <a:endParaRPr lang="en-GB" dirty="0"/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A2FE1-5A63-41B9-ACC3-2549D7075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13" t="-1112" r="-1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28B84-1B6C-4406-84C3-17C6D1A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9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63F2-044D-4981-AFF3-F7DBBE32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A67EC-C29D-4BBD-859A-8F8663C65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0" y="1540412"/>
                <a:ext cx="8961905" cy="55192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600" dirty="0"/>
                  <a:t>A given outcome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600" dirty="0"/>
                  <a:t> is thoroughly investigated (i.e. interviewed).</a:t>
                </a:r>
              </a:p>
              <a:p>
                <a:pPr lvl="1"/>
                <a:r>
                  <a:rPr lang="en-GB" sz="2400" dirty="0"/>
                  <a:t>e.g. interviewing candidates for a job</a:t>
                </a:r>
              </a:p>
              <a:p>
                <a:pPr lvl="1"/>
                <a:endParaRPr lang="en-GB" sz="2400" dirty="0"/>
              </a:p>
              <a:p>
                <a:r>
                  <a:rPr lang="en-GB" sz="2600" dirty="0"/>
                  <a:t>After interviewing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600" dirty="0"/>
                  <a:t> outcomes, we fully learn our preference ordering over these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600" dirty="0"/>
                  <a:t> outcomes</a:t>
                </a:r>
              </a:p>
              <a:p>
                <a:pPr lvl="1"/>
                <a:r>
                  <a:rPr lang="en-GB" sz="2400" dirty="0"/>
                  <a:t>e.g. after interviewing </a:t>
                </a:r>
                <a:r>
                  <a:rPr lang="en-GB" sz="2400" dirty="0">
                    <a:solidFill>
                      <a:srgbClr val="0070C0"/>
                    </a:solidFill>
                  </a:rPr>
                  <a:t>Alex, Bob, Camille, Diana and Edward </a:t>
                </a:r>
                <a:r>
                  <a:rPr lang="en-GB" sz="2400" dirty="0"/>
                  <a:t>we learn that  </a:t>
                </a:r>
                <a:r>
                  <a:rPr lang="en-GB" sz="2400" dirty="0">
                    <a:solidFill>
                      <a:srgbClr val="0070C0"/>
                    </a:solidFill>
                  </a:rPr>
                  <a:t>Bob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Camille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Diana ∼  Edward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Alex</a:t>
                </a:r>
              </a:p>
              <a:p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>
                    <a:solidFill>
                      <a:srgbClr val="FF0000"/>
                    </a:solidFill>
                  </a:rPr>
                  <a:t>Question</a:t>
                </a:r>
                <a:r>
                  <a:rPr lang="en-GB" sz="2600" dirty="0">
                    <a:solidFill>
                      <a:srgbClr val="0070C0"/>
                    </a:solidFill>
                  </a:rPr>
                  <a:t>: </a:t>
                </a:r>
                <a:r>
                  <a:rPr lang="en-GB" sz="2600" dirty="0"/>
                  <a:t>given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600" dirty="0"/>
                  <a:t> outcomes and starting with no information about our preference ordering, how many interviews are needed to fully learn our preference ordering</a:t>
                </a:r>
              </a:p>
              <a:p>
                <a:pPr marL="1022116" lvl="1" indent="-514350">
                  <a:buFont typeface="+mj-lt"/>
                  <a:buAutoNum type="arabicPeriod"/>
                </a:pPr>
                <a:r>
                  <a:rPr lang="en-GB" sz="2400" dirty="0"/>
                  <a:t>in the worst case scenario?</a:t>
                </a:r>
              </a:p>
              <a:p>
                <a:pPr marL="1022116" lvl="1" indent="-514350">
                  <a:buFont typeface="+mj-lt"/>
                  <a:buAutoNum type="arabicPeriod"/>
                </a:pPr>
                <a:r>
                  <a:rPr lang="en-GB" sz="2400" dirty="0"/>
                  <a:t>In the best case scenario?</a:t>
                </a:r>
              </a:p>
              <a:p>
                <a:pPr marL="507766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A67EC-C29D-4BBD-859A-8F8663C65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0" y="1540412"/>
                <a:ext cx="8961905" cy="5519257"/>
              </a:xfrm>
              <a:blipFill>
                <a:blip r:embed="rId3"/>
                <a:stretch>
                  <a:fillRect l="-1224" t="-1768" r="-1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6FF-871C-4E42-95CC-CC944623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448-5C61-44FB-8AE2-EC46D93F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Pairwise Queries VS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A74-F4B1-4F4D-BC24-FF0EB69F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0" y="1617785"/>
            <a:ext cx="8947837" cy="5847410"/>
          </a:xfrm>
        </p:spPr>
        <p:txBody>
          <a:bodyPr>
            <a:normAutofit/>
          </a:bodyPr>
          <a:lstStyle/>
          <a:p>
            <a:r>
              <a:rPr lang="en-GB" dirty="0"/>
              <a:t>Interviews are generally assumed to be way more costly than pairwise comparisons.</a:t>
            </a:r>
          </a:p>
          <a:p>
            <a:endParaRPr lang="en-GB" dirty="0"/>
          </a:p>
          <a:p>
            <a:r>
              <a:rPr lang="en-GB" dirty="0"/>
              <a:t>In a pairwise queries, we only spend enough effort/time or cognitive cost to compare the given two outcomes.</a:t>
            </a:r>
          </a:p>
          <a:p>
            <a:endParaRPr lang="en-GB" dirty="0"/>
          </a:p>
          <a:p>
            <a:r>
              <a:rPr lang="en-GB" dirty="0"/>
              <a:t>The choice (of pairwise query or interview) will depend on the application, and sometimes a combination of two is used. Usually,</a:t>
            </a:r>
          </a:p>
          <a:p>
            <a:pPr lvl="1"/>
            <a:r>
              <a:rPr lang="en-GB" sz="2400" dirty="0"/>
              <a:t>pairwise comparisons are useful if the two outcomes are sufficiently distinct (or very much the same);</a:t>
            </a:r>
          </a:p>
          <a:p>
            <a:pPr lvl="1"/>
            <a:r>
              <a:rPr lang="en-GB" sz="2400" dirty="0"/>
              <a:t>interviews are needed when the outcomes are similar and more information is needed in order to rank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ADDD8-17FF-4982-93A6-ED35FDED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2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C3F5-5408-49F7-AD0A-3326F2B7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Elicitation Scheme/Strategy/Plan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531C-C0EA-4A36-AC19-28D424AC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What sort of queries or questions to use (perhaps a combination of few) and in what order?</a:t>
            </a:r>
          </a:p>
          <a:p>
            <a:r>
              <a:rPr lang="en-GB" sz="2700" dirty="0"/>
              <a:t>When to perform elicitation?</a:t>
            </a:r>
          </a:p>
          <a:p>
            <a:endParaRPr lang="en-GB" sz="2700" dirty="0"/>
          </a:p>
          <a:p>
            <a:r>
              <a:rPr lang="en-GB" sz="2700" dirty="0"/>
              <a:t>An elicitation plan describes when and what to ask. </a:t>
            </a:r>
          </a:p>
          <a:p>
            <a:r>
              <a:rPr lang="en-GB" sz="2700" dirty="0"/>
              <a:t>The plan may depend on the result of the previous questions/queries or other changes to the state of the universe/game.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4D1C0-259B-45D2-A519-F977203C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0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2F25-7300-4C1A-85C7-12981AB7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6CF0-1449-4932-97B3-D64D8F63B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Five destinations to choose from for a hiking trip: </a:t>
            </a:r>
            <a:r>
              <a:rPr lang="en-GB" dirty="0">
                <a:solidFill>
                  <a:srgbClr val="0070C0"/>
                </a:solidFill>
              </a:rPr>
              <a:t>Cornwall, Lake District, Snowdonia, West Highland Way, Dartmoor</a:t>
            </a:r>
          </a:p>
          <a:p>
            <a:r>
              <a:rPr lang="en-GB" dirty="0"/>
              <a:t>No preference information to start with</a:t>
            </a:r>
          </a:p>
          <a:p>
            <a:r>
              <a:rPr lang="en-GB" dirty="0"/>
              <a:t>Eliciting using pairwise comparison</a:t>
            </a:r>
          </a:p>
          <a:p>
            <a:pPr marL="1022116" lvl="1" indent="-514350">
              <a:buFont typeface="+mj-lt"/>
              <a:buAutoNum type="arabicPeriod"/>
            </a:pPr>
            <a:r>
              <a:rPr lang="en-GB" dirty="0"/>
              <a:t>Cornwall  ?   Lake District</a:t>
            </a:r>
          </a:p>
          <a:p>
            <a:pPr marL="1022116" lvl="1" indent="-514350">
              <a:buFont typeface="+mj-lt"/>
              <a:buAutoNum type="arabicPeriod"/>
            </a:pPr>
            <a:r>
              <a:rPr lang="en-GB" dirty="0"/>
              <a:t>Cornwall  ?   Snowdonia</a:t>
            </a:r>
          </a:p>
          <a:p>
            <a:pPr marL="507766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1022116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22EEA-C895-4809-BFED-FBF78DA9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05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2CB4-ADF5-47DC-B30F-3EB69F8B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Probabilistic Preferences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B836C-5123-4D89-A4F6-2B21F3587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600" dirty="0"/>
                  <a:t>We assumed so far that the result of a query is always deterministic</a:t>
                </a:r>
              </a:p>
              <a:p>
                <a:pPr lvl="1"/>
                <a:r>
                  <a:rPr lang="en-GB" sz="2400" dirty="0"/>
                  <a:t>Comparing two outcomes we learn whether we prefer one to another or are indifferent between them.</a:t>
                </a:r>
              </a:p>
              <a:p>
                <a:pPr lvl="1"/>
                <a:r>
                  <a:rPr lang="en-GB" sz="2400" dirty="0"/>
                  <a:t>Interviewing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outcomes, we learn our preference ordering over them.</a:t>
                </a:r>
              </a:p>
              <a:p>
                <a:endParaRPr lang="en-GB" sz="2800" dirty="0"/>
              </a:p>
              <a:p>
                <a:r>
                  <a:rPr lang="en-GB" sz="2600" dirty="0"/>
                  <a:t>In practice this might not be the case. </a:t>
                </a:r>
              </a:p>
              <a:p>
                <a:pPr lvl="1"/>
                <a:r>
                  <a:rPr lang="en-GB" sz="2400" dirty="0"/>
                  <a:t>Comparing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you might only learn that 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=0.3 </m:t>
                    </m:r>
                  </m:oMath>
                </a14:m>
                <a:r>
                  <a:rPr lang="en-GB" sz="2400" dirty="0"/>
                  <a:t>and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GB" sz="2400" dirty="0"/>
                  <a:t>Interviewing 3 candidates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and</a:t>
                </a:r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you might only learn that </a:t>
                </a:r>
                <a:br>
                  <a:rPr lang="en-GB" sz="24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br>
                  <a:rPr lang="en-GB" sz="2400" b="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br>
                  <a:rPr lang="en-GB" sz="2400" b="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:endParaRPr lang="en-GB" sz="2400" dirty="0">
                  <a:solidFill>
                    <a:srgbClr val="0070C0"/>
                  </a:solidFill>
                </a:endParaRPr>
              </a:p>
              <a:p>
                <a:pPr lvl="1"/>
                <a:endParaRPr lang="en-GB" sz="2400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B836C-5123-4D89-A4F6-2B21F3587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6" t="-1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AA34B-07B1-47BB-BA99-54FCE585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65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73503" y="2908501"/>
            <a:ext cx="5808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53694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CF61-F600-4997-805A-91936FFE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62" y="1"/>
            <a:ext cx="9174929" cy="1578428"/>
          </a:xfrm>
        </p:spPr>
        <p:txBody>
          <a:bodyPr/>
          <a:lstStyle/>
          <a:p>
            <a:r>
              <a:rPr lang="en-GB" dirty="0"/>
              <a:t>In the remainder of this lecture (next parts)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4DE2-74E0-45E3-AA0C-1A4B1815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assume that the result of queries are always deterministic. </a:t>
            </a:r>
          </a:p>
          <a:p>
            <a:r>
              <a:rPr lang="en-GB" dirty="0"/>
              <a:t>We only use pairwise queries.</a:t>
            </a:r>
          </a:p>
          <a:p>
            <a:endParaRPr lang="en-GB" dirty="0"/>
          </a:p>
          <a:p>
            <a:r>
              <a:rPr lang="en-GB" dirty="0"/>
              <a:t>We look at preference elicitation in Multiple Criteria Ranking using Multi-Attribute Additive Utility functions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3FC10-5776-4264-B00F-7A5491A6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9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76D6-C40F-45DE-92CE-C16214D82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45" y="1359569"/>
            <a:ext cx="8366975" cy="1871590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Preference Elicitation</a:t>
            </a:r>
            <a:br>
              <a:rPr lang="en-GB" sz="4887" dirty="0"/>
            </a:br>
            <a:r>
              <a:rPr lang="en-GB" sz="4400" dirty="0"/>
              <a:t>Part 2/3</a:t>
            </a:r>
            <a:endParaRPr lang="en-GB" sz="4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741" y="5490965"/>
            <a:ext cx="5690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 Baharak Rastegari</a:t>
            </a:r>
          </a:p>
          <a:p>
            <a:r>
              <a:rPr lang="en-GB" sz="2800" dirty="0">
                <a:solidFill>
                  <a:srgbClr val="0070C0"/>
                </a:solidFill>
              </a:rPr>
              <a:t>b.rastegari@soton.ac.uk</a:t>
            </a:r>
          </a:p>
          <a:p>
            <a:r>
              <a:rPr lang="en-GB" sz="2800" dirty="0"/>
              <a:t>Electronics and Computer Science</a:t>
            </a:r>
          </a:p>
          <a:p>
            <a:r>
              <a:rPr lang="en-GB" sz="2800" dirty="0"/>
              <a:t>University of Southampton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4840" y="3630325"/>
            <a:ext cx="5822577" cy="139681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COMP6203	Intelligent Agents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November 2020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41959" y="3251111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1962" y="1347538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BE0281-14CF-47B2-A01B-FA30E5429CCA}"/>
                  </a:ext>
                </a:extLst>
              </p14:cNvPr>
              <p14:cNvContentPartPr/>
              <p14:nvPr/>
            </p14:nvContentPartPr>
            <p14:xfrm>
              <a:off x="5864400" y="5549151"/>
              <a:ext cx="86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BE0281-14CF-47B2-A01B-FA30E5429C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5760" y="5540151"/>
                <a:ext cx="262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34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73503" y="2908501"/>
            <a:ext cx="5808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912111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29" y="1543987"/>
            <a:ext cx="9353496" cy="551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By the end of this lecture (part 2 and part 3), you should be able to</a:t>
            </a:r>
            <a:br>
              <a:rPr lang="en-GB" dirty="0"/>
            </a:br>
            <a:endParaRPr lang="en-GB" dirty="0"/>
          </a:p>
          <a:p>
            <a:r>
              <a:rPr lang="en-GB" sz="2600" b="1" i="1" dirty="0"/>
              <a:t>Define </a:t>
            </a:r>
            <a:r>
              <a:rPr lang="en-GB" sz="2600" dirty="0"/>
              <a:t>Multi-Criteria Decision Analysis.</a:t>
            </a:r>
          </a:p>
          <a:p>
            <a:r>
              <a:rPr lang="en-GB" sz="2600" b="1" i="1" dirty="0"/>
              <a:t>Describe</a:t>
            </a:r>
            <a:r>
              <a:rPr lang="en-GB" sz="2600" b="1" dirty="0"/>
              <a:t> </a:t>
            </a:r>
            <a:r>
              <a:rPr lang="en-GB" sz="2600" dirty="0"/>
              <a:t>ordinal regression. </a:t>
            </a:r>
            <a:endParaRPr lang="en-GB" sz="2600" b="1" dirty="0"/>
          </a:p>
          <a:p>
            <a:r>
              <a:rPr lang="en-GB" sz="2600" b="1" i="1" dirty="0"/>
              <a:t>Describe </a:t>
            </a:r>
            <a:r>
              <a:rPr lang="en-GB" sz="2600" dirty="0"/>
              <a:t>UTA and UTA</a:t>
            </a:r>
            <a:r>
              <a:rPr lang="en-GB" sz="2600" baseline="30000" dirty="0"/>
              <a:t>GMS</a:t>
            </a:r>
            <a:r>
              <a:rPr lang="en-GB" sz="2600" dirty="0"/>
              <a:t> methods and their differences.</a:t>
            </a:r>
          </a:p>
          <a:p>
            <a:r>
              <a:rPr lang="en-GB" sz="2600" b="1" i="1" dirty="0"/>
              <a:t>Compute </a:t>
            </a:r>
            <a:r>
              <a:rPr lang="en-GB" sz="2600" dirty="0"/>
              <a:t>a compatible value function using UTA method (i.e. write the linear program).</a:t>
            </a:r>
          </a:p>
          <a:p>
            <a:r>
              <a:rPr lang="en-GB" sz="2600" b="1" i="1" dirty="0"/>
              <a:t>Compute </a:t>
            </a:r>
            <a:r>
              <a:rPr lang="en-GB" sz="2600" dirty="0"/>
              <a:t>necessary and possible weak preference relations using UTA</a:t>
            </a:r>
            <a:r>
              <a:rPr lang="en-GB" sz="2600" baseline="30000" dirty="0"/>
              <a:t>GMS</a:t>
            </a:r>
            <a:r>
              <a:rPr lang="en-GB" sz="2600" dirty="0"/>
              <a:t> method (i.e. write the linear programs).</a:t>
            </a:r>
            <a:endParaRPr lang="en-US" sz="2600" dirty="0"/>
          </a:p>
          <a:p>
            <a:pPr marL="507766" lvl="1" indent="0">
              <a:buNone/>
            </a:pPr>
            <a:endParaRPr lang="en-US" dirty="0"/>
          </a:p>
          <a:p>
            <a:pPr marL="253883" lvl="1" indent="0">
              <a:lnSpc>
                <a:spcPct val="100000"/>
              </a:lnSpc>
              <a:buNone/>
            </a:pPr>
            <a:endParaRPr lang="en-GB" sz="1600" dirty="0">
              <a:latin typeface="Arial"/>
              <a:cs typeface="Arial"/>
            </a:endParaRPr>
          </a:p>
          <a:p>
            <a:pPr marL="507766" lvl="1">
              <a:lnSpc>
                <a:spcPct val="100000"/>
              </a:lnSpc>
            </a:pPr>
            <a:endParaRPr lang="en-GB" sz="1800" dirty="0">
              <a:latin typeface="Arial"/>
              <a:cs typeface="Arial"/>
            </a:endParaRPr>
          </a:p>
          <a:p>
            <a:pPr marL="507766" lvl="1">
              <a:lnSpc>
                <a:spcPct val="100000"/>
              </a:lnSpc>
            </a:pPr>
            <a:endParaRPr lang="en-GB" sz="3200" dirty="0">
              <a:latin typeface="Arial"/>
              <a:cs typeface="Arial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3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49086" y="2608083"/>
            <a:ext cx="945706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/>
              <a:t>Multi Criteria Ranking </a:t>
            </a:r>
            <a:br>
              <a:rPr lang="en-GB" sz="4500" b="1" dirty="0"/>
            </a:br>
            <a:r>
              <a:rPr lang="en-GB" sz="4500" b="1" dirty="0"/>
              <a:t>using</a:t>
            </a:r>
          </a:p>
          <a:p>
            <a:pPr algn="ctr"/>
            <a:r>
              <a:rPr lang="en-GB" sz="4500" b="1" dirty="0"/>
              <a:t>Multi-Attribute Additive Functions </a:t>
            </a:r>
          </a:p>
        </p:txBody>
      </p:sp>
    </p:spTree>
    <p:extLst>
      <p:ext uri="{BB962C8B-B14F-4D97-AF65-F5344CB8AC3E}">
        <p14:creationId xmlns:p14="http://schemas.microsoft.com/office/powerpoint/2010/main" val="171778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743CE7-C6A5-42E1-885E-B6B1F241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Multi-Criteria Decision Analysis (MCDA)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4B5E47-66D1-4337-90B2-B3A9B3032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600" dirty="0"/>
                  <a:t>A finite set of outcomes or alternatives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GB" sz="2600" dirty="0"/>
                  <a:t> is evaluated on a family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600" dirty="0"/>
                  <a:t> criteria or issues where </a:t>
                </a:r>
                <a:br>
                  <a:rPr lang="en-GB" sz="2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600" dirty="0"/>
                  <a:t>is the evaluation of issue </a:t>
                </a:r>
                <a14:m>
                  <m:oMath xmlns:m="http://schemas.openxmlformats.org/officeDocument/2006/math">
                    <m:r>
                      <a:rPr lang="en-GB" sz="26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600" dirty="0"/>
                  <a:t> in outcome </a:t>
                </a:r>
                <a:r>
                  <a:rPr lang="en-GB" sz="2600" dirty="0">
                    <a:solidFill>
                      <a:srgbClr val="0070C0"/>
                    </a:solidFill>
                  </a:rPr>
                  <a:t>o</a:t>
                </a:r>
                <a:r>
                  <a:rPr lang="en-GB" sz="2600" dirty="0"/>
                  <a:t>, </a:t>
                </a:r>
                <a:br>
                  <a:rPr lang="en-GB" sz="2600" dirty="0"/>
                </a:br>
                <a:r>
                  <a:rPr lang="en-GB" sz="2600" dirty="0"/>
                  <a:t>for all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{1,…,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</a:t>
                </a:r>
                <a:r>
                  <a:rPr lang="en-GB" sz="2600" dirty="0"/>
                  <a:t>and</a:t>
                </a:r>
                <a:r>
                  <a:rPr lang="en-GB" sz="2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sz="2600" dirty="0">
                  <a:solidFill>
                    <a:srgbClr val="0070C0"/>
                  </a:solidFill>
                </a:endParaRPr>
              </a:p>
              <a:p>
                <a:endParaRPr lang="en-GB" sz="2600" dirty="0"/>
              </a:p>
              <a:p>
                <a:r>
                  <a:rPr lang="en-GB" sz="2600" dirty="0"/>
                  <a:t>The greater</a:t>
                </a:r>
                <a:r>
                  <a:rPr lang="en-GB" sz="2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600" dirty="0"/>
                  <a:t>, the better outcome</a:t>
                </a:r>
                <a:r>
                  <a:rPr lang="en-GB" sz="2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GB" sz="2600" dirty="0">
                    <a:solidFill>
                      <a:schemeClr val="accent1"/>
                    </a:solidFill>
                  </a:rPr>
                  <a:t> </a:t>
                </a:r>
                <a:r>
                  <a:rPr lang="en-GB" sz="2600" dirty="0"/>
                  <a:t>on issue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600" dirty="0">
                    <a:solidFill>
                      <a:schemeClr val="accent1"/>
                    </a:solidFill>
                  </a:rPr>
                  <a:t> </a:t>
                </a:r>
                <a:br>
                  <a:rPr lang="en-GB" dirty="0">
                    <a:solidFill>
                      <a:schemeClr val="accent1"/>
                    </a:solidFill>
                  </a:rPr>
                </a:br>
                <a:br>
                  <a:rPr lang="en-GB" dirty="0">
                    <a:solidFill>
                      <a:schemeClr val="accent1"/>
                    </a:solidFill>
                  </a:rPr>
                </a:br>
                <a:r>
                  <a:rPr lang="en-GB" sz="2400" dirty="0"/>
                  <a:t>``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at least as good as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/>
                  <a:t>’’ w.r.t. issue</a:t>
                </a:r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⇔ </m:t>
                    </m:r>
                    <m:sSub>
                      <m:sSubPr>
                        <m:ctrlP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b="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endParaRPr lang="en-GB" dirty="0"/>
              </a:p>
              <a:p>
                <a:r>
                  <a:rPr lang="en-GB" dirty="0"/>
                  <a:t>The agent (decision maker) is willing to rank the outcomes from the best to worst, according to his/her preferences.</a:t>
                </a:r>
              </a:p>
              <a:p>
                <a:pPr marL="0" indent="0">
                  <a:buNone/>
                </a:pPr>
                <a:endParaRPr lang="en-GB" sz="2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4B5E47-66D1-4337-90B2-B3A9B3032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t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43240-D4EA-4A7C-BDFB-5DF3AC33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020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7100-95B0-4738-B7B9-AB6CBDDA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53A20-9F3C-484D-98A2-F463FB84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08F3ABB-F255-4C20-A633-E93492E11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065247"/>
                  </p:ext>
                </p:extLst>
              </p:nvPr>
            </p:nvGraphicFramePr>
            <p:xfrm>
              <a:off x="484671" y="2243796"/>
              <a:ext cx="8972395" cy="2250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9019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460799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2462603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3319974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</a:tblGrid>
                  <a:tr h="844061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chemeClr val="tx1"/>
                              </a:solidFill>
                            </a:rPr>
                            <a:t>Outcomes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Education</a:t>
                          </a:r>
                          <a:b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Work Experience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Interview Assessment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Alice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70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Grace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Nicole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08F3ABB-F255-4C20-A633-E93492E11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065247"/>
                  </p:ext>
                </p:extLst>
              </p:nvPr>
            </p:nvGraphicFramePr>
            <p:xfrm>
              <a:off x="484671" y="2243796"/>
              <a:ext cx="8972395" cy="2250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9019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460799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2462603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3319974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</a:tblGrid>
                  <a:tr h="844061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chemeClr val="tx1"/>
                              </a:solidFill>
                            </a:rPr>
                            <a:t>Outcomes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8750" t="-5755" r="-395833" b="-180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950" t="-5755" r="-135149" b="-180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459" t="-5755" r="-183" b="-180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Alice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70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Grace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Nicole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131CF9E-F56C-4645-9FC9-B0B100D4080F}"/>
              </a:ext>
            </a:extLst>
          </p:cNvPr>
          <p:cNvSpPr txBox="1"/>
          <p:nvPr/>
        </p:nvSpPr>
        <p:spPr>
          <a:xfrm>
            <a:off x="4621237" y="33516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80523-3424-4207-90EF-BB0D4AB67520}"/>
              </a:ext>
            </a:extLst>
          </p:cNvPr>
          <p:cNvSpPr txBox="1"/>
          <p:nvPr/>
        </p:nvSpPr>
        <p:spPr>
          <a:xfrm>
            <a:off x="484671" y="5593505"/>
            <a:ext cx="931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Outcomes: Alice, Grace, Nicole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Criteria: </a:t>
            </a:r>
            <a:r>
              <a:rPr lang="en-GB" sz="2400" dirty="0" err="1">
                <a:solidFill>
                  <a:srgbClr val="0070C0"/>
                </a:solidFill>
              </a:rPr>
              <a:t>i</a:t>
            </a:r>
            <a:r>
              <a:rPr lang="en-GB" sz="2400" dirty="0">
                <a:solidFill>
                  <a:srgbClr val="0070C0"/>
                </a:solidFill>
              </a:rPr>
              <a:t>=1 </a:t>
            </a:r>
            <a:r>
              <a:rPr lang="en-GB" sz="2400" dirty="0"/>
              <a:t>Education,  </a:t>
            </a:r>
            <a:r>
              <a:rPr lang="en-GB" sz="2400" dirty="0" err="1">
                <a:solidFill>
                  <a:srgbClr val="0070C0"/>
                </a:solidFill>
              </a:rPr>
              <a:t>i</a:t>
            </a:r>
            <a:r>
              <a:rPr lang="en-GB" sz="2400" dirty="0">
                <a:solidFill>
                  <a:srgbClr val="0070C0"/>
                </a:solidFill>
              </a:rPr>
              <a:t>=2 </a:t>
            </a:r>
            <a:r>
              <a:rPr lang="en-GB" sz="2400" dirty="0"/>
              <a:t>Work Experience, </a:t>
            </a:r>
            <a:r>
              <a:rPr lang="en-GB" sz="2400" dirty="0" err="1">
                <a:solidFill>
                  <a:srgbClr val="0070C0"/>
                </a:solidFill>
              </a:rPr>
              <a:t>i</a:t>
            </a:r>
            <a:r>
              <a:rPr lang="en-GB" sz="2400" dirty="0">
                <a:solidFill>
                  <a:srgbClr val="0070C0"/>
                </a:solidFill>
              </a:rPr>
              <a:t>=3 </a:t>
            </a:r>
            <a:r>
              <a:rPr lang="en-GB" sz="2400" dirty="0"/>
              <a:t>Interview Assessment</a:t>
            </a:r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74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743CE7-C6A5-42E1-885E-B6B1F241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62" y="0"/>
            <a:ext cx="9461307" cy="1578430"/>
          </a:xfrm>
        </p:spPr>
        <p:txBody>
          <a:bodyPr>
            <a:normAutofit/>
          </a:bodyPr>
          <a:lstStyle/>
          <a:p>
            <a:r>
              <a:rPr lang="en-GB" sz="3500" dirty="0"/>
              <a:t>Multi-Attribute Additive Value Functions (MAAVF)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4B5E47-66D1-4337-90B2-B3A9B3032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0" y="1578430"/>
                <a:ext cx="8968939" cy="57156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The agent’s utility is in the form of an additive value function, such that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br>
                  <a:rPr lang="en-GB" sz="2400" dirty="0"/>
                </a:br>
                <a:br>
                  <a:rPr lang="en-GB" sz="2400" dirty="0"/>
                </a:br>
                <a:r>
                  <a:rPr lang="en-GB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is a non-decreasing marginal value function for issue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{1,…,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r>
                  <a:rPr lang="en-GB" sz="2400" dirty="0"/>
                  <a:t>Value functions are increasing with respect to preference ordering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⇔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⇔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endParaRPr lang="en-GB" dirty="0">
                  <a:solidFill>
                    <a:srgbClr val="0070C0"/>
                  </a:solidFill>
                </a:endParaRPr>
              </a:p>
              <a:p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4B5E47-66D1-4337-90B2-B3A9B3032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0" y="1578430"/>
                <a:ext cx="8968939" cy="5715668"/>
              </a:xfrm>
              <a:blipFill>
                <a:blip r:embed="rId2"/>
                <a:stretch>
                  <a:fillRect l="-952" t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43240-D4EA-4A7C-BDFB-5DF3AC33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BA145B-058B-4B61-B416-157856119217}"/>
                  </a:ext>
                </a:extLst>
              </p:cNvPr>
              <p:cNvSpPr txBox="1"/>
              <p:nvPr/>
            </p:nvSpPr>
            <p:spPr>
              <a:xfrm>
                <a:off x="331859" y="4818741"/>
                <a:ext cx="9716064" cy="76944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>
                    <a:solidFill>
                      <a:srgbClr val="FF0000"/>
                    </a:solidFill>
                  </a:rPr>
                  <a:t>N.B. </a:t>
                </a:r>
                <a:r>
                  <a:rPr lang="en-GB" sz="2200" dirty="0"/>
                  <a:t>In the rest of the lecture I’m going to refer to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2200" dirty="0"/>
                  <a:t>’s as (additive) value functions, rather than utility, to be consistent with the terminology used in the related work.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BA145B-058B-4B61-B416-157856119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59" y="4818741"/>
                <a:ext cx="9716064" cy="769441"/>
              </a:xfrm>
              <a:prstGeom prst="rect">
                <a:avLst/>
              </a:prstGeom>
              <a:blipFill>
                <a:blip r:embed="rId3"/>
                <a:stretch>
                  <a:fillRect l="-816" t="-4724" b="-14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9306B-E398-4490-AD47-2A7FDA54B8FB}"/>
                  </a:ext>
                </a:extLst>
              </p:cNvPr>
              <p:cNvSpPr txBox="1"/>
              <p:nvPr/>
            </p:nvSpPr>
            <p:spPr>
              <a:xfrm>
                <a:off x="958666" y="4230356"/>
                <a:ext cx="7974320" cy="44627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300" dirty="0"/>
                  <a:t>For simplicity I will sometimes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3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3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sz="23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GB" sz="23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3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3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GB" sz="23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300" b="1" dirty="0">
                    <a:solidFill>
                      <a:srgbClr val="0070C0"/>
                    </a:solidFill>
                  </a:rPr>
                  <a:t> </a:t>
                </a:r>
                <a:r>
                  <a:rPr lang="en-GB" sz="2300" dirty="0"/>
                  <a:t>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3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3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sz="23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GB" sz="23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3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3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GB" sz="23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GB" sz="23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GB" sz="23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23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9306B-E398-4490-AD47-2A7FDA54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66" y="4230356"/>
                <a:ext cx="7974320" cy="446276"/>
              </a:xfrm>
              <a:prstGeom prst="rect">
                <a:avLst/>
              </a:prstGeom>
              <a:blipFill>
                <a:blip r:embed="rId4"/>
                <a:stretch>
                  <a:fillRect l="-1070" t="-10959" b="-30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8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E714-1341-4A23-831E-9999EBAC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Weighted Additive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E7CF5-76CD-4D5C-85E3-715963E81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2600" dirty="0"/>
                  <a:t>Weighted additive value/utility functions (that you have seen in the negotiation lecture) is a particular case of the multi-attribute additive value function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600" dirty="0"/>
                  <a:t> 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>
                    <a:solidFill>
                      <a:srgbClr val="7030A0"/>
                    </a:solidFill>
                  </a:rPr>
                  <a:t>N.B. Since we are only talking about one agent here, we do not indices to differentiate different agents (as in the negotiation lecture). Hence the notation looks slightly different.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E7CF5-76CD-4D5C-85E3-715963E81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4" t="-890" r="-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8033E-8CF7-4EA8-80E1-FA51BF40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106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7100-95B0-4738-B7B9-AB6CBDDA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53A20-9F3C-484D-98A2-F463FB84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08F3ABB-F255-4C20-A633-E93492E11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2385"/>
                  </p:ext>
                </p:extLst>
              </p:nvPr>
            </p:nvGraphicFramePr>
            <p:xfrm>
              <a:off x="484671" y="2243796"/>
              <a:ext cx="8972395" cy="2250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9019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460799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2462603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3319974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</a:tblGrid>
                  <a:tr h="844061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chemeClr val="tx1"/>
                              </a:solidFill>
                            </a:rPr>
                            <a:t>Outcomes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Education</a:t>
                          </a:r>
                          <a:b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Work Experience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Interview Assessment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Alice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70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Grace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Nicole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08F3ABB-F255-4C20-A633-E93492E11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2385"/>
                  </p:ext>
                </p:extLst>
              </p:nvPr>
            </p:nvGraphicFramePr>
            <p:xfrm>
              <a:off x="484671" y="2243796"/>
              <a:ext cx="8972395" cy="2250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9019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460799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2462603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3319974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</a:tblGrid>
                  <a:tr h="844061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chemeClr val="tx1"/>
                              </a:solidFill>
                            </a:rPr>
                            <a:t>Outcomes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8750" t="-5755" r="-395833" b="-180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950" t="-5755" r="-135149" b="-180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459" t="-5755" r="-183" b="-180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Alice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70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Grace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468923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solidFill>
                                <a:srgbClr val="0070C0"/>
                              </a:solidFill>
                            </a:rPr>
                            <a:t>Nicole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131CF9E-F56C-4645-9FC9-B0B100D4080F}"/>
              </a:ext>
            </a:extLst>
          </p:cNvPr>
          <p:cNvSpPr txBox="1"/>
          <p:nvPr/>
        </p:nvSpPr>
        <p:spPr>
          <a:xfrm>
            <a:off x="4621237" y="33516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580523-3424-4207-90EF-BB0D4AB67520}"/>
                  </a:ext>
                </a:extLst>
              </p:cNvPr>
              <p:cNvSpPr txBox="1"/>
              <p:nvPr/>
            </p:nvSpPr>
            <p:spPr>
              <a:xfrm>
                <a:off x="302456" y="5212080"/>
                <a:ext cx="9903655" cy="194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Assume weighted additive value function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1.2,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GB" sz="2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rgbClr val="0070C0"/>
                    </a:solidFill>
                  </a:rPr>
                  <a:t>U(Alice) = ?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rgbClr val="0070C0"/>
                    </a:solidFill>
                  </a:rPr>
                  <a:t>U(Grace) =?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rgbClr val="0070C0"/>
                    </a:solidFill>
                  </a:rPr>
                  <a:t>U(Nicole) = ?</a:t>
                </a:r>
                <a:endParaRPr lang="en-GB" sz="2400" dirty="0"/>
              </a:p>
              <a:p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580523-3424-4207-90EF-BB0D4AB67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6" y="5212080"/>
                <a:ext cx="9903655" cy="1941275"/>
              </a:xfrm>
              <a:prstGeom prst="rect">
                <a:avLst/>
              </a:prstGeom>
              <a:blipFill>
                <a:blip r:embed="rId4"/>
                <a:stretch>
                  <a:fillRect l="-862" t="-2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59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29" y="1543987"/>
            <a:ext cx="9353496" cy="551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By the end of this lecture (part 1), you should be able to</a:t>
            </a:r>
            <a:br>
              <a:rPr lang="en-GB" dirty="0"/>
            </a:br>
            <a:endParaRPr lang="en-GB" dirty="0"/>
          </a:p>
          <a:p>
            <a:r>
              <a:rPr lang="en-GB" sz="2600" b="1" i="1" dirty="0"/>
              <a:t>Define</a:t>
            </a:r>
            <a:r>
              <a:rPr lang="en-GB" sz="2600" dirty="0"/>
              <a:t> a preference ordering and the conditions usually assumed.</a:t>
            </a:r>
          </a:p>
          <a:p>
            <a:r>
              <a:rPr lang="en-GB" sz="2600" b="1" i="1" dirty="0"/>
              <a:t>Describe</a:t>
            </a:r>
            <a:r>
              <a:rPr lang="en-GB" sz="2600" b="1" dirty="0"/>
              <a:t> </a:t>
            </a:r>
            <a:r>
              <a:rPr lang="en-GB" sz="2600" dirty="0"/>
              <a:t>reasons for preference uncertainty and the two preference elicitation methods explained (pairwise comparisons  and interviews).</a:t>
            </a:r>
            <a:endParaRPr lang="en-GB" sz="2600" b="1" dirty="0"/>
          </a:p>
          <a:p>
            <a:r>
              <a:rPr lang="en-GB" sz="2600" b="1" i="1" dirty="0"/>
              <a:t>Describe </a:t>
            </a:r>
            <a:r>
              <a:rPr lang="en-GB" sz="2600" dirty="0"/>
              <a:t>the differences between pairwise comparisons and interviews.  </a:t>
            </a:r>
          </a:p>
          <a:p>
            <a:r>
              <a:rPr lang="en-GB" sz="2600" b="1" i="1" dirty="0"/>
              <a:t>Define </a:t>
            </a:r>
            <a:r>
              <a:rPr lang="en-GB" sz="2600" dirty="0"/>
              <a:t>an elicitation plan.</a:t>
            </a:r>
            <a:endParaRPr lang="en-GB" sz="2600" b="1" i="1" dirty="0"/>
          </a:p>
          <a:p>
            <a:pPr marL="507766" lvl="1" indent="0">
              <a:buNone/>
            </a:pPr>
            <a:endParaRPr lang="en-US" sz="2600" dirty="0"/>
          </a:p>
          <a:p>
            <a:pPr marL="507766" lvl="1" indent="0">
              <a:buNone/>
            </a:pPr>
            <a:endParaRPr lang="en-US" dirty="0"/>
          </a:p>
          <a:p>
            <a:pPr marL="253883" lvl="1" indent="0">
              <a:lnSpc>
                <a:spcPct val="100000"/>
              </a:lnSpc>
              <a:buNone/>
            </a:pPr>
            <a:endParaRPr lang="en-GB" sz="1600" dirty="0">
              <a:latin typeface="Arial"/>
              <a:cs typeface="Arial"/>
            </a:endParaRPr>
          </a:p>
          <a:p>
            <a:pPr marL="507766" lvl="1">
              <a:lnSpc>
                <a:spcPct val="100000"/>
              </a:lnSpc>
            </a:pPr>
            <a:endParaRPr lang="en-GB" sz="1800" dirty="0">
              <a:latin typeface="Arial"/>
              <a:cs typeface="Arial"/>
            </a:endParaRPr>
          </a:p>
          <a:p>
            <a:pPr marL="507766" lvl="1">
              <a:lnSpc>
                <a:spcPct val="100000"/>
              </a:lnSpc>
            </a:pPr>
            <a:endParaRPr lang="en-GB" sz="3200" dirty="0">
              <a:latin typeface="Arial"/>
              <a:cs typeface="Arial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593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6E7F-93D9-45FD-B528-17AD9F84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Ordinal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3FFA7-90B5-4E61-ACBD-E70112E2C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600" dirty="0"/>
                  <a:t>The agent has some </a:t>
                </a:r>
                <a:r>
                  <a:rPr lang="en-GB" sz="2600" dirty="0">
                    <a:solidFill>
                      <a:srgbClr val="FF0000"/>
                    </a:solidFill>
                  </a:rPr>
                  <a:t>partial information </a:t>
                </a:r>
                <a:r>
                  <a:rPr lang="en-GB" sz="2600" dirty="0"/>
                  <a:t>about her preference ordering.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/>
                  <a:t>’s are unknown.</a:t>
                </a:r>
              </a:p>
              <a:p>
                <a:r>
                  <a:rPr lang="en-GB" sz="2600" dirty="0"/>
                  <a:t>Usually assumed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/>
                  <a:t>’s are known.</a:t>
                </a:r>
              </a:p>
              <a:p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r>
                  <a:rPr lang="en-GB" sz="2600" dirty="0"/>
                  <a:t>Goal is to find the agent’s preference ordering.</a:t>
                </a:r>
              </a:p>
              <a:p>
                <a:r>
                  <a:rPr lang="en-GB" sz="2600" dirty="0"/>
                  <a:t>Using the partial preference ordering, a set of parameters (i.e.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/>
                  <a:t>’s) that respect the partial information are found, and then a complete preference ordering is generated.</a:t>
                </a:r>
              </a:p>
              <a:p>
                <a:pPr lvl="1"/>
                <a:r>
                  <a:rPr lang="en-GB" sz="2400" dirty="0"/>
                  <a:t>Chosen parameters must be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compatible</a:t>
                </a:r>
                <a:r>
                  <a:rPr lang="en-GB" sz="2400" dirty="0"/>
                  <a:t> with the given partial information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3FFA7-90B5-4E61-ACBD-E70112E2C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6" t="-1669" r="-1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0EE2-858E-4C6B-91CC-A4CC4E7C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65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258F-C141-49F5-9EED-B216C306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Rest of the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91DB2-38C6-4595-8C18-DB19A59E6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b="1" dirty="0">
                    <a:solidFill>
                      <a:srgbClr val="FF0000"/>
                    </a:solidFill>
                  </a:rPr>
                  <a:t>UTA</a:t>
                </a:r>
                <a:r>
                  <a:rPr lang="en-GB" dirty="0"/>
                  <a:t>: the first and well-known </a:t>
                </a:r>
                <a:r>
                  <a:rPr lang="en-GB" b="1" dirty="0"/>
                  <a:t>additive ordinal regression </a:t>
                </a:r>
                <a:r>
                  <a:rPr lang="en-GB" dirty="0"/>
                  <a:t>method</a:t>
                </a:r>
              </a:p>
              <a:p>
                <a:pPr lvl="1"/>
                <a:r>
                  <a:rPr lang="en-GB" sz="2300" dirty="0"/>
                  <a:t>Assumes that the agent knows her </a:t>
                </a:r>
                <a:r>
                  <a:rPr lang="en-GB" sz="2300" dirty="0">
                    <a:solidFill>
                      <a:srgbClr val="FF0000"/>
                    </a:solidFill>
                  </a:rPr>
                  <a:t>complete</a:t>
                </a:r>
                <a:r>
                  <a:rPr lang="en-GB" sz="2300" dirty="0"/>
                  <a:t> preference ordering over a set of </a:t>
                </a:r>
                <a:r>
                  <a:rPr lang="en-GB" sz="2300" i="1" dirty="0">
                    <a:solidFill>
                      <a:srgbClr val="FF0000"/>
                    </a:solidFill>
                  </a:rPr>
                  <a:t>reference outcomes </a:t>
                </a:r>
                <a:r>
                  <a:rPr lang="en-GB" sz="2300" i="1" dirty="0"/>
                  <a:t>(or alternatives)</a:t>
                </a:r>
                <a:r>
                  <a:rPr lang="en-GB" sz="23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3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3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3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sz="23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sz="23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3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300" dirty="0"/>
                  <a:t>. </a:t>
                </a:r>
              </a:p>
              <a:p>
                <a:pPr lvl="1"/>
                <a:r>
                  <a:rPr lang="en-GB" sz="2300" dirty="0"/>
                  <a:t>Among possibly many compatible additive value functions that are </a:t>
                </a:r>
                <a:r>
                  <a:rPr lang="en-GB" sz="2300" dirty="0">
                    <a:solidFill>
                      <a:srgbClr val="FF0000"/>
                    </a:solidFill>
                  </a:rPr>
                  <a:t>consistent</a:t>
                </a:r>
                <a:r>
                  <a:rPr lang="en-GB" sz="2300" dirty="0"/>
                  <a:t> with the </a:t>
                </a:r>
                <a:r>
                  <a:rPr lang="en-GB" sz="2300" dirty="0">
                    <a:solidFill>
                      <a:srgbClr val="FF0000"/>
                    </a:solidFill>
                  </a:rPr>
                  <a:t>partial preference information</a:t>
                </a:r>
                <a:r>
                  <a:rPr lang="en-GB" sz="2300" dirty="0"/>
                  <a:t>, </a:t>
                </a:r>
                <a:r>
                  <a:rPr lang="en-GB" sz="2300" dirty="0">
                    <a:solidFill>
                      <a:srgbClr val="FF0000"/>
                    </a:solidFill>
                  </a:rPr>
                  <a:t>only one </a:t>
                </a:r>
                <a:r>
                  <a:rPr lang="en-GB" sz="2300" dirty="0"/>
                  <a:t>is </a:t>
                </a:r>
                <a:r>
                  <a:rPr lang="en-GB" sz="2300" dirty="0">
                    <a:solidFill>
                      <a:srgbClr val="FF0000"/>
                    </a:solidFill>
                  </a:rPr>
                  <a:t>selected </a:t>
                </a:r>
                <a:r>
                  <a:rPr lang="en-GB" sz="2300" dirty="0"/>
                  <a:t>and used to generate a complete preference ordering.</a:t>
                </a:r>
              </a:p>
              <a:p>
                <a:pPr lvl="1"/>
                <a:r>
                  <a:rPr lang="en-GB" sz="2300" dirty="0"/>
                  <a:t>Assumes that marginal value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3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3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3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3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sz="23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3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300" dirty="0"/>
                  <a:t>are piecewise-linear.</a:t>
                </a:r>
              </a:p>
              <a:p>
                <a:endParaRPr lang="en-GB" dirty="0"/>
              </a:p>
              <a:p>
                <a:r>
                  <a:rPr lang="en-GB" sz="2600" b="1" dirty="0">
                    <a:solidFill>
                      <a:srgbClr val="FF0000"/>
                    </a:solidFill>
                  </a:rPr>
                  <a:t>UTA</a:t>
                </a:r>
                <a:r>
                  <a:rPr lang="en-GB" sz="2600" b="1" baseline="30000" dirty="0">
                    <a:solidFill>
                      <a:srgbClr val="FF0000"/>
                    </a:solidFill>
                  </a:rPr>
                  <a:t>GMS</a:t>
                </a:r>
                <a:r>
                  <a:rPr lang="en-GB" sz="2600" dirty="0"/>
                  <a:t>: the first method of </a:t>
                </a:r>
                <a:r>
                  <a:rPr lang="en-GB" sz="2600" b="1" dirty="0"/>
                  <a:t>robust additive ordinal regression </a:t>
                </a:r>
              </a:p>
              <a:p>
                <a:pPr lvl="1"/>
                <a:r>
                  <a:rPr lang="en-GB" sz="2300" dirty="0"/>
                  <a:t>The agent’s ranking of reference outcomes does </a:t>
                </a:r>
                <a:r>
                  <a:rPr lang="en-GB" sz="2300" dirty="0">
                    <a:solidFill>
                      <a:srgbClr val="FF0000"/>
                    </a:solidFill>
                  </a:rPr>
                  <a:t>not need </a:t>
                </a:r>
                <a:r>
                  <a:rPr lang="en-GB" sz="2300" dirty="0"/>
                  <a:t>to be </a:t>
                </a:r>
                <a:r>
                  <a:rPr lang="en-GB" sz="2300" dirty="0">
                    <a:solidFill>
                      <a:srgbClr val="FF0000"/>
                    </a:solidFill>
                  </a:rPr>
                  <a:t>complete</a:t>
                </a:r>
                <a:r>
                  <a:rPr lang="en-GB" sz="2300" dirty="0"/>
                  <a:t>.</a:t>
                </a:r>
              </a:p>
              <a:p>
                <a:pPr lvl="1"/>
                <a:r>
                  <a:rPr lang="en-GB" sz="2300" dirty="0"/>
                  <a:t>Takes into consideration the </a:t>
                </a:r>
                <a:r>
                  <a:rPr lang="en-GB" sz="2300" dirty="0">
                    <a:solidFill>
                      <a:srgbClr val="FF0000"/>
                    </a:solidFill>
                  </a:rPr>
                  <a:t>whole set of compatible </a:t>
                </a:r>
                <a:r>
                  <a:rPr lang="en-GB" sz="2300" dirty="0"/>
                  <a:t>additive value functions. </a:t>
                </a:r>
              </a:p>
              <a:p>
                <a:pPr lvl="1"/>
                <a:r>
                  <a:rPr lang="en-GB" sz="2300" dirty="0"/>
                  <a:t>Marginal value functions are general non-decreasing functions.</a:t>
                </a:r>
              </a:p>
              <a:p>
                <a:pPr lvl="1"/>
                <a:endParaRPr lang="en-GB" sz="2300" dirty="0"/>
              </a:p>
              <a:p>
                <a:pPr lvl="1"/>
                <a:endParaRPr lang="en-GB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91DB2-38C6-4595-8C18-DB19A59E6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t="-1891" r="-1935" b="-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E9C8-4326-4735-84F0-8798B7AA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8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08015" y="2533475"/>
            <a:ext cx="7213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Ordinal Regression via </a:t>
            </a:r>
            <a:br>
              <a:rPr lang="en-GB" sz="4000" b="1" dirty="0"/>
            </a:br>
            <a:r>
              <a:rPr lang="en-GB" sz="4000" b="1" dirty="0"/>
              <a:t>Linear Programming </a:t>
            </a:r>
            <a:br>
              <a:rPr lang="en-GB" sz="4000" b="1" dirty="0"/>
            </a:br>
            <a:r>
              <a:rPr lang="en-GB" sz="4000" b="1" dirty="0"/>
              <a:t>– principle of the </a:t>
            </a:r>
            <a:r>
              <a:rPr lang="en-GB" sz="4000" b="1" dirty="0">
                <a:solidFill>
                  <a:srgbClr val="FF0000"/>
                </a:solidFill>
              </a:rPr>
              <a:t>UTA </a:t>
            </a:r>
            <a:r>
              <a:rPr lang="en-GB" sz="40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8463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4532-FA19-48AC-B8D4-969DC984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62" y="1"/>
            <a:ext cx="9257326" cy="1578428"/>
          </a:xfrm>
        </p:spPr>
        <p:txBody>
          <a:bodyPr/>
          <a:lstStyle/>
          <a:p>
            <a:r>
              <a:rPr lang="en-GB" dirty="0"/>
              <a:t>Assumptions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C9B9A-E704-4113-A2AB-5BC495515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Agent knows her </a:t>
                </a:r>
                <a:r>
                  <a:rPr lang="en-GB" sz="2400" dirty="0">
                    <a:solidFill>
                      <a:srgbClr val="FF0000"/>
                    </a:solidFill>
                  </a:rPr>
                  <a:t>complete</a:t>
                </a:r>
                <a:r>
                  <a:rPr lang="en-GB" sz="2400" dirty="0"/>
                  <a:t> preference ordering over a set of </a:t>
                </a:r>
                <a:r>
                  <a:rPr lang="en-GB" sz="2400" i="1" dirty="0">
                    <a:solidFill>
                      <a:srgbClr val="FF0000"/>
                    </a:solidFill>
                  </a:rPr>
                  <a:t>reference outcomes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400" dirty="0"/>
                  <a:t>. </a:t>
                </a:r>
              </a:p>
              <a:p>
                <a:r>
                  <a:rPr lang="en-GB" sz="2400" dirty="0"/>
                  <a:t>The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i="1" dirty="0">
                    <a:latin typeface="Cambria Math" panose="02040503050406030204" pitchFamily="18" charset="0"/>
                  </a:rPr>
                  <a:t>,</a:t>
                </a:r>
                <a:r>
                  <a:rPr lang="en-GB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i="1" dirty="0">
                    <a:latin typeface="Cambria Math" panose="02040503050406030204" pitchFamily="18" charset="0"/>
                  </a:rPr>
                  <a:t> .</a:t>
                </a:r>
              </a:p>
              <a:p>
                <a:pPr lvl="1"/>
                <a:r>
                  <a:rPr lang="en-GB" sz="2200" dirty="0">
                    <a:solidFill>
                      <a:srgbClr val="FF0000"/>
                    </a:solidFill>
                  </a:rPr>
                  <a:t>finite bound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is the worst finite evaluation for issue </a:t>
                </a:r>
                <a14:m>
                  <m:oMath xmlns:m="http://schemas.openxmlformats.org/officeDocument/2006/math"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200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/>
                  <a:t> is the best finite evaluation for issue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200" dirty="0">
                  <a:solidFill>
                    <a:srgbClr val="0070C0"/>
                  </a:solidFill>
                </a:endParaRPr>
              </a:p>
              <a:p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are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piecewise-linear</a:t>
                </a:r>
                <a:r>
                  <a:rPr lang="en-GB" sz="2400" dirty="0"/>
                  <a:t>, so that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 is divided into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equal sub-intervals.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are normalised to bound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400" dirty="0"/>
                  <a:t>in the interval </a:t>
                </a:r>
                <a:r>
                  <a:rPr lang="en-GB" sz="2400" dirty="0">
                    <a:solidFill>
                      <a:srgbClr val="0070C0"/>
                    </a:solidFill>
                  </a:rPr>
                  <a:t>[0,1].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GB" sz="2200" b="0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200" dirty="0">
                  <a:solidFill>
                    <a:srgbClr val="0070C0"/>
                  </a:solidFill>
                </a:endParaRP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C9B9A-E704-4113-A2AB-5BC495515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8" t="-890" r="-2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7895-6DBC-469D-A43C-775AE344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118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1692-0FF0-40FA-BFC3-43BF9C2F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F99F3-A83E-47BB-A679-66740D640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Complete preference ordering over reference outcomes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400" dirty="0"/>
                  <a:t>, such that for all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GB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``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is at least as good as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200" dirty="0"/>
                  <a:t>’’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``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is prefrred to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200" dirty="0"/>
                  <a:t> ’’</a:t>
                </a:r>
                <a:r>
                  <a:rPr lang="en-GB" sz="2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200" dirty="0"/>
                  <a:t> but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``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is indifferent to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200" dirty="0"/>
                  <a:t>’’</a:t>
                </a:r>
                <a:r>
                  <a:rPr lang="en-GB" sz="2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200" dirty="0"/>
                  <a:t> and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200" dirty="0"/>
                  <a:t>]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22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r>
                  <a:rPr lang="en-GB" sz="2400" dirty="0"/>
                  <a:t>A value function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2400" dirty="0"/>
                  <a:t> is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compatible </a:t>
                </a:r>
                <a:r>
                  <a:rPr lang="en-GB" sz="2400" dirty="0"/>
                  <a:t>if and only if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GB" sz="2400" dirty="0"/>
                  <a:t> </a:t>
                </a:r>
                <a:endParaRPr lang="en-GB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2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2600" dirty="0"/>
              </a:p>
              <a:p>
                <a:pPr lvl="1"/>
                <a:endParaRPr lang="en-GB" sz="2600" dirty="0"/>
              </a:p>
              <a:p>
                <a:pPr marL="507766" lvl="1" indent="0">
                  <a:buNone/>
                </a:pPr>
                <a:endParaRPr lang="en-GB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F99F3-A83E-47BB-A679-66740D640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8" t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A1335-55EA-479E-8874-39E9E518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71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8584-B599-4347-BAD4-F5836CAE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Piece-Wise Linear Marginal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FA976-15C9-4B59-80E1-2CA01B76F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613" y="1468740"/>
                <a:ext cx="10051462" cy="5594426"/>
              </a:xfrm>
            </p:spPr>
            <p:txBody>
              <a:bodyPr/>
              <a:lstStyle/>
              <a:p>
                <a:r>
                  <a:rPr lang="en-GB" sz="2400" dirty="0"/>
                  <a:t>For each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{1,…,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/>
                  <a:t>, the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i="1" dirty="0">
                    <a:latin typeface="Cambria Math" panose="02040503050406030204" pitchFamily="18" charset="0"/>
                  </a:rPr>
                  <a:t>,</a:t>
                </a:r>
                <a:r>
                  <a:rPr lang="en-GB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2400" dirty="0"/>
                  <a:t> This interval is divided into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equal sub-intervals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b="0" dirty="0"/>
                  <a:t>where </a:t>
                </a:r>
                <a:br>
                  <a:rPr lang="en-GB" sz="2400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GB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=1…</m:t>
                    </m:r>
                    <m:sSub>
                      <m:sSub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200" dirty="0">
                    <a:solidFill>
                      <a:srgbClr val="7030A0"/>
                    </a:solidFill>
                  </a:rPr>
                  <a:t>For example: Assume that issue </a:t>
                </a:r>
                <a:r>
                  <a:rPr lang="en-GB" sz="2200" dirty="0" err="1">
                    <a:solidFill>
                      <a:srgbClr val="7030A0"/>
                    </a:solidFill>
                  </a:rPr>
                  <a:t>i</a:t>
                </a:r>
                <a:r>
                  <a:rPr lang="en-GB" sz="2200" dirty="0">
                    <a:solidFill>
                      <a:srgbClr val="7030A0"/>
                    </a:solidFill>
                  </a:rPr>
                  <a:t>=1 (education) is evaluated in the range [0,100], i.e.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 100 </m:t>
                    </m:r>
                  </m:oMath>
                </a14:m>
                <a:r>
                  <a:rPr lang="en-GB" sz="2200" dirty="0">
                    <a:solidFill>
                      <a:srgbClr val="7030A0"/>
                    </a:solidFill>
                  </a:rPr>
                  <a:t>for all outcomes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200" dirty="0">
                  <a:solidFill>
                    <a:srgbClr val="7030A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 0, 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 100</m:t>
                    </m:r>
                  </m:oMath>
                </a14:m>
                <a:endParaRPr lang="en-GB" sz="22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sz="2200" dirty="0">
                    <a:solidFill>
                      <a:srgbClr val="7030A0"/>
                    </a:solidFill>
                  </a:rPr>
                  <a:t>Assume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200" dirty="0">
                    <a:solidFill>
                      <a:srgbClr val="7030A0"/>
                    </a:solidFill>
                  </a:rPr>
                  <a:t>, then we have sub-intervals    [0, 25], [25, 50], [50, 75], [75, 100]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Sup>
                      <m:sSubSupPr>
                        <m:ctrlP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=25,  </m:t>
                    </m:r>
                    <m:sSubSup>
                      <m:sSubSupPr>
                        <m:ctrlP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=50,  </m:t>
                    </m:r>
                    <m:sSubSup>
                      <m:sSubSupPr>
                        <m:ctrlP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=75 , </m:t>
                    </m:r>
                    <m:sSubSup>
                      <m:sSubSupPr>
                        <m:ctrlP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GB" sz="2200" b="0" dirty="0">
                  <a:solidFill>
                    <a:srgbClr val="7030A0"/>
                  </a:solidFill>
                </a:endParaRPr>
              </a:p>
              <a:p>
                <a:pPr marL="507766" lvl="1" indent="0">
                  <a:buNone/>
                </a:pPr>
                <a:endParaRPr lang="en-GB" sz="1756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FA976-15C9-4B59-80E1-2CA01B76F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613" y="1468740"/>
                <a:ext cx="10051462" cy="5594426"/>
              </a:xfrm>
              <a:blipFill>
                <a:blip r:embed="rId3"/>
                <a:stretch>
                  <a:fillRect l="-788" t="-10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14B2E-90B7-44D4-B402-2CB5340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42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8584-B599-4347-BAD4-F5836CAE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Piece-Wise Linear Marginal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FA976-15C9-4B59-80E1-2CA01B76F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535" y="1593908"/>
                <a:ext cx="9644254" cy="5816726"/>
              </a:xfrm>
            </p:spPr>
            <p:txBody>
              <a:bodyPr>
                <a:normAutofit/>
              </a:bodyPr>
              <a:lstStyle/>
              <a:p>
                <a:r>
                  <a:rPr lang="en-GB" sz="2400" b="0" dirty="0"/>
                  <a:t>The marginal value of an outcome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b="0" dirty="0"/>
                  <a:t>on issue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b="0" dirty="0"/>
                  <a:t> is obtained by linear interpolation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5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5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5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25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  <m:r>
                      <a:rPr lang="en-GB" sz="2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5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50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2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sz="2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GB" sz="25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  <m:r>
                      <a:rPr lang="en-GB" sz="25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GB" sz="25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GB" sz="25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25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5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sz="25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500" i="1" dirty="0" err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i="1" dirty="0" err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500" i="1" dirty="0" err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GB" sz="25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GB" sz="2500" i="1" dirty="0" err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i="1" dirty="0" err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500" i="1" dirty="0" err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GB" sz="2500" dirty="0"/>
                </a:br>
                <a:endParaRPr lang="en-GB" sz="2500" dirty="0"/>
              </a:p>
              <a:p>
                <a:pPr marL="0" indent="0">
                  <a:buNone/>
                </a:pPr>
                <a:r>
                  <a:rPr lang="en-GB" sz="2200" dirty="0">
                    <a:solidFill>
                      <a:srgbClr val="7030A0"/>
                    </a:solidFill>
                  </a:rPr>
                  <a:t>Continuing on the example of previous slide, assume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e>
                    </m:d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200" dirty="0">
                  <a:solidFill>
                    <a:srgbClr val="7030A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7030A0"/>
                    </a:solidFill>
                  </a:rPr>
                  <a:t>65 sits between breakpoints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50=</m:t>
                    </m:r>
                    <m:sSubSup>
                      <m:sSubSupPr>
                        <m:ctrlP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200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75=</m:t>
                    </m:r>
                    <m:sSubSup>
                      <m:sSubSupPr>
                        <m:ctrlP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GB" sz="2200" dirty="0">
                    <a:solidFill>
                      <a:srgbClr val="7030A0"/>
                    </a:solidFill>
                  </a:rPr>
                  <a:t>, therefore we get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65</m:t>
                          </m:r>
                        </m:e>
                      </m:d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65−50</m:t>
                          </m:r>
                        </m:num>
                        <m:den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75−50</m:t>
                          </m:r>
                        </m:den>
                      </m:f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</m:d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r>
                  <a:rPr lang="en-GB" sz="2400" dirty="0"/>
                  <a:t>The piecewise-linear additive model is completely defined by the marginal values at the breakpoints, i.e. 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FA976-15C9-4B59-80E1-2CA01B76F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535" y="1593908"/>
                <a:ext cx="9644254" cy="5816726"/>
              </a:xfrm>
              <a:blipFill>
                <a:blip r:embed="rId3"/>
                <a:stretch>
                  <a:fillRect l="-822" t="-838" r="-1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14B2E-90B7-44D4-B402-2CB5340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87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8584-B599-4347-BAD4-F5836CAE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Piece-Wise Linear Marginal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FA976-15C9-4B59-80E1-2CA01B76F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0" y="1578430"/>
                <a:ext cx="9522977" cy="5534403"/>
              </a:xfrm>
            </p:spPr>
            <p:txBody>
              <a:bodyPr/>
              <a:lstStyle/>
              <a:p>
                <a:r>
                  <a:rPr lang="en-GB" sz="2400" dirty="0"/>
                  <a:t>For each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{1,…,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/>
                  <a:t>, the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i="1" dirty="0">
                    <a:latin typeface="Cambria Math" panose="02040503050406030204" pitchFamily="18" charset="0"/>
                  </a:rPr>
                  <a:t>,</a:t>
                </a:r>
                <a:r>
                  <a:rPr lang="en-GB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2400" dirty="0"/>
                  <a:t> This interval is divided into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equal sub-intervals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b="0" dirty="0"/>
                  <a:t>where </a:t>
                </a:r>
                <a:br>
                  <a:rPr lang="en-GB" sz="2400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GB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=1…</m:t>
                    </m:r>
                    <m:sSub>
                      <m:sSub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 </a:t>
                </a:r>
                <a:endParaRPr lang="en-GB" sz="2400" b="0" dirty="0"/>
              </a:p>
              <a:p>
                <a:r>
                  <a:rPr lang="en-GB" sz="2400" b="0" dirty="0"/>
                  <a:t>The marginal value of an outcome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b="0" dirty="0"/>
                  <a:t>on issue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b="0" dirty="0"/>
                  <a:t> is obtained by linear interpolation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4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24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sz="24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GB" sz="24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sSubSup>
                      <m:sSubSupPr>
                        <m:ctrlP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The piecewise-linear additive model is completely defined by the marginal values at the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breakpoints</a:t>
                </a:r>
                <a:r>
                  <a:rPr lang="en-GB" sz="2400" dirty="0"/>
                  <a:t>, i.e. 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FA976-15C9-4B59-80E1-2CA01B76F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0" y="1578430"/>
                <a:ext cx="9522977" cy="5534403"/>
              </a:xfrm>
              <a:blipFill>
                <a:blip r:embed="rId3"/>
                <a:stretch>
                  <a:fillRect l="-896" t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14B2E-90B7-44D4-B402-2CB5340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8C4CF7D6-AAB2-499F-A428-5AC489737760}"/>
              </a:ext>
            </a:extLst>
          </p:cNvPr>
          <p:cNvSpPr/>
          <p:nvPr/>
        </p:nvSpPr>
        <p:spPr>
          <a:xfrm>
            <a:off x="2915640" y="3851280"/>
            <a:ext cx="0" cy="0"/>
          </a:xfrm>
          <a:prstGeom prst="hexagon">
            <a:avLst>
              <a:gd name="adj" fmla="val 29412"/>
              <a:gd name="vf" fmla="val 115470"/>
            </a:avLst>
          </a:prstGeom>
          <a:solidFill>
            <a:srgbClr val="AB008B">
              <a:alpha val="5000"/>
            </a:srgbClr>
          </a:solidFill>
          <a:ln w="36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AB008B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BB269FB-BAE1-4A42-99E0-5DE878B66579}"/>
              </a:ext>
            </a:extLst>
          </p:cNvPr>
          <p:cNvGrpSpPr/>
          <p:nvPr/>
        </p:nvGrpSpPr>
        <p:grpSpPr>
          <a:xfrm>
            <a:off x="2649954" y="4259313"/>
            <a:ext cx="2102040" cy="288000"/>
            <a:chOff x="2649954" y="4259313"/>
            <a:chExt cx="210204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37941A-9A26-44D0-B211-2F394FA3346E}"/>
                    </a:ext>
                  </a:extLst>
                </p14:cNvPr>
                <p14:cNvContentPartPr/>
                <p14:nvPr/>
              </p14:nvContentPartPr>
              <p14:xfrm>
                <a:off x="2649954" y="4259313"/>
                <a:ext cx="12960" cy="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37941A-9A26-44D0-B211-2F394FA334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1954" y="4241313"/>
                  <a:ext cx="48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759665-042A-4C33-A5F3-1D1BA092DE55}"/>
                    </a:ext>
                  </a:extLst>
                </p14:cNvPr>
                <p14:cNvContentPartPr/>
                <p14:nvPr/>
              </p14:nvContentPartPr>
              <p14:xfrm>
                <a:off x="4742994" y="4541553"/>
                <a:ext cx="9000" cy="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759665-042A-4C33-A5F3-1D1BA092DE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5686" y="4523553"/>
                  <a:ext cx="43269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5690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6C7E-1978-45E6-A496-5E396105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Constraints for a Compatible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AAC5-DDD9-4606-95B3-C75DE4EA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A value function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GB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compatible if it satisfies the following set of constraints:</a:t>
                </a:r>
              </a:p>
              <a:p>
                <a:pPr marL="507766" lvl="1" indent="0">
                  <a:buNone/>
                </a:pPr>
                <a:endParaRPr lang="en-GB" dirty="0"/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6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600" dirty="0"/>
                  <a:t>,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600" dirty="0"/>
                  <a:t> , </a:t>
                </a:r>
              </a:p>
              <a:p>
                <a:pPr marL="507766" lvl="1" indent="0">
                  <a:buNone/>
                </a:pPr>
                <a:endParaRPr lang="en-GB" sz="2600" dirty="0"/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 ,     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600" b="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507766" lvl="1" indent="0">
                  <a:buNone/>
                </a:pPr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AAC5-DDD9-4606-95B3-C75DE4EA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3" t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7F773-17A7-495F-9645-35C4490C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7DF5C4C-B2E4-45C8-AE24-911FC64382DA}"/>
              </a:ext>
            </a:extLst>
          </p:cNvPr>
          <p:cNvSpPr/>
          <p:nvPr/>
        </p:nvSpPr>
        <p:spPr>
          <a:xfrm>
            <a:off x="4864781" y="2983043"/>
            <a:ext cx="179882" cy="82536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A5311-BACD-4940-8880-645AC97B03C9}"/>
                  </a:ext>
                </a:extLst>
              </p:cNvPr>
              <p:cNvSpPr txBox="1"/>
              <p:nvPr/>
            </p:nvSpPr>
            <p:spPr>
              <a:xfrm>
                <a:off x="5069374" y="3164894"/>
                <a:ext cx="239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A5311-BACD-4940-8880-645AC97B0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74" y="3164894"/>
                <a:ext cx="23996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70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6C7E-1978-45E6-A496-5E396105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Linear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AAC5-DDD9-4606-95B3-C75DE4EA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177" y="1645885"/>
                <a:ext cx="9041978" cy="56992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Minimise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sub>
                      <m:sup/>
                      <m:e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1" dirty="0"/>
                  <a:t>Subject to: </a:t>
                </a: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br>
                  <a:rPr lang="en-GB" sz="24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sSup>
                      <m:sSupPr>
                        <m:ctrlP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507766" lvl="1" indent="0">
                  <a:buNone/>
                </a:pPr>
                <a:endParaRPr lang="en-GB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br>
                  <a:rPr lang="en-GB" sz="24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507766" lvl="1" indent="0">
                  <a:buNone/>
                </a:pPr>
                <a:endParaRPr lang="en-GB" sz="2400" dirty="0"/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 , 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507766" lvl="1" indent="0">
                  <a:buNone/>
                </a:pP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)=1</m:t>
                          </m:r>
                        </m:e>
                      </m:nary>
                      <m:r>
                        <a:rPr lang="en-GB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GB" sz="2400" b="0" dirty="0">
                    <a:solidFill>
                      <a:srgbClr val="0070C0"/>
                    </a:solidFill>
                  </a:rPr>
                </a:b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GB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GB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≥0,    ∀</m:t>
                    </m:r>
                    <m:r>
                      <a:rPr lang="en-GB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507766" lvl="1" indent="0">
                  <a:buNone/>
                </a:pPr>
                <a:endParaRPr lang="en-GB" sz="22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:endParaRPr lang="en-GB" sz="22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AAC5-DDD9-4606-95B3-C75DE4EA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77" y="1645885"/>
                <a:ext cx="9041978" cy="5699295"/>
              </a:xfrm>
              <a:blipFill>
                <a:blip r:embed="rId2"/>
                <a:stretch>
                  <a:fillRect l="-876" t="-10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7F773-17A7-495F-9645-35C4490C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7DF5C4C-B2E4-45C8-AE24-911FC64382DA}"/>
              </a:ext>
            </a:extLst>
          </p:cNvPr>
          <p:cNvSpPr/>
          <p:nvPr/>
        </p:nvSpPr>
        <p:spPr>
          <a:xfrm>
            <a:off x="5900938" y="2444365"/>
            <a:ext cx="277319" cy="17381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866539-4705-47E1-96BB-3FA486B0EFB7}"/>
                  </a:ext>
                </a:extLst>
              </p:cNvPr>
              <p:cNvSpPr txBox="1"/>
              <p:nvPr/>
            </p:nvSpPr>
            <p:spPr>
              <a:xfrm>
                <a:off x="6178257" y="5438077"/>
                <a:ext cx="3856403" cy="15278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’s are unknowns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200" dirty="0"/>
                  <a:t>’s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200" dirty="0"/>
                  <a:t>’s are auxiliary variables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200" dirty="0"/>
                  <a:t> an arbitrarily small value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866539-4705-47E1-96BB-3FA486B0E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57" y="5438077"/>
                <a:ext cx="3856403" cy="1527854"/>
              </a:xfrm>
              <a:prstGeom prst="rect">
                <a:avLst/>
              </a:prstGeom>
              <a:blipFill>
                <a:blip r:embed="rId3"/>
                <a:stretch>
                  <a:fillRect l="-1738" b="-7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7004BD-D7C1-4591-9398-E3C7B4F7FEAB}"/>
                  </a:ext>
                </a:extLst>
              </p:cNvPr>
              <p:cNvSpPr txBox="1"/>
              <p:nvPr/>
            </p:nvSpPr>
            <p:spPr>
              <a:xfrm>
                <a:off x="6355563" y="3080316"/>
                <a:ext cx="239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7004BD-D7C1-4591-9398-E3C7B4F7F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563" y="3080316"/>
                <a:ext cx="23996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779016-2A36-4D32-A8A6-6CEEE682AD40}"/>
                  </a:ext>
                </a:extLst>
              </p14:cNvPr>
              <p14:cNvContentPartPr/>
              <p14:nvPr/>
            </p14:nvContentPartPr>
            <p14:xfrm>
              <a:off x="1626480" y="6481800"/>
              <a:ext cx="21600" cy="15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779016-2A36-4D32-A8A6-6CEEE682AD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080" y="3156840"/>
                <a:ext cx="3667680" cy="33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26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84164" y="3081136"/>
            <a:ext cx="7046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/>
              <a:t>Recap on Preferences</a:t>
            </a:r>
          </a:p>
        </p:txBody>
      </p:sp>
    </p:spTree>
    <p:extLst>
      <p:ext uri="{BB962C8B-B14F-4D97-AF65-F5344CB8AC3E}">
        <p14:creationId xmlns:p14="http://schemas.microsoft.com/office/powerpoint/2010/main" val="1983361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306C7E-1978-45E6-A496-5E3961052A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600" dirty="0"/>
                  <a:t>Linear Program without </a:t>
                </a:r>
                <a14:m>
                  <m:oMath xmlns:m="http://schemas.openxmlformats.org/officeDocument/2006/math">
                    <m:r>
                      <a:rPr lang="en-GB" sz="3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3600" dirty="0"/>
                  <a:t>’s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306C7E-1978-45E6-A496-5E3961052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AAC5-DDD9-4606-95B3-C75DE4EA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177" y="1645885"/>
                <a:ext cx="9041978" cy="56992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Minimise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sub>
                      <m:sup/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1" dirty="0"/>
                  <a:t>Subject to: </a:t>
                </a: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br>
                  <a:rPr lang="en-GB" sz="24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sSup>
                      <m:sSupPr>
                        <m:ctrlP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507766" lvl="1" indent="0">
                  <a:buNone/>
                </a:pPr>
                <a:endParaRPr lang="en-GB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GB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br>
                  <a:rPr lang="en-GB" sz="24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507766" lvl="1" indent="0">
                  <a:buNone/>
                </a:pPr>
                <a:endParaRPr lang="en-GB" sz="2400" dirty="0"/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 , 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507766" lvl="1" indent="0">
                  <a:buNone/>
                </a:pP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)=1</m:t>
                          </m:r>
                        </m:e>
                      </m:nary>
                      <m:r>
                        <a:rPr lang="en-GB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GB" sz="2400" b="0" dirty="0">
                    <a:solidFill>
                      <a:srgbClr val="0070C0"/>
                    </a:solidFill>
                  </a:rPr>
                </a:b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≥0,    ∀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GB" sz="2400" b="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507766" lvl="1" indent="0">
                  <a:buNone/>
                </a:pPr>
                <a:endParaRPr lang="en-GB" sz="22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:endParaRPr lang="en-GB" sz="22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AAC5-DDD9-4606-95B3-C75DE4EA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77" y="1645885"/>
                <a:ext cx="9041978" cy="5699295"/>
              </a:xfrm>
              <a:blipFill>
                <a:blip r:embed="rId3"/>
                <a:stretch>
                  <a:fillRect l="-876" t="-10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7F773-17A7-495F-9645-35C4490C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7DF5C4C-B2E4-45C8-AE24-911FC64382DA}"/>
              </a:ext>
            </a:extLst>
          </p:cNvPr>
          <p:cNvSpPr/>
          <p:nvPr/>
        </p:nvSpPr>
        <p:spPr>
          <a:xfrm>
            <a:off x="5900938" y="2444365"/>
            <a:ext cx="277319" cy="17381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7004BD-D7C1-4591-9398-E3C7B4F7FEAB}"/>
                  </a:ext>
                </a:extLst>
              </p:cNvPr>
              <p:cNvSpPr txBox="1"/>
              <p:nvPr/>
            </p:nvSpPr>
            <p:spPr>
              <a:xfrm>
                <a:off x="6355563" y="3080316"/>
                <a:ext cx="239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7004BD-D7C1-4591-9398-E3C7B4F7F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563" y="3080316"/>
                <a:ext cx="23996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7A2774-48A9-407A-AF1F-8847F9DD3C20}"/>
                  </a:ext>
                </a:extLst>
              </p:cNvPr>
              <p:cNvSpPr txBox="1"/>
              <p:nvPr/>
            </p:nvSpPr>
            <p:spPr>
              <a:xfrm>
                <a:off x="6178257" y="5438077"/>
                <a:ext cx="3856403" cy="15278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’s are unknowns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GB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solidFill>
                      <a:srgbClr val="FFC000"/>
                    </a:solidFill>
                  </a:rPr>
                  <a:t>’s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GB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solidFill>
                      <a:srgbClr val="FFC000"/>
                    </a:solidFill>
                  </a:rPr>
                  <a:t>’s are auxiliary variables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200" dirty="0"/>
                  <a:t> an arbitrarily small value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7A2774-48A9-407A-AF1F-8847F9DD3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57" y="5438077"/>
                <a:ext cx="3856403" cy="1527854"/>
              </a:xfrm>
              <a:prstGeom prst="rect">
                <a:avLst/>
              </a:prstGeom>
              <a:blipFill>
                <a:blip r:embed="rId5"/>
                <a:stretch>
                  <a:fillRect l="-1738" b="-7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65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3FE4-EF2B-4A8D-8575-30C4512E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or No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A2594-2922-4686-B251-66D7BECAA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the optimal value of the objective function is equal to zero (i.e. if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’s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’s are set to zero) then there exists at least one value function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GB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 compatible with the preference ordering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GB" dirty="0"/>
                  <a:t>. </a:t>
                </a:r>
              </a:p>
              <a:p>
                <a:endParaRPr lang="en-GB" dirty="0"/>
              </a:p>
              <a:p>
                <a:r>
                  <a:rPr lang="en-GB" dirty="0"/>
                  <a:t>If the optimal value of the objective function is greater than zero, then there is no compatible value function. In this case, one might consider:</a:t>
                </a:r>
              </a:p>
              <a:p>
                <a:pPr lvl="1"/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for one or several marginal values.</a:t>
                </a:r>
              </a:p>
              <a:p>
                <a:pPr lvl="1"/>
                <a:r>
                  <a:rPr lang="en-GB" dirty="0"/>
                  <a:t>Revising the preference ordering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A2594-2922-4686-B251-66D7BECAA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t="-1112" r="-1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19257-4F10-4ACA-9B1D-73D936F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18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76D6-C40F-45DE-92CE-C16214D82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45" y="1359569"/>
            <a:ext cx="8366975" cy="1871590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Preference Elicitation</a:t>
            </a:r>
            <a:br>
              <a:rPr lang="en-GB" sz="4887" dirty="0"/>
            </a:br>
            <a:r>
              <a:rPr lang="en-GB" sz="4400" dirty="0"/>
              <a:t>Part 3/3</a:t>
            </a:r>
            <a:endParaRPr lang="en-GB" sz="4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741" y="5490965"/>
            <a:ext cx="5690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 Baharak Rastegari</a:t>
            </a:r>
          </a:p>
          <a:p>
            <a:r>
              <a:rPr lang="en-GB" sz="2800" dirty="0">
                <a:solidFill>
                  <a:srgbClr val="0070C0"/>
                </a:solidFill>
              </a:rPr>
              <a:t>b.rastegari@soton.ac.uk</a:t>
            </a:r>
          </a:p>
          <a:p>
            <a:r>
              <a:rPr lang="en-GB" sz="2800" dirty="0"/>
              <a:t>Electronics and Computer Science</a:t>
            </a:r>
          </a:p>
          <a:p>
            <a:r>
              <a:rPr lang="en-GB" sz="2800" dirty="0"/>
              <a:t>University of Southampton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4840" y="3630325"/>
            <a:ext cx="5822577" cy="139681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COMP6203	Intelligent Agents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November 2020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41959" y="3251111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1962" y="1347538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3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46086" y="2878520"/>
            <a:ext cx="5808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147283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08015" y="2533475"/>
            <a:ext cx="7213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UTA</a:t>
            </a:r>
            <a:r>
              <a:rPr lang="en-GB" sz="4000" b="1" baseline="30000" dirty="0">
                <a:solidFill>
                  <a:srgbClr val="FF0000"/>
                </a:solidFill>
              </a:rPr>
              <a:t>GMS</a:t>
            </a:r>
            <a:endParaRPr lang="en-GB" sz="4000" b="1" dirty="0">
              <a:solidFill>
                <a:srgbClr val="FF0000"/>
              </a:solidFill>
            </a:endParaRPr>
          </a:p>
          <a:p>
            <a:pPr algn="ctr"/>
            <a:r>
              <a:rPr lang="en-GB" sz="4000" b="1" dirty="0"/>
              <a:t>– Robust Ordinal Regression</a:t>
            </a:r>
          </a:p>
          <a:p>
            <a:pPr algn="ctr"/>
            <a:r>
              <a:rPr lang="en-GB" sz="4000" b="1" dirty="0">
                <a:solidFill>
                  <a:srgbClr val="FF0000"/>
                </a:solidFill>
              </a:rPr>
              <a:t> 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922596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07307A-A01C-466A-AAA6-81BD792A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UTA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B13A02-06B3-478C-8CB7-6169371D6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700" dirty="0"/>
                  <a:t>If the linear program is feasible, then the choice of a compatible value function is arbitrary.</a:t>
                </a:r>
              </a:p>
              <a:p>
                <a:r>
                  <a:rPr lang="en-GB" sz="2700" dirty="0"/>
                  <a:t>Marginal value functions are limited to piecewise linear functions. To specify the number of breakpoints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700" dirty="0"/>
                  <a:t>’s) is arbitrary and restrictive.</a:t>
                </a:r>
              </a:p>
              <a:p>
                <a:r>
                  <a:rPr lang="en-GB" sz="2700" dirty="0"/>
                  <a:t>Complete preference ordering on reference outcomes is needed.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B13A02-06B3-478C-8CB7-6169371D6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t="-10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7DD6A-402A-42CF-939C-BE3BB8CE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523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258F-C141-49F5-9EED-B216C306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UTA</a:t>
            </a:r>
            <a:r>
              <a:rPr lang="en-GB" sz="4000" baseline="30000" dirty="0">
                <a:solidFill>
                  <a:schemeClr val="tx1"/>
                </a:solidFill>
              </a:rPr>
              <a:t>GMS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1DB2-38C6-4595-8C18-DB19A59E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Takes into consideration the </a:t>
            </a:r>
            <a:r>
              <a:rPr lang="en-GB" sz="2600" dirty="0">
                <a:solidFill>
                  <a:srgbClr val="FF0000"/>
                </a:solidFill>
              </a:rPr>
              <a:t>whole set of compatible </a:t>
            </a:r>
            <a:r>
              <a:rPr lang="en-GB" sz="2600" dirty="0"/>
              <a:t>additive value functions. </a:t>
            </a:r>
          </a:p>
          <a:p>
            <a:r>
              <a:rPr lang="en-GB" sz="2600" dirty="0"/>
              <a:t>Marginal value functions are general non-decreasing functions.</a:t>
            </a:r>
          </a:p>
          <a:p>
            <a:r>
              <a:rPr lang="en-GB" sz="2600" dirty="0"/>
              <a:t>The agent’s ranking of reference outcomes does </a:t>
            </a:r>
            <a:r>
              <a:rPr lang="en-GB" sz="2600" dirty="0">
                <a:solidFill>
                  <a:srgbClr val="FF0000"/>
                </a:solidFill>
              </a:rPr>
              <a:t>not need </a:t>
            </a:r>
            <a:r>
              <a:rPr lang="en-GB" sz="2600" dirty="0"/>
              <a:t>to be </a:t>
            </a:r>
            <a:r>
              <a:rPr lang="en-GB" sz="2600" dirty="0">
                <a:solidFill>
                  <a:srgbClr val="FF0000"/>
                </a:solidFill>
              </a:rPr>
              <a:t>complete</a:t>
            </a:r>
            <a:r>
              <a:rPr lang="en-GB" sz="2600" dirty="0"/>
              <a:t>.</a:t>
            </a:r>
            <a:endParaRPr lang="en-GB" sz="2300" dirty="0"/>
          </a:p>
          <a:p>
            <a:pPr lvl="1"/>
            <a:endParaRPr lang="en-GB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E9C8-4326-4735-84F0-8798B7AA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361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4532-FA19-48AC-B8D4-969DC984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62" y="1"/>
            <a:ext cx="9257326" cy="1578428"/>
          </a:xfrm>
        </p:spPr>
        <p:txBody>
          <a:bodyPr/>
          <a:lstStyle/>
          <a:p>
            <a:r>
              <a:rPr lang="en-GB" dirty="0"/>
              <a:t>Assumptions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C9B9A-E704-4113-A2AB-5BC495515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600" dirty="0"/>
                  <a:t>Agent knows her </a:t>
                </a:r>
                <a:r>
                  <a:rPr lang="en-GB" sz="2600" dirty="0">
                    <a:solidFill>
                      <a:srgbClr val="FF0000"/>
                    </a:solidFill>
                  </a:rPr>
                  <a:t>partial</a:t>
                </a:r>
                <a:r>
                  <a:rPr lang="en-GB" sz="2600" dirty="0"/>
                  <a:t> preference ordering over a set of </a:t>
                </a:r>
                <a:r>
                  <a:rPr lang="en-GB" sz="2600" i="1" dirty="0">
                    <a:solidFill>
                      <a:srgbClr val="FF0000"/>
                    </a:solidFill>
                  </a:rPr>
                  <a:t>reference outcomes</a:t>
                </a:r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600" dirty="0"/>
                  <a:t>.</a:t>
                </a:r>
              </a:p>
              <a:p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As in UTA: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are normalised to bound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/>
                  <a:t>in the interval </a:t>
                </a:r>
                <a:r>
                  <a:rPr lang="en-GB" sz="2600" dirty="0">
                    <a:solidFill>
                      <a:srgbClr val="0070C0"/>
                    </a:solidFill>
                  </a:rPr>
                  <a:t>[0,1].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GB" sz="2600" b="0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600" dirty="0">
                  <a:solidFill>
                    <a:srgbClr val="0070C0"/>
                  </a:solidFill>
                </a:endParaRPr>
              </a:p>
              <a:p>
                <a:endParaRPr lang="en-GB" sz="22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600" dirty="0"/>
                  <a:t> are known</a:t>
                </a:r>
                <a:r>
                  <a:rPr lang="en-GB" sz="2600"/>
                  <a:t>, and </a:t>
                </a:r>
                <a:r>
                  <a:rPr lang="en-GB" sz="2600" dirty="0"/>
                  <a:t>their range is bounded.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C9B9A-E704-4113-A2AB-5BC495515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4" t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7895-6DBC-469D-A43C-775AE344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458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C2BF-DDA8-4DCB-9AEF-1B0BABC4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Necessary and Possible </a:t>
            </a:r>
            <a:br>
              <a:rPr lang="en-GB" dirty="0"/>
            </a:br>
            <a:r>
              <a:rPr lang="en-GB" dirty="0"/>
              <a:t>weak preference relations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81769-1833-40F6-B499-8E3510AA2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1" y="1578430"/>
                <a:ext cx="9006414" cy="55718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For any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we can ask</a:t>
                </a:r>
              </a:p>
              <a:p>
                <a:r>
                  <a:rPr lang="en-GB" sz="2600" dirty="0"/>
                  <a:t>Are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</a:t>
                </a:r>
                <a:r>
                  <a:rPr lang="en-GB" sz="2600" dirty="0"/>
                  <a:t>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/>
                  <a:t> ranked in the same way by </a:t>
                </a:r>
                <a:r>
                  <a:rPr lang="en-GB" sz="2600" i="1" dirty="0"/>
                  <a:t>all</a:t>
                </a:r>
                <a:r>
                  <a:rPr lang="en-GB" sz="2600" dirty="0"/>
                  <a:t> compatible value functions?</a:t>
                </a:r>
              </a:p>
              <a:p>
                <a:r>
                  <a:rPr lang="en-GB" sz="2600" dirty="0"/>
                  <a:t>Is there </a:t>
                </a:r>
                <a:r>
                  <a:rPr lang="en-GB" sz="2600" i="1" dirty="0"/>
                  <a:t>at least one </a:t>
                </a:r>
                <a:r>
                  <a:rPr lang="en-GB" sz="2600" dirty="0"/>
                  <a:t>compatible value functions ranking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600" dirty="0"/>
                  <a:t> at last as good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/>
                  <a:t> (or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/>
                  <a:t> at least as good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600" dirty="0"/>
                  <a:t>)?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Answering these questions for all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6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6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we get</a:t>
                </a:r>
              </a:p>
              <a:p>
                <a:r>
                  <a:rPr lang="en-GB" sz="2600" b="0" dirty="0"/>
                  <a:t>A </a:t>
                </a:r>
                <a:r>
                  <a:rPr lang="en-GB" sz="2600" dirty="0">
                    <a:solidFill>
                      <a:srgbClr val="FF0000"/>
                    </a:solidFill>
                  </a:rPr>
                  <a:t>necessary weak preference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</a:t>
                </a:r>
                <a:r>
                  <a:rPr lang="en-GB" sz="2600" dirty="0"/>
                  <a:t>where </a:t>
                </a:r>
                <a:br>
                  <a:rPr lang="en-GB" sz="2600" dirty="0"/>
                </a:b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⇔</m:t>
                    </m:r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/>
                  <a:t>for </a:t>
                </a:r>
                <a:r>
                  <a:rPr lang="en-GB" sz="2600" i="1" dirty="0"/>
                  <a:t>all</a:t>
                </a:r>
                <a:r>
                  <a:rPr lang="en-GB" sz="2600" dirty="0"/>
                  <a:t> compatible value functions</a:t>
                </a:r>
              </a:p>
              <a:p>
                <a:r>
                  <a:rPr lang="en-GB" sz="2600" b="0" dirty="0"/>
                  <a:t>A </a:t>
                </a:r>
                <a:r>
                  <a:rPr lang="en-GB" sz="2600" dirty="0">
                    <a:solidFill>
                      <a:srgbClr val="FF0000"/>
                    </a:solidFill>
                  </a:rPr>
                  <a:t>possible weak preference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</a:t>
                </a:r>
                <a:r>
                  <a:rPr lang="en-GB" sz="2600" dirty="0"/>
                  <a:t>where </a:t>
                </a:r>
                <a:br>
                  <a:rPr lang="en-GB" sz="2600" dirty="0"/>
                </a:b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⇔</m:t>
                    </m:r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/>
                  <a:t>for </a:t>
                </a:r>
                <a:r>
                  <a:rPr lang="en-GB" sz="2600" i="1" dirty="0"/>
                  <a:t>at least one </a:t>
                </a:r>
                <a:r>
                  <a:rPr lang="en-GB" sz="2600" dirty="0"/>
                  <a:t>compatible value functions</a:t>
                </a:r>
              </a:p>
              <a:p>
                <a:endParaRPr lang="en-GB" sz="260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81769-1833-40F6-B499-8E3510AA2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1" y="1578430"/>
                <a:ext cx="9006414" cy="5571878"/>
              </a:xfrm>
              <a:blipFill>
                <a:blip r:embed="rId2"/>
                <a:stretch>
                  <a:fillRect l="-1219" t="-1641" r="-2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6DE75-3017-4A93-A108-A505F45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48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794FFB-EA49-4C31-A6CB-5A1E0A8E9A59}"/>
                  </a:ext>
                </a:extLst>
              </p14:cNvPr>
              <p14:cNvContentPartPr/>
              <p14:nvPr/>
            </p14:nvContentPartPr>
            <p14:xfrm>
              <a:off x="5826240" y="5923080"/>
              <a:ext cx="31320" cy="7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794FFB-EA49-4C31-A6CB-5A1E0A8E9A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6880" y="5913720"/>
                <a:ext cx="50040" cy="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3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11BF-32F7-42B9-8D68-54113744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Partial Preference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FE0E5-98EB-4C34-AB8B-34B4C44BF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2800" dirty="0"/>
                  <a:t>For any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GB" sz="2800" dirty="0"/>
              </a:p>
              <a:p>
                <a:r>
                  <a:rPr lang="en-GB" sz="2800" dirty="0"/>
                  <a:t>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800" b="0" dirty="0">
                  <a:solidFill>
                    <a:srgbClr val="0070C0"/>
                  </a:solidFill>
                </a:endParaRPr>
              </a:p>
              <a:p>
                <a:r>
                  <a:rPr lang="en-GB" sz="2800" dirty="0"/>
                  <a:t>If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solidFill>
                    <a:srgbClr val="0070C0"/>
                  </a:solidFill>
                </a:endParaRPr>
              </a:p>
              <a:p>
                <a:endParaRPr lang="en-GB" sz="28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FE0E5-98EB-4C34-AB8B-34B4C44BF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1" t="-1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498BC-93B7-4B1F-BAA4-D4D0F7AA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6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3C6F-19A3-457E-8135-C8A5CA4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Preference Orderings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B022E-0E8D-4A3E-BE55-C2F91EC6F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Finite outcome set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dirty="0"/>
                  <a:t>Preference ordering 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over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means``</a:t>
                </a:r>
                <a:r>
                  <a:rPr lang="en-GB" b="1" dirty="0"/>
                  <a:t>weakly prefer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to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’’</a:t>
                </a:r>
                <a:br>
                  <a:rPr lang="en-GB" dirty="0"/>
                </a:b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means``</a:t>
                </a:r>
                <a:r>
                  <a:rPr lang="en-GB" b="1" dirty="0"/>
                  <a:t>strictly prefer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to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’’. </a:t>
                </a:r>
                <a:br>
                  <a:rPr lang="en-GB" dirty="0"/>
                </a:br>
                <a:r>
                  <a:rPr lang="en-GB" dirty="0"/>
                  <a:t>It is true </a:t>
                </a:r>
                <a:r>
                  <a:rPr lang="en-GB" dirty="0" err="1"/>
                  <a:t>iff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⋡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GB" dirty="0"/>
                </a:b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means ``are </a:t>
                </a:r>
                <a:r>
                  <a:rPr lang="en-GB" b="1" dirty="0"/>
                  <a:t>indifferent</a:t>
                </a:r>
                <a:r>
                  <a:rPr lang="en-GB" dirty="0"/>
                  <a:t>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and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’’. </a:t>
                </a:r>
                <a:br>
                  <a:rPr lang="en-GB" dirty="0"/>
                </a:br>
                <a:r>
                  <a:rPr lang="en-GB" dirty="0"/>
                  <a:t>It is true </a:t>
                </a:r>
                <a:r>
                  <a:rPr lang="en-GB" dirty="0" err="1"/>
                  <a:t>iff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B022E-0E8D-4A3E-BE55-C2F91EC6F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t="-1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AA40E-2C2A-4C0F-9DB7-CA140777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139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6C7E-1978-45E6-A496-5E396105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Constraints for a Compatible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AAC5-DDD9-4606-95B3-C75DE4EA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003" y="1394086"/>
                <a:ext cx="9471583" cy="5547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 value function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GB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compatible if it satisfies the following set of constraints (that we will refer to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sSup>
                          <m:sSupPr>
                            <m:ctrlPr>
                              <a:rPr lang="en-GB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sup>
                    </m:sSup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):</a:t>
                </a:r>
              </a:p>
              <a:p>
                <a:pPr marL="507766" lvl="1" indent="0">
                  <a:buNone/>
                </a:pPr>
                <a:endParaRPr lang="en-GB" dirty="0"/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 , </a:t>
                </a:r>
              </a:p>
              <a:p>
                <a:pPr marL="507766" lvl="1" indent="0">
                  <a:buNone/>
                </a:pPr>
                <a:endParaRPr lang="en-GB" sz="2400" dirty="0"/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GB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    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0,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GB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,    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507766" lvl="1" indent="0">
                  <a:buNone/>
                </a:pP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AAC5-DDD9-4606-95B3-C75DE4EA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003" y="1394086"/>
                <a:ext cx="9471583" cy="5547598"/>
              </a:xfrm>
              <a:blipFill>
                <a:blip r:embed="rId2"/>
                <a:stretch>
                  <a:fillRect l="-1223" t="-769" b="-9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7F773-17A7-495F-9645-35C4490C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049968" y="7157106"/>
            <a:ext cx="2284929" cy="405525"/>
          </a:xfrm>
        </p:spPr>
        <p:txBody>
          <a:bodyPr/>
          <a:lstStyle/>
          <a:p>
            <a:fld id="{16D95730-22F3-4EFD-BDBF-B62E0BDBA1A1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7DF5C4C-B2E4-45C8-AE24-911FC64382DA}"/>
              </a:ext>
            </a:extLst>
          </p:cNvPr>
          <p:cNvSpPr/>
          <p:nvPr/>
        </p:nvSpPr>
        <p:spPr>
          <a:xfrm>
            <a:off x="4294683" y="2870616"/>
            <a:ext cx="179882" cy="82536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A5311-BACD-4940-8880-645AC97B03C9}"/>
                  </a:ext>
                </a:extLst>
              </p:cNvPr>
              <p:cNvSpPr txBox="1"/>
              <p:nvPr/>
            </p:nvSpPr>
            <p:spPr>
              <a:xfrm>
                <a:off x="4399369" y="3005572"/>
                <a:ext cx="239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A5311-BACD-4940-8880-645AC97B0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369" y="3005572"/>
                <a:ext cx="23996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48DE7-438A-433E-B4E1-7122C4C63A29}"/>
                  </a:ext>
                </a:extLst>
              </p:cNvPr>
              <p:cNvSpPr txBox="1"/>
              <p:nvPr/>
            </p:nvSpPr>
            <p:spPr>
              <a:xfrm>
                <a:off x="3744744" y="5887055"/>
                <a:ext cx="6108491" cy="13753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GB" sz="2000" dirty="0"/>
                  <a:t>s the permutation on the set of indices of outcomes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that reorders them according to the increasing evaluation on attribute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, i.e.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48DE7-438A-433E-B4E1-7122C4C63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44" y="5887055"/>
                <a:ext cx="6108491" cy="1375377"/>
              </a:xfrm>
              <a:prstGeom prst="rect">
                <a:avLst/>
              </a:prstGeom>
              <a:blipFill>
                <a:blip r:embed="rId4"/>
                <a:stretch>
                  <a:fillRect l="-998" t="-2667"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28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4728FA-0BCC-40D5-857D-DABB8EBE43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Turning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dirty="0"/>
                  <a:t>into a Linear Program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4728FA-0BCC-40D5-857D-DABB8EBE4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C24CB-0C95-4ECC-BFF7-2AAE115FB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Using the same trick as used for UTA, we can rewrite the first set of constraints as</a:t>
                </a:r>
              </a:p>
              <a:p>
                <a:pPr marL="0" indent="0">
                  <a:buNone/>
                </a:pPr>
                <a:r>
                  <a:rPr lang="en-GB" sz="2800" dirty="0">
                    <a:solidFill>
                      <a:srgbClr val="0070C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 </m:t>
                    </m:r>
                    <m:r>
                      <a:rPr lang="en-GB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   for an arbitrary small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sz="2400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If the LP is infeasible then no compatible value function exists. This could happen e.g. if</a:t>
                </a:r>
              </a:p>
              <a:p>
                <a:pPr lvl="1"/>
                <a:r>
                  <a:rPr lang="en-GB" dirty="0"/>
                  <a:t>agent’s preferences do not match the additive model, or</a:t>
                </a:r>
              </a:p>
              <a:p>
                <a:pPr lvl="1"/>
                <a:r>
                  <a:rPr lang="en-GB" dirty="0"/>
                  <a:t>the agent have made an error in his/her statements.</a:t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C24CB-0C95-4ECC-BFF7-2AAE115FB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t="-1112" r="-15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AB274-7256-4248-A4F5-95CA8C2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589D94-002A-41C4-90CB-49C6D4B191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Computation </a:t>
                </a:r>
                <a:r>
                  <a:rPr lang="en-GB" dirty="0" err="1"/>
                  <a:t>of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589D94-002A-41C4-90CB-49C6D4B19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D6286-D612-4FB9-961C-7602923C0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314" y="1472235"/>
                <a:ext cx="9017380" cy="5613642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For all pair of  outcomes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8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be a permutation of the indices of outcomes from set 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GB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that reorders them according to increasing evaluation on attribute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, i.e.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GB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 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.</a:t>
                </a:r>
              </a:p>
              <a:p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dirty="0"/>
                  <a:t>Fix the </a:t>
                </a:r>
                <a:r>
                  <a:rPr lang="en-GB" dirty="0">
                    <a:solidFill>
                      <a:srgbClr val="FF0000"/>
                    </a:solidFill>
                  </a:rPr>
                  <a:t>characteristic points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in </a:t>
                </a:r>
                <a:br>
                  <a:rPr lang="en-GB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Sup>
                      <m:sSubSup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D6286-D612-4FB9-961C-7602923C0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314" y="1472235"/>
                <a:ext cx="9017380" cy="5613642"/>
              </a:xfrm>
              <a:blipFill>
                <a:blip r:embed="rId4"/>
                <a:stretch>
                  <a:fillRect l="-1081" t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3FF69-EB21-406F-9105-8B304FBB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75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239-FD86-499D-B5E7-9E5A7C88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Ordinal Regression Constraints </a:t>
            </a:r>
            <a:r>
              <a:rPr lang="en-GB" dirty="0">
                <a:solidFill>
                  <a:srgbClr val="0070C0"/>
                </a:solidFill>
              </a:rPr>
              <a:t>E(</a:t>
            </a:r>
            <a:r>
              <a:rPr lang="en-GB" dirty="0" err="1">
                <a:solidFill>
                  <a:srgbClr val="0070C0"/>
                </a:solidFill>
              </a:rPr>
              <a:t>a,b</a:t>
            </a:r>
            <a:r>
              <a:rPr lang="en-GB" dirty="0">
                <a:solidFill>
                  <a:srgbClr val="0070C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52BEA-71DF-4EA5-93A4-C923E0C79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For a given pair of outcomes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8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, we get the following set of constraints (that we will refer to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):</a:t>
                </a:r>
              </a:p>
              <a:p>
                <a:pPr marL="507766" lvl="1" indent="0">
                  <a:buNone/>
                </a:pPr>
                <a:endParaRPr lang="en-GB" dirty="0"/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 , </a:t>
                </a:r>
              </a:p>
              <a:p>
                <a:pPr marL="507766" lvl="1" indent="0">
                  <a:buNone/>
                </a:pPr>
                <a:endParaRPr lang="en-GB" sz="2400" dirty="0"/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    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507766" lvl="1" indent="0">
                  <a:buNone/>
                </a:pP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52BEA-71DF-4EA5-93A4-C923E0C79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13" t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DDBE-F9D4-4B6F-B69F-539BDAAE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53</a:t>
            </a:fld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B491F3-34BA-466B-AC70-60904E2FD3EC}"/>
              </a:ext>
            </a:extLst>
          </p:cNvPr>
          <p:cNvSpPr/>
          <p:nvPr/>
        </p:nvSpPr>
        <p:spPr>
          <a:xfrm>
            <a:off x="5077619" y="2881665"/>
            <a:ext cx="179882" cy="82536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1AF58-0D21-47EB-B89D-DF497BD0399B}"/>
                  </a:ext>
                </a:extLst>
              </p:cNvPr>
              <p:cNvSpPr txBox="1"/>
              <p:nvPr/>
            </p:nvSpPr>
            <p:spPr>
              <a:xfrm>
                <a:off x="5167560" y="3245369"/>
                <a:ext cx="239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1AF58-0D21-47EB-B89D-DF497BD0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60" y="3245369"/>
                <a:ext cx="23996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17D99-85B1-45D8-8774-C49F69851ADC}"/>
                  </a:ext>
                </a:extLst>
              </p:cNvPr>
              <p:cNvSpPr txBox="1"/>
              <p:nvPr/>
            </p:nvSpPr>
            <p:spPr>
              <a:xfrm>
                <a:off x="5538867" y="5730590"/>
                <a:ext cx="4218847" cy="122251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200" b="0" dirty="0">
                    <a:latin typeface="Cambria Math" panose="02040503050406030204" pitchFamily="18" charset="0"/>
                  </a:rPr>
                  <a:t>Characteristic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b="0" dirty="0">
                    <a:latin typeface="Cambria Math" panose="02040503050406030204" pitchFamily="18" charset="0"/>
                  </a:rPr>
                  <a:t>:</a:t>
                </a:r>
                <a:endParaRPr lang="en-GB" sz="2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 </a:t>
                </a:r>
                <a:r>
                  <a:rPr lang="en-GB" sz="2200" dirty="0"/>
                  <a:t>for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GB" sz="2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17D99-85B1-45D8-8774-C49F6985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867" y="5730590"/>
                <a:ext cx="4218847" cy="1222514"/>
              </a:xfrm>
              <a:prstGeom prst="rect">
                <a:avLst/>
              </a:prstGeom>
              <a:blipFill>
                <a:blip r:embed="rId5"/>
                <a:stretch>
                  <a:fillRect l="-1879" t="-3483" b="-6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817C2-A721-4DAB-BFDD-F9053396D873}"/>
                  </a:ext>
                </a:extLst>
              </p:cNvPr>
              <p:cNvSpPr txBox="1"/>
              <p:nvPr/>
            </p:nvSpPr>
            <p:spPr>
              <a:xfrm>
                <a:off x="1148064" y="6844225"/>
                <a:ext cx="3670075" cy="43088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Note that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2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2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817C2-A721-4DAB-BFDD-F9053396D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64" y="6844225"/>
                <a:ext cx="3670075" cy="430887"/>
              </a:xfrm>
              <a:prstGeom prst="rect">
                <a:avLst/>
              </a:prstGeom>
              <a:blipFill>
                <a:blip r:embed="rId6"/>
                <a:stretch>
                  <a:fillRect l="-2159" t="-1000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938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691239-FD86-499D-B5E7-9E5A7C88E4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Linear Programs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691239-FD86-499D-B5E7-9E5A7C88E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52BEA-71DF-4EA5-93A4-C923E0C79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550" y="1472236"/>
                <a:ext cx="9336198" cy="54808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For a given pair of outcomes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600" dirty="0"/>
                  <a:t>,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</a:t>
                </a:r>
                <a:r>
                  <a:rPr lang="en-GB" sz="2600" dirty="0"/>
                  <a:t>if and only if the optimal solution </a:t>
                </a:r>
                <a14:m>
                  <m:oMath xmlns:m="http://schemas.openxmlformats.org/officeDocument/2006/math"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600" dirty="0"/>
                  <a:t> to the following linear program (where constraints are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6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/>
                  <a:t>) is nonnegative; i.e.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6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6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sz="2600" dirty="0"/>
                  <a:t>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400" b="1" dirty="0"/>
                  <a:t>Minimise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GB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b="1" dirty="0"/>
                  <a:t>Subject to: 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 , 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    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52BEA-71DF-4EA5-93A4-C923E0C79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550" y="1472236"/>
                <a:ext cx="9336198" cy="5480868"/>
              </a:xfrm>
              <a:blipFill>
                <a:blip r:embed="rId4"/>
                <a:stretch>
                  <a:fillRect l="-1175" t="-1001" r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DDBE-F9D4-4B6F-B69F-539BDAAE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54</a:t>
            </a:fld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B491F3-34BA-466B-AC70-60904E2FD3EC}"/>
              </a:ext>
            </a:extLst>
          </p:cNvPr>
          <p:cNvSpPr/>
          <p:nvPr/>
        </p:nvSpPr>
        <p:spPr>
          <a:xfrm>
            <a:off x="4627914" y="4368030"/>
            <a:ext cx="233893" cy="68365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1AF58-0D21-47EB-B89D-DF497BD0399B}"/>
                  </a:ext>
                </a:extLst>
              </p:cNvPr>
              <p:cNvSpPr txBox="1"/>
              <p:nvPr/>
            </p:nvSpPr>
            <p:spPr>
              <a:xfrm>
                <a:off x="4627914" y="4483940"/>
                <a:ext cx="239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1AF58-0D21-47EB-B89D-DF497BD0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14" y="4483940"/>
                <a:ext cx="23996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17D99-85B1-45D8-8774-C49F69851ADC}"/>
                  </a:ext>
                </a:extLst>
              </p:cNvPr>
              <p:cNvSpPr txBox="1"/>
              <p:nvPr/>
            </p:nvSpPr>
            <p:spPr>
              <a:xfrm>
                <a:off x="5538867" y="5730590"/>
                <a:ext cx="4218847" cy="122251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200" b="0" dirty="0">
                    <a:latin typeface="Cambria Math" panose="02040503050406030204" pitchFamily="18" charset="0"/>
                  </a:rPr>
                  <a:t>Characteristic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2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 </a:t>
                </a:r>
                <a:r>
                  <a:rPr lang="en-GB" sz="2200" dirty="0"/>
                  <a:t>for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GB" sz="2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17D99-85B1-45D8-8774-C49F6985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867" y="5730590"/>
                <a:ext cx="4218847" cy="1222514"/>
              </a:xfrm>
              <a:prstGeom prst="rect">
                <a:avLst/>
              </a:prstGeom>
              <a:blipFill>
                <a:blip r:embed="rId6"/>
                <a:stretch>
                  <a:fillRect l="-1879" t="-3483" b="-6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44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691239-FD86-499D-B5E7-9E5A7C88E4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Linear Programs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691239-FD86-499D-B5E7-9E5A7C88E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52BEA-71DF-4EA5-93A4-C923E0C79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550" y="1472236"/>
                <a:ext cx="9336198" cy="54808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For a given pair of outcomes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600" dirty="0"/>
                  <a:t>,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</a:t>
                </a:r>
                <a:r>
                  <a:rPr lang="en-GB" sz="2600" dirty="0"/>
                  <a:t>if and only if the optimal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6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600" dirty="0"/>
                  <a:t> to the following linear program (where constraints are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6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/>
                  <a:t>) is nonnegative;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6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6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sz="2600" dirty="0"/>
                  <a:t>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400" b="1" dirty="0"/>
                  <a:t>Maximise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GB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b="1" dirty="0"/>
                  <a:t>Subject to: 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 , </a:t>
                </a: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    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GB" sz="2400" b="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50776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52BEA-71DF-4EA5-93A4-C923E0C79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550" y="1472236"/>
                <a:ext cx="9336198" cy="5480868"/>
              </a:xfrm>
              <a:blipFill>
                <a:blip r:embed="rId4"/>
                <a:stretch>
                  <a:fillRect l="-1175" t="-1001" r="-9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DDBE-F9D4-4B6F-B69F-539BDAAE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55</a:t>
            </a:fld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B491F3-34BA-466B-AC70-60904E2FD3EC}"/>
              </a:ext>
            </a:extLst>
          </p:cNvPr>
          <p:cNvSpPr/>
          <p:nvPr/>
        </p:nvSpPr>
        <p:spPr>
          <a:xfrm>
            <a:off x="4627914" y="4368030"/>
            <a:ext cx="233893" cy="68365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1AF58-0D21-47EB-B89D-DF497BD0399B}"/>
                  </a:ext>
                </a:extLst>
              </p:cNvPr>
              <p:cNvSpPr txBox="1"/>
              <p:nvPr/>
            </p:nvSpPr>
            <p:spPr>
              <a:xfrm>
                <a:off x="4627914" y="4483940"/>
                <a:ext cx="2399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1AF58-0D21-47EB-B89D-DF497BD0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14" y="4483940"/>
                <a:ext cx="23996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17D99-85B1-45D8-8774-C49F69851ADC}"/>
                  </a:ext>
                </a:extLst>
              </p:cNvPr>
              <p:cNvSpPr txBox="1"/>
              <p:nvPr/>
            </p:nvSpPr>
            <p:spPr>
              <a:xfrm>
                <a:off x="5538867" y="5730590"/>
                <a:ext cx="4218847" cy="122251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200" b="0" dirty="0">
                    <a:latin typeface="Cambria Math" panose="02040503050406030204" pitchFamily="18" charset="0"/>
                  </a:rPr>
                  <a:t>Characteristic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2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 </a:t>
                </a:r>
                <a:r>
                  <a:rPr lang="en-GB" sz="2200" dirty="0"/>
                  <a:t>for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GB" sz="2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517D99-85B1-45D8-8774-C49F6985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867" y="5730590"/>
                <a:ext cx="4218847" cy="1222514"/>
              </a:xfrm>
              <a:prstGeom prst="rect">
                <a:avLst/>
              </a:prstGeom>
              <a:blipFill>
                <a:blip r:embed="rId6"/>
                <a:stretch>
                  <a:fillRect l="-1879" t="-3483" b="-6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106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7769-2295-462B-BBAC-2DB58B60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sz="4000" dirty="0">
                <a:solidFill>
                  <a:schemeClr val="tx1"/>
                </a:solidFill>
              </a:rPr>
              <a:t>UTA</a:t>
            </a:r>
            <a:r>
              <a:rPr lang="en-GB" sz="4000" baseline="30000" dirty="0">
                <a:solidFill>
                  <a:schemeClr val="tx1"/>
                </a:solidFill>
              </a:rPr>
              <a:t>GMS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3107A-D0E5-43AA-A3EC-E058C49FC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For each pair of outcomes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8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write a pair of linear programs with the same constraints but different objective functions.</a:t>
                </a:r>
              </a:p>
              <a:p>
                <a:pPr lvl="1"/>
                <a:r>
                  <a:rPr lang="en-GB" dirty="0"/>
                  <a:t>One for necessary weak preference relation and another for possibly weak preference relation. </a:t>
                </a:r>
              </a:p>
              <a:p>
                <a:pPr lvl="1"/>
                <a:r>
                  <a:rPr lang="en-GB" dirty="0"/>
                  <a:t>So total of 4 LPs for every </a:t>
                </a:r>
                <a:r>
                  <a:rPr lang="en-GB" dirty="0">
                    <a:solidFill>
                      <a:srgbClr val="0070C0"/>
                    </a:solidFill>
                  </a:rPr>
                  <a:t>a </a:t>
                </a:r>
                <a:r>
                  <a:rPr lang="en-GB" dirty="0"/>
                  <a:t>and </a:t>
                </a:r>
                <a:r>
                  <a:rPr lang="en-GB" dirty="0">
                    <a:solidFill>
                      <a:srgbClr val="0070C0"/>
                    </a:solidFill>
                  </a:rPr>
                  <a:t>b</a:t>
                </a:r>
                <a:r>
                  <a:rPr lang="en-GB" dirty="0"/>
                  <a:t> in order to establish whether each of the following is true: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By solving these linear programs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. </a:t>
                </a:r>
              </a:p>
              <a:p>
                <a:r>
                  <a:rPr lang="en-GB" dirty="0"/>
                  <a:t>Provide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to the agent, using which s/he can</a:t>
                </a:r>
              </a:p>
              <a:p>
                <a:pPr lvl="1"/>
                <a:r>
                  <a:rPr lang="en-GB" dirty="0"/>
                  <a:t>extend his/her preference information, or </a:t>
                </a:r>
              </a:p>
              <a:p>
                <a:pPr lvl="1"/>
                <a:r>
                  <a:rPr lang="en-GB" dirty="0"/>
                  <a:t>decide on next elicitation steps. </a:t>
                </a: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3107A-D0E5-43AA-A3EC-E058C49FC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t="-1669" r="-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6134-4933-42DC-A6C9-2C763215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650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0459-FFD2-4829-97D7-496CC29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for you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D917-24E9-49DB-83B6-36DDE64DB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What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GB" dirty="0"/>
                  <a:t> when the case where no partial preference ordering exists; i.e. no pairwise comparison of reference outcomes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GB" dirty="0"/>
                  <a:t> is provided by the agent.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Do we need to solve all linear programs for each pair of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 (that is, the LPs corresponding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sSup>
                      <m:sSup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) or can we deduct the outcome of one (i.e. whether the optimal solution is nonnegative or not) by knowing the outcome to the other one, at least in some cases?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D917-24E9-49DB-83B6-36DDE64DB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2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583F6-84D0-4A38-B322-7C68672B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1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0459-FFD2-4829-97D7-496CC29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for you: 1 of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D917-24E9-49DB-83B6-36DDE64DB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130" y="1578430"/>
                <a:ext cx="9742270" cy="53794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Question: </a:t>
                </a:r>
                <a:r>
                  <a:rPr lang="en-GB" sz="2400" dirty="0"/>
                  <a:t>What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sz="2400" dirty="0"/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GB" sz="2400" dirty="0"/>
                  <a:t> when the case where no partial preference ordering exists; i.e. no pairwise comparison of reference outcomes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GB" sz="2400" dirty="0"/>
                  <a:t> is provided by the agent ? 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1" dirty="0">
                    <a:solidFill>
                      <a:srgbClr val="FF0000"/>
                    </a:solidFill>
                  </a:rPr>
                  <a:t>Answer:</a:t>
                </a:r>
                <a:r>
                  <a:rPr lang="en-GB" sz="2400" b="1" dirty="0"/>
                  <a:t> </a:t>
                </a:r>
                <a:r>
                  <a:rPr lang="en-GB" sz="2400" dirty="0"/>
                  <a:t>In this case,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sz="2400" dirty="0"/>
                  <a:t> boils down to the (very) weak dominance relation</a:t>
                </a:r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400" dirty="0"/>
                  <a:t> where 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GB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 err="1"/>
                  <a:t>iff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endParaRPr lang="en-GB" sz="24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GB" sz="2400" dirty="0"/>
                  <a:t> is a complete preference relation such that for any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(i.e.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) </a:t>
                </a:r>
                <a:r>
                  <a:rPr lang="en-GB" sz="2400" dirty="0" err="1"/>
                  <a:t>iff</a:t>
                </a:r>
                <a:r>
                  <a:rPr lang="en-GB" sz="2400" dirty="0"/>
                  <a:t>    </a:t>
                </a:r>
                <a:br>
                  <a:rPr lang="en-GB" sz="2400" dirty="0"/>
                </a:br>
                <a:r>
                  <a:rPr lang="en-GB" sz="2400" dirty="0">
                    <a:solidFill>
                      <a:srgbClr val="0070C0"/>
                    </a:solidFill>
                  </a:rPr>
                  <a:t>[(not(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GB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Δb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) and not(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GB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)) or (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GB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Δb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GB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)]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(i.e.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a:rPr lang="en-GB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) </a:t>
                </a:r>
                <a:r>
                  <a:rPr lang="en-GB" sz="2400" dirty="0" err="1"/>
                  <a:t>iff</a:t>
                </a:r>
                <a:r>
                  <a:rPr lang="en-GB" sz="2400" dirty="0"/>
                  <a:t>    </a:t>
                </a:r>
                <a:br>
                  <a:rPr lang="en-GB" sz="2400" dirty="0"/>
                </a:br>
                <a:r>
                  <a:rPr lang="en-GB" sz="2400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GB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Δb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and not(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GB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  <a:p>
                <a:pPr lvl="1"/>
                <a:endParaRPr lang="en-GB" sz="2400" dirty="0"/>
              </a:p>
              <a:p>
                <a:pPr lvl="2"/>
                <a:endParaRPr lang="en-GB" sz="1956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D917-24E9-49DB-83B6-36DDE64DB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130" y="1578430"/>
                <a:ext cx="9742270" cy="5379418"/>
              </a:xfrm>
              <a:blipFill>
                <a:blip r:embed="rId3"/>
                <a:stretch>
                  <a:fillRect l="-1001" t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583F6-84D0-4A38-B322-7C68672B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8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0459-FFD2-4829-97D7-496CC29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for you: 2 of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D917-24E9-49DB-83B6-36DDE64DB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Question: </a:t>
                </a:r>
                <a:r>
                  <a:rPr lang="en-GB" sz="2400" dirty="0"/>
                  <a:t>Do we need to solve all linear programs for each pair of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400" dirty="0"/>
                  <a:t> (that is, the LPs corresponding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/>
                  <a:t>,</a:t>
                </a:r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 ) or can we deduct the outcome of one (i.e. whether the optimal solution is nonnegative or not) by knowing the outcome to the other one, at least in some cases? 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1" dirty="0">
                    <a:solidFill>
                      <a:srgbClr val="FF0000"/>
                    </a:solidFill>
                  </a:rPr>
                  <a:t>Answer: </a:t>
                </a:r>
                <a:r>
                  <a:rPr lang="en-GB" sz="2400" dirty="0"/>
                  <a:t>We don’t always need to solve both pair of linear programs for each pair of outcomes. The following equivalences hold: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,</a:t>
                </a:r>
              </a:p>
              <a:p>
                <a:r>
                  <a:rPr lang="en-GB" sz="2400" dirty="0">
                    <a:solidFill>
                      <a:srgbClr val="0070C0"/>
                    </a:solidFill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b="1" dirty="0">
                    <a:solidFill>
                      <a:srgbClr val="0070C0"/>
                    </a:solidFill>
                  </a:rPr>
                  <a:t>.</a:t>
                </a:r>
              </a:p>
              <a:p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D917-24E9-49DB-83B6-36DDE64DB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6" t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583F6-84D0-4A38-B322-7C68672B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3C6F-19A3-457E-8135-C8A5CA4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B022E-0E8D-4A3E-BE55-C2F91EC6F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0" y="1578431"/>
                <a:ext cx="9522978" cy="588676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Reflexive:</a:t>
                </a:r>
                <a:br>
                  <a:rPr lang="en-GB" dirty="0"/>
                </a:br>
                <a:r>
                  <a:rPr lang="en-GB" dirty="0"/>
                  <a:t>	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 for all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br>
                  <a:rPr lang="en-GB" b="0" dirty="0"/>
                </a:br>
                <a:endParaRPr lang="en-GB" b="0" dirty="0"/>
              </a:p>
              <a:p>
                <a:r>
                  <a:rPr lang="en-GB" dirty="0"/>
                  <a:t>Transitive:</a:t>
                </a:r>
                <a:br>
                  <a:rPr lang="en-GB" dirty="0"/>
                </a:br>
                <a:r>
                  <a:rPr lang="en-GB" dirty="0"/>
                  <a:t>          for all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, if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then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GB" dirty="0">
                    <a:solidFill>
                      <a:srgbClr val="0070C0"/>
                    </a:solidFill>
                  </a:rPr>
                </a:br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dirty="0"/>
                  <a:t>Total (or connected): </a:t>
                </a:r>
                <a:br>
                  <a:rPr lang="en-GB" dirty="0"/>
                </a:br>
                <a:r>
                  <a:rPr lang="en-GB" dirty="0"/>
                  <a:t>		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or</a:t>
                </a:r>
                <a:r>
                  <a:rPr lang="en-GB" dirty="0">
                    <a:solidFill>
                      <a:srgbClr val="0070C0"/>
                    </a:solidFill>
                  </a:rPr>
                  <a:t> z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for all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sz="2000" dirty="0"/>
                  <a:t>(connectivity implies reflexivity so in fact we don’t need to explicitly require reflexivity</a:t>
                </a:r>
                <a:r>
                  <a:rPr lang="en-GB" sz="2400" dirty="0"/>
                  <a:t>)</a:t>
                </a:r>
              </a:p>
              <a:p>
                <a:pPr marL="507766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mathematics,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 </m:t>
                    </m:r>
                  </m:oMath>
                </a14:m>
                <a:r>
                  <a:rPr lang="en-GB" dirty="0"/>
                  <a:t>that satisfies the above conditions is referred to as a </a:t>
                </a:r>
                <a:r>
                  <a:rPr lang="en-GB" dirty="0">
                    <a:solidFill>
                      <a:srgbClr val="FF0000"/>
                    </a:solidFill>
                  </a:rPr>
                  <a:t>total </a:t>
                </a:r>
                <a:r>
                  <a:rPr lang="en-GB" dirty="0" err="1">
                    <a:solidFill>
                      <a:srgbClr val="FF0000"/>
                    </a:solidFill>
                  </a:rPr>
                  <a:t>preorder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B022E-0E8D-4A3E-BE55-C2F91EC6F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0" y="1578431"/>
                <a:ext cx="9522978" cy="5886764"/>
              </a:xfrm>
              <a:blipFill>
                <a:blip r:embed="rId3"/>
                <a:stretch>
                  <a:fillRect l="-1216" t="-1035" b="-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AA40E-2C2A-4C0F-9DB7-CA140777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54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AFDE-4DE1-45F9-A368-D78D0617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BB96-B885-4EF0-80BC-B842A085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91" y="1525332"/>
            <a:ext cx="9292955" cy="5430104"/>
          </a:xfrm>
        </p:spPr>
        <p:txBody>
          <a:bodyPr>
            <a:normAutofit fontScale="92500"/>
          </a:bodyPr>
          <a:lstStyle/>
          <a:p>
            <a:pPr algn="l"/>
            <a:r>
              <a:rPr lang="en-GB" sz="2500" b="1" i="0" u="none" strike="noStrike" baseline="0" dirty="0">
                <a:solidFill>
                  <a:srgbClr val="000000"/>
                </a:solidFill>
              </a:rPr>
              <a:t>Robust Ordinal Regression, </a:t>
            </a:r>
            <a:r>
              <a:rPr lang="en-GB" sz="2500" i="0" u="none" strike="noStrike" baseline="0" dirty="0">
                <a:solidFill>
                  <a:srgbClr val="000000"/>
                </a:solidFill>
              </a:rPr>
              <a:t>by S. Greco, R. </a:t>
            </a:r>
            <a:r>
              <a:rPr lang="en-GB" sz="2500" i="0" u="none" strike="noStrike" baseline="0" dirty="0" err="1">
                <a:solidFill>
                  <a:srgbClr val="000000"/>
                </a:solidFill>
              </a:rPr>
              <a:t>Słowinski</a:t>
            </a:r>
            <a:r>
              <a:rPr lang="en-GB" sz="2500" i="0" u="none" strike="noStrike" baseline="0" dirty="0">
                <a:solidFill>
                  <a:srgbClr val="000000"/>
                </a:solidFill>
              </a:rPr>
              <a:t>, J. R. </a:t>
            </a:r>
            <a:r>
              <a:rPr lang="en-GB" sz="2500" i="0" u="none" strike="noStrike" baseline="0" dirty="0" err="1">
                <a:solidFill>
                  <a:srgbClr val="000000"/>
                </a:solidFill>
              </a:rPr>
              <a:t>Figueira</a:t>
            </a:r>
            <a:r>
              <a:rPr lang="en-GB" sz="2500" dirty="0">
                <a:solidFill>
                  <a:srgbClr val="000000"/>
                </a:solidFill>
              </a:rPr>
              <a:t>, and V. </a:t>
            </a:r>
            <a:r>
              <a:rPr lang="en-GB" sz="2500" dirty="0" err="1">
                <a:solidFill>
                  <a:srgbClr val="000000"/>
                </a:solidFill>
              </a:rPr>
              <a:t>Mousseau</a:t>
            </a:r>
            <a:r>
              <a:rPr lang="en-GB" sz="2500" dirty="0">
                <a:solidFill>
                  <a:srgbClr val="000000"/>
                </a:solidFill>
              </a:rPr>
              <a:t>. In ``</a:t>
            </a:r>
            <a:r>
              <a:rPr lang="en-GB" sz="2500" i="1" dirty="0">
                <a:solidFill>
                  <a:srgbClr val="000000"/>
                </a:solidFill>
              </a:rPr>
              <a:t>Trends in Multiple Criteria Decision Analysis</a:t>
            </a:r>
            <a:r>
              <a:rPr lang="en-GB" sz="2500" dirty="0">
                <a:solidFill>
                  <a:srgbClr val="000000"/>
                </a:solidFill>
              </a:rPr>
              <a:t>’’, Chapter 9, 2010. </a:t>
            </a:r>
            <a:r>
              <a:rPr lang="en-GB" sz="2500" dirty="0">
                <a:solidFill>
                  <a:srgbClr val="00B050"/>
                </a:solidFill>
              </a:rPr>
              <a:t>[a summary of related work until 2010]</a:t>
            </a:r>
            <a:br>
              <a:rPr lang="en-GB" sz="2500" b="0" i="0" u="none" strike="noStrike" baseline="0" dirty="0">
                <a:solidFill>
                  <a:srgbClr val="000000"/>
                </a:solidFill>
              </a:rPr>
            </a:br>
            <a:r>
              <a:rPr lang="en-GB" sz="2500" b="0" i="0" u="none" strike="noStrike" baseline="0" dirty="0">
                <a:solidFill>
                  <a:srgbClr val="0000FF"/>
                </a:solidFill>
                <a:hlinkClick r:id="rId2"/>
              </a:rPr>
              <a:t>https://https://link.springer.com/chapter/10.1007/978-1-4419-5904-1_9</a:t>
            </a:r>
            <a:br>
              <a:rPr lang="en-GB" sz="2500" b="0" i="0" u="none" strike="noStrike" baseline="0" dirty="0">
                <a:solidFill>
                  <a:srgbClr val="0000FF"/>
                </a:solidFill>
              </a:rPr>
            </a:br>
            <a:endParaRPr lang="en-GB" sz="2500" b="0" i="0" u="none" strike="noStrike" baseline="0" dirty="0">
              <a:solidFill>
                <a:srgbClr val="0000FF"/>
              </a:solidFill>
            </a:endParaRPr>
          </a:p>
          <a:p>
            <a:pPr algn="l"/>
            <a:r>
              <a:rPr lang="en-GB" sz="2500" b="1" i="0" u="none" strike="noStrike" baseline="0" dirty="0"/>
              <a:t>UTA Method, </a:t>
            </a:r>
            <a:r>
              <a:rPr lang="en-GB" sz="2500" i="0" u="none" strike="noStrike" baseline="0" dirty="0"/>
              <a:t>by Y. </a:t>
            </a:r>
            <a:r>
              <a:rPr lang="en-GB" sz="2500" i="0" u="none" strike="noStrike" baseline="0" dirty="0" err="1"/>
              <a:t>Siskos</a:t>
            </a:r>
            <a:r>
              <a:rPr lang="en-GB" sz="2500" i="0" u="none" strike="noStrike" baseline="0" dirty="0"/>
              <a:t>, E. </a:t>
            </a:r>
            <a:r>
              <a:rPr lang="en-GB" sz="2500" i="0" u="none" strike="noStrike" baseline="0" dirty="0" err="1"/>
              <a:t>Grigoroudis</a:t>
            </a:r>
            <a:r>
              <a:rPr lang="en-GB" sz="2500" i="0" u="none" strike="noStrike" baseline="0" dirty="0"/>
              <a:t>, and N. F. </a:t>
            </a:r>
            <a:r>
              <a:rPr lang="en-GB" sz="2500" i="0" u="none" strike="noStrike" baseline="0" dirty="0" err="1"/>
              <a:t>Matsatsinis</a:t>
            </a:r>
            <a:r>
              <a:rPr lang="en-GB" sz="2500" i="0" u="none" strike="noStrike" baseline="0" dirty="0"/>
              <a:t>. In </a:t>
            </a:r>
            <a:r>
              <a:rPr lang="en-GB" sz="2500" i="1" u="none" strike="noStrike" baseline="0" dirty="0"/>
              <a:t>``Multiple Criteria Decision Analysis: State of the Art Surveys’’, </a:t>
            </a:r>
            <a:r>
              <a:rPr lang="en-GB" sz="2500" u="none" strike="noStrike" baseline="0" dirty="0"/>
              <a:t>Chapter 7, 2005. </a:t>
            </a:r>
            <a:r>
              <a:rPr lang="en-GB" sz="2500" dirty="0">
                <a:solidFill>
                  <a:srgbClr val="00B050"/>
                </a:solidFill>
              </a:rPr>
              <a:t>[on variants of UTA methods]</a:t>
            </a:r>
            <a:br>
              <a:rPr lang="en-GB" sz="2500" dirty="0">
                <a:solidFill>
                  <a:srgbClr val="00B050"/>
                </a:solidFill>
              </a:rPr>
            </a:br>
            <a:r>
              <a:rPr lang="en-GB" sz="2500" dirty="0">
                <a:solidFill>
                  <a:srgbClr val="00B050"/>
                </a:solidFill>
                <a:hlinkClick r:id="rId3"/>
              </a:rPr>
              <a:t>https://link.springer.com/chapter/10.1007/0-387-23081-5_8</a:t>
            </a:r>
            <a:endParaRPr lang="en-GB" sz="2500" dirty="0">
              <a:solidFill>
                <a:srgbClr val="00B050"/>
              </a:solidFill>
            </a:endParaRPr>
          </a:p>
          <a:p>
            <a:pPr algn="l"/>
            <a:endParaRPr lang="en-GB" sz="2500" b="1" i="0" u="none" strike="noStrike" baseline="0" dirty="0"/>
          </a:p>
          <a:p>
            <a:pPr algn="l"/>
            <a:r>
              <a:rPr lang="en-GB" sz="2500" b="1" i="0" u="none" strike="noStrike" baseline="0" dirty="0"/>
              <a:t>Ordinal Regression </a:t>
            </a:r>
            <a:r>
              <a:rPr lang="en-GB" sz="2500" b="1" dirty="0"/>
              <a:t>R</a:t>
            </a:r>
            <a:r>
              <a:rPr lang="en-GB" sz="2500" b="1" i="0" u="none" strike="noStrike" baseline="0" dirty="0"/>
              <a:t>evisited: Multiple </a:t>
            </a:r>
            <a:r>
              <a:rPr lang="en-GB" sz="2500" b="1" dirty="0"/>
              <a:t>C</a:t>
            </a:r>
            <a:r>
              <a:rPr lang="en-GB" sz="2500" b="1" i="0" u="none" strike="noStrike" baseline="0" dirty="0"/>
              <a:t>riteria Ranking Using a Set of Additive </a:t>
            </a:r>
            <a:r>
              <a:rPr lang="en-GB" sz="2500" b="1" dirty="0"/>
              <a:t>V</a:t>
            </a:r>
            <a:r>
              <a:rPr lang="en-GB" sz="2500" b="1" i="0" u="none" strike="noStrike" baseline="0" dirty="0"/>
              <a:t>alue </a:t>
            </a:r>
            <a:r>
              <a:rPr lang="en-GB" sz="2500" b="1" dirty="0"/>
              <a:t>F</a:t>
            </a:r>
            <a:r>
              <a:rPr lang="en-GB" sz="2500" b="1" i="0" u="none" strike="noStrike" baseline="0" dirty="0"/>
              <a:t>unctions, </a:t>
            </a:r>
            <a:r>
              <a:rPr lang="en-GB" sz="2500" i="0" u="none" strike="noStrike" baseline="0" dirty="0">
                <a:solidFill>
                  <a:srgbClr val="000000"/>
                </a:solidFill>
              </a:rPr>
              <a:t>S. Greco, </a:t>
            </a:r>
            <a:r>
              <a:rPr lang="en-GB" sz="2500" dirty="0">
                <a:solidFill>
                  <a:srgbClr val="000000"/>
                </a:solidFill>
              </a:rPr>
              <a:t>V. </a:t>
            </a:r>
            <a:r>
              <a:rPr lang="en-GB" sz="2500" dirty="0" err="1">
                <a:solidFill>
                  <a:srgbClr val="000000"/>
                </a:solidFill>
              </a:rPr>
              <a:t>Mousseau</a:t>
            </a:r>
            <a:r>
              <a:rPr lang="en-GB" sz="2500" dirty="0">
                <a:solidFill>
                  <a:srgbClr val="000000"/>
                </a:solidFill>
              </a:rPr>
              <a:t>, and </a:t>
            </a:r>
            <a:r>
              <a:rPr lang="en-GB" sz="2500" i="0" u="none" strike="noStrike" baseline="0" dirty="0">
                <a:solidFill>
                  <a:srgbClr val="000000"/>
                </a:solidFill>
              </a:rPr>
              <a:t>R. </a:t>
            </a:r>
            <a:r>
              <a:rPr lang="en-GB" sz="2500" i="0" u="none" strike="noStrike" baseline="0" dirty="0" err="1">
                <a:solidFill>
                  <a:srgbClr val="000000"/>
                </a:solidFill>
              </a:rPr>
              <a:t>Słowinski</a:t>
            </a:r>
            <a:r>
              <a:rPr lang="en-GB" sz="2500" dirty="0">
                <a:solidFill>
                  <a:srgbClr val="000000"/>
                </a:solidFill>
              </a:rPr>
              <a:t>. </a:t>
            </a:r>
            <a:r>
              <a:rPr lang="en-GB" sz="2500" b="1" i="0" u="none" strike="noStrike" baseline="0" dirty="0"/>
              <a:t> </a:t>
            </a:r>
            <a:r>
              <a:rPr lang="en-GB" sz="2500" i="1" dirty="0"/>
              <a:t>European Journal of Operation Research</a:t>
            </a:r>
            <a:r>
              <a:rPr lang="en-GB" sz="2500" dirty="0"/>
              <a:t>, 2008</a:t>
            </a:r>
            <a:r>
              <a:rPr lang="en-GB" sz="2500" u="none" strike="noStrike" baseline="0" dirty="0"/>
              <a:t> </a:t>
            </a:r>
            <a:r>
              <a:rPr lang="en-GB" sz="2500" dirty="0">
                <a:solidFill>
                  <a:srgbClr val="000000"/>
                </a:solidFill>
              </a:rPr>
              <a:t> </a:t>
            </a:r>
            <a:r>
              <a:rPr lang="en-GB" sz="2500" dirty="0">
                <a:solidFill>
                  <a:srgbClr val="00B050"/>
                </a:solidFill>
              </a:rPr>
              <a:t>[UTA</a:t>
            </a:r>
            <a:r>
              <a:rPr lang="en-GB" sz="2500" baseline="30000" dirty="0">
                <a:solidFill>
                  <a:srgbClr val="00B050"/>
                </a:solidFill>
              </a:rPr>
              <a:t>GMS</a:t>
            </a:r>
            <a:r>
              <a:rPr lang="en-GB" sz="2500" dirty="0">
                <a:solidFill>
                  <a:srgbClr val="00B050"/>
                </a:solidFill>
              </a:rPr>
              <a:t> paper]</a:t>
            </a:r>
            <a:br>
              <a:rPr lang="en-GB" sz="2500" dirty="0">
                <a:solidFill>
                  <a:srgbClr val="00B050"/>
                </a:solidFill>
              </a:rPr>
            </a:br>
            <a:r>
              <a:rPr lang="en-GB" sz="2500" dirty="0">
                <a:solidFill>
                  <a:srgbClr val="00B050"/>
                </a:solidFill>
                <a:hlinkClick r:id="rId4"/>
              </a:rPr>
              <a:t>https://www.sciencedirect.com/science/article/pii/S0377221707008752</a:t>
            </a:r>
            <a:endParaRPr lang="en-GB" sz="2500" b="1" i="0" u="none" strike="noStrike" baseline="0" dirty="0"/>
          </a:p>
          <a:p>
            <a:pPr algn="l"/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3E3A2-D607-476A-AECD-313ED99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397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2586-6DE9-4E54-9F0C-CDA4BF8B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even 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E3C4-C1E4-434F-9252-9AA52AB4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25" y="1536493"/>
            <a:ext cx="9712588" cy="5582040"/>
          </a:xfrm>
        </p:spPr>
        <p:txBody>
          <a:bodyPr/>
          <a:lstStyle/>
          <a:p>
            <a:r>
              <a:rPr lang="en-GB" sz="2300" b="1" dirty="0"/>
              <a:t>Preference Disaggregation in Multiple Criteria Decision Analysis, </a:t>
            </a:r>
            <a:r>
              <a:rPr lang="en-GB" sz="2300" dirty="0"/>
              <a:t>Essays in </a:t>
            </a:r>
            <a:r>
              <a:rPr lang="en-GB" sz="2300" dirty="0" err="1"/>
              <a:t>Honor</a:t>
            </a:r>
            <a:r>
              <a:rPr lang="en-GB" sz="2300" dirty="0"/>
              <a:t> of Yannis </a:t>
            </a:r>
            <a:r>
              <a:rPr lang="en-GB" sz="2300" dirty="0" err="1"/>
              <a:t>Siskos</a:t>
            </a:r>
            <a:r>
              <a:rPr lang="en-GB" sz="2300" dirty="0"/>
              <a:t>, Editors: N. F. </a:t>
            </a:r>
            <a:r>
              <a:rPr lang="en-GB" sz="2300" dirty="0" err="1"/>
              <a:t>Matsatsinis</a:t>
            </a:r>
            <a:r>
              <a:rPr lang="en-GB" sz="2300" dirty="0"/>
              <a:t> and E. </a:t>
            </a:r>
            <a:r>
              <a:rPr lang="en-GB" sz="2300" dirty="0" err="1"/>
              <a:t>Grigoroudis</a:t>
            </a:r>
            <a:r>
              <a:rPr lang="en-GB" sz="2300" dirty="0"/>
              <a:t>, 2018</a:t>
            </a:r>
            <a:br>
              <a:rPr lang="en-GB" sz="2300" b="1" dirty="0"/>
            </a:br>
            <a:r>
              <a:rPr lang="en-GB" sz="2300" dirty="0">
                <a:hlinkClick r:id="rId2"/>
              </a:rPr>
              <a:t>https://www.springer.com/gp/book/9783319905983</a:t>
            </a:r>
            <a:endParaRPr lang="en-GB" sz="2300" dirty="0"/>
          </a:p>
          <a:p>
            <a:endParaRPr lang="en-GB" sz="2300" dirty="0"/>
          </a:p>
          <a:p>
            <a:r>
              <a:rPr lang="en-GB" sz="2300" b="1" i="0" u="none" strike="noStrike" baseline="0" dirty="0">
                <a:solidFill>
                  <a:srgbClr val="000000"/>
                </a:solidFill>
              </a:rPr>
              <a:t>Automated Negotiations Under User Preference Uncertainty: A Linear Programming Approach, </a:t>
            </a:r>
            <a:r>
              <a:rPr lang="en-GB" sz="2300" i="0" u="none" strike="noStrike" baseline="0" dirty="0">
                <a:solidFill>
                  <a:srgbClr val="000000"/>
                </a:solidFill>
              </a:rPr>
              <a:t>by D. </a:t>
            </a:r>
            <a:r>
              <a:rPr lang="en-GB" sz="2300" i="0" u="none" strike="noStrike" baseline="0" dirty="0" err="1">
                <a:solidFill>
                  <a:srgbClr val="000000"/>
                </a:solidFill>
              </a:rPr>
              <a:t>Tsimpoukis</a:t>
            </a:r>
            <a:r>
              <a:rPr lang="en-GB" sz="2300" i="0" u="none" strike="noStrike" baseline="0" dirty="0">
                <a:solidFill>
                  <a:srgbClr val="000000"/>
                </a:solidFill>
              </a:rPr>
              <a:t>, T. </a:t>
            </a:r>
            <a:r>
              <a:rPr lang="en-GB" sz="2300" i="0" u="none" strike="noStrike" baseline="0" dirty="0" err="1">
                <a:solidFill>
                  <a:srgbClr val="000000"/>
                </a:solidFill>
              </a:rPr>
              <a:t>Baarslag</a:t>
            </a:r>
            <a:r>
              <a:rPr lang="en-GB" sz="2300" i="0" u="none" strike="noStrike" baseline="0" dirty="0">
                <a:solidFill>
                  <a:srgbClr val="000000"/>
                </a:solidFill>
              </a:rPr>
              <a:t>, M. Kaisers, and N. G. </a:t>
            </a:r>
            <a:r>
              <a:rPr lang="en-GB" sz="2300" i="0" u="none" strike="noStrike" baseline="0" dirty="0" err="1">
                <a:solidFill>
                  <a:srgbClr val="000000"/>
                </a:solidFill>
              </a:rPr>
              <a:t>Paterakis</a:t>
            </a:r>
            <a:r>
              <a:rPr lang="en-GB" sz="2300" i="0" u="none" strike="noStrike" baseline="0" dirty="0">
                <a:solidFill>
                  <a:srgbClr val="000000"/>
                </a:solidFill>
              </a:rPr>
              <a:t>. In ``Agreement Technologies’’, 2018. </a:t>
            </a:r>
            <a:r>
              <a:rPr lang="en-GB" sz="2300" dirty="0">
                <a:solidFill>
                  <a:srgbClr val="00B050"/>
                </a:solidFill>
              </a:rPr>
              <a:t>[extension to categorical data]</a:t>
            </a:r>
            <a:br>
              <a:rPr lang="en-GB" sz="2300" i="0" u="none" strike="noStrike" baseline="0" dirty="0">
                <a:solidFill>
                  <a:srgbClr val="000000"/>
                </a:solidFill>
              </a:rPr>
            </a:br>
            <a:r>
              <a:rPr lang="en-GB" sz="2300" i="0" u="none" strike="noStrike" baseline="0" dirty="0">
                <a:solidFill>
                  <a:srgbClr val="000000"/>
                </a:solidFill>
                <a:hlinkClick r:id="rId3"/>
              </a:rPr>
              <a:t>https://link.springer.com/chapter/10.1007/978-3-030-17294-7_9</a:t>
            </a:r>
            <a:endParaRPr lang="en-GB" sz="2300" i="0" u="none" strike="noStrike" baseline="0" dirty="0">
              <a:solidFill>
                <a:srgbClr val="00000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318F-5E15-4B82-877D-189B4D13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636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2586-6DE9-4E54-9F0C-CDA4BF8B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more further reading </a:t>
            </a:r>
            <a:br>
              <a:rPr lang="en-GB" dirty="0"/>
            </a:br>
            <a:r>
              <a:rPr lang="en-GB" dirty="0"/>
              <a:t>(on elicitation in other settings):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E3C4-C1E4-434F-9252-9AA52AB4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9" y="1472235"/>
            <a:ext cx="9947606" cy="5587435"/>
          </a:xfrm>
        </p:spPr>
        <p:txBody>
          <a:bodyPr/>
          <a:lstStyle/>
          <a:p>
            <a:r>
              <a:rPr lang="en-GB" sz="2300" b="1" dirty="0"/>
              <a:t>Learning to Rank Using Gradient Descent, </a:t>
            </a:r>
            <a:r>
              <a:rPr lang="en-GB" sz="2300" dirty="0"/>
              <a:t>by C. Burges and A. Lazier, </a:t>
            </a:r>
            <a:r>
              <a:rPr lang="en-GB" sz="2300" i="1" dirty="0"/>
              <a:t>In the proceedings of the 22</a:t>
            </a:r>
            <a:r>
              <a:rPr lang="en-GB" sz="2300" i="1" baseline="30000" dirty="0"/>
              <a:t>nd</a:t>
            </a:r>
            <a:r>
              <a:rPr lang="en-GB" sz="2300" i="1" dirty="0"/>
              <a:t> international conference on Machine Learning (ICML), </a:t>
            </a:r>
            <a:r>
              <a:rPr lang="en-GB" sz="2300" dirty="0"/>
              <a:t>2005. </a:t>
            </a:r>
            <a:r>
              <a:rPr lang="en-GB" sz="2300" dirty="0">
                <a:solidFill>
                  <a:srgbClr val="31AA1C"/>
                </a:solidFill>
              </a:rPr>
              <a:t>[on presenting ranked order of results, such as news feed, ads, … to users]</a:t>
            </a:r>
            <a:br>
              <a:rPr lang="en-GB" sz="2300" b="1" dirty="0"/>
            </a:br>
            <a:r>
              <a:rPr lang="en-GB" sz="2300" dirty="0">
                <a:hlinkClick r:id="rId2"/>
              </a:rPr>
              <a:t>https://icml.cc/2015/wp-content/uploads/2015/06/icml_ranking.pdf</a:t>
            </a:r>
            <a:endParaRPr lang="en-GB" sz="2300" dirty="0"/>
          </a:p>
          <a:p>
            <a:endParaRPr lang="en-GB" sz="23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318F-5E15-4B82-877D-189B4D13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08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72E4-710F-47FD-AE83-C58AE202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C35FC-953D-47A8-85EA-C337D79CD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If</a:t>
                </a:r>
                <a:r>
                  <a:rPr lang="en-GB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then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then?</a:t>
                </a:r>
              </a:p>
              <a:p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then ?</a:t>
                </a:r>
              </a:p>
              <a:p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then ?</a:t>
                </a:r>
              </a:p>
              <a:p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r>
                  <a:rPr lang="en-GB" dirty="0"/>
                  <a:t>then 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C35FC-953D-47A8-85EA-C337D79CD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t="-1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353C-3A3D-457C-9725-ED5AE812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A58A-8CF3-43F2-9F6B-8E152E9A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Preference Orderings look like?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5B5B-54B6-4F0A-B7B7-C208455E4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Reflexivity, transitivity and totality imply that preference orderings look like this: (an example)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 </a:t>
                </a:r>
                <a:r>
                  <a:rPr lang="en-GB" dirty="0">
                    <a:solidFill>
                      <a:srgbClr val="FF0000"/>
                    </a:solidFill>
                  </a:rPr>
                  <a:t>tie</a:t>
                </a:r>
                <a:r>
                  <a:rPr lang="en-GB" dirty="0"/>
                  <a:t> (or an </a:t>
                </a:r>
                <a:r>
                  <a:rPr lang="en-GB" dirty="0">
                    <a:solidFill>
                      <a:srgbClr val="FF0000"/>
                    </a:solidFill>
                  </a:rPr>
                  <a:t>equivalence class</a:t>
                </a:r>
                <a:r>
                  <a:rPr lang="en-GB" dirty="0"/>
                  <a:t>) consists of outcomes that we are indifferent between.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5B5B-54B6-4F0A-B7B7-C208455E4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3" t="-1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ABE87-F1E7-4BBD-835D-241F8CE0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32AF53-CF34-4D61-A462-57DEB8A53879}"/>
              </a:ext>
            </a:extLst>
          </p:cNvPr>
          <p:cNvSpPr/>
          <p:nvPr/>
        </p:nvSpPr>
        <p:spPr>
          <a:xfrm rot="5400000">
            <a:off x="4420639" y="3569545"/>
            <a:ext cx="619244" cy="128719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3B32367-8F49-4F10-95E8-A0E0590410DB}"/>
              </a:ext>
            </a:extLst>
          </p:cNvPr>
          <p:cNvSpPr/>
          <p:nvPr/>
        </p:nvSpPr>
        <p:spPr>
          <a:xfrm rot="5400000">
            <a:off x="6639950" y="3791247"/>
            <a:ext cx="492367" cy="81592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F973C-6E2F-4AA2-B8EC-C890FC5FB4D4}"/>
              </a:ext>
            </a:extLst>
          </p:cNvPr>
          <p:cNvSpPr txBox="1"/>
          <p:nvPr/>
        </p:nvSpPr>
        <p:spPr>
          <a:xfrm>
            <a:off x="6632917" y="4569656"/>
            <a:ext cx="75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DDBD4-5238-4711-96E0-EB290910B9D2}"/>
              </a:ext>
            </a:extLst>
          </p:cNvPr>
          <p:cNvSpPr txBox="1"/>
          <p:nvPr/>
        </p:nvSpPr>
        <p:spPr>
          <a:xfrm>
            <a:off x="4499317" y="4569656"/>
            <a:ext cx="75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Tie</a:t>
            </a:r>
          </a:p>
        </p:txBody>
      </p:sp>
    </p:spTree>
    <p:extLst>
      <p:ext uri="{BB962C8B-B14F-4D97-AF65-F5344CB8AC3E}">
        <p14:creationId xmlns:p14="http://schemas.microsoft.com/office/powerpoint/2010/main" val="15112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3C6F-19A3-457E-8135-C8A5CA4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Transitivity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022E-0E8D-4A3E-BE55-C2F91EC6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Transitivity implies that I cannot prefer apple to orange, orange to pineapple and then pineapple to apple!</a:t>
            </a:r>
          </a:p>
          <a:p>
            <a:endParaRPr lang="en-GB" dirty="0"/>
          </a:p>
          <a:p>
            <a:r>
              <a:rPr lang="en-GB" dirty="0"/>
              <a:t>Sometimes we have several preferences that need to be aggregated. E.g.</a:t>
            </a:r>
          </a:p>
          <a:p>
            <a:pPr lvl="1"/>
            <a:r>
              <a:rPr lang="en-GB" dirty="0"/>
              <a:t>a hiring committee is ranking applicants who have been shortlisted for a job;</a:t>
            </a:r>
          </a:p>
          <a:p>
            <a:pPr lvl="1"/>
            <a:r>
              <a:rPr lang="en-GB" dirty="0"/>
              <a:t>each member of the committee independently provides a ranking over the candidates; then these individual preferences need to be aggregated. 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(We will discuss the aggregation of preferences in 2 weeks in the voting lecture.)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AA40E-2C2A-4C0F-9DB7-CA140777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40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D78C9"/>
      </a:hlink>
      <a:folHlink>
        <a:srgbClr val="568C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.potx" id="{3EE40D84-92B7-40A8-BAF5-216794F1F26E}" vid="{51F86BDC-D620-4D54-9C43-DB6CF2076A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6875</TotalTime>
  <Words>5495</Words>
  <Application>Microsoft Office PowerPoint</Application>
  <PresentationFormat>Custom</PresentationFormat>
  <Paragraphs>610</Paragraphs>
  <Slides>62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Calibri</vt:lpstr>
      <vt:lpstr>Cambria Math</vt:lpstr>
      <vt:lpstr>Wingdings</vt:lpstr>
      <vt:lpstr>Arial</vt:lpstr>
      <vt:lpstr>Office Theme</vt:lpstr>
      <vt:lpstr>Preference Elicitation Part 1/3</vt:lpstr>
      <vt:lpstr>PowerPoint Presentation</vt:lpstr>
      <vt:lpstr>Learning Outcomes</vt:lpstr>
      <vt:lpstr>PowerPoint Presentation</vt:lpstr>
      <vt:lpstr>Preference Orderings </vt:lpstr>
      <vt:lpstr>Conditions</vt:lpstr>
      <vt:lpstr>Transitivity</vt:lpstr>
      <vt:lpstr>How do Preference Orderings look like?</vt:lpstr>
      <vt:lpstr>Revisiting Transitivity </vt:lpstr>
      <vt:lpstr>Example</vt:lpstr>
      <vt:lpstr>PowerPoint Presentation</vt:lpstr>
      <vt:lpstr>But do we always know our preferences?</vt:lpstr>
      <vt:lpstr>Preference Elicitation </vt:lpstr>
      <vt:lpstr>Pairwise Queries</vt:lpstr>
      <vt:lpstr>Interviews</vt:lpstr>
      <vt:lpstr>Pairwise Queries VS Interviews</vt:lpstr>
      <vt:lpstr>Elicitation Scheme/Strategy/Plan</vt:lpstr>
      <vt:lpstr>Example</vt:lpstr>
      <vt:lpstr>Probabilistic Preferences</vt:lpstr>
      <vt:lpstr>In the remainder of this lecture (next parts)</vt:lpstr>
      <vt:lpstr>Preference Elicitation Part 2/3</vt:lpstr>
      <vt:lpstr>PowerPoint Presentation</vt:lpstr>
      <vt:lpstr>Learning Outcomes</vt:lpstr>
      <vt:lpstr>PowerPoint Presentation</vt:lpstr>
      <vt:lpstr>Multi-Criteria Decision Analysis (MCDA)</vt:lpstr>
      <vt:lpstr>Example </vt:lpstr>
      <vt:lpstr>Multi-Attribute Additive Value Functions (MAAVF)</vt:lpstr>
      <vt:lpstr>Weighted Additive Value Functions</vt:lpstr>
      <vt:lpstr>Example </vt:lpstr>
      <vt:lpstr>Ordinal Regression</vt:lpstr>
      <vt:lpstr>In the Rest of the Lecture</vt:lpstr>
      <vt:lpstr>PowerPoint Presentation</vt:lpstr>
      <vt:lpstr>Assumptions </vt:lpstr>
      <vt:lpstr>Reference Outcomes</vt:lpstr>
      <vt:lpstr>Piece-Wise Linear Marginal Value Functions</vt:lpstr>
      <vt:lpstr>Piece-Wise Linear Marginal Value Functions</vt:lpstr>
      <vt:lpstr>Piece-Wise Linear Marginal Value Functions</vt:lpstr>
      <vt:lpstr>Constraints for a Compatible Value Function</vt:lpstr>
      <vt:lpstr>Linear Program</vt:lpstr>
      <vt:lpstr>Linear Program without σ’s </vt:lpstr>
      <vt:lpstr>Solution or No Solution</vt:lpstr>
      <vt:lpstr>Preference Elicitation Part 3/3</vt:lpstr>
      <vt:lpstr>PowerPoint Presentation</vt:lpstr>
      <vt:lpstr>PowerPoint Presentation</vt:lpstr>
      <vt:lpstr>Limitations of UTA</vt:lpstr>
      <vt:lpstr>UTAGMS</vt:lpstr>
      <vt:lpstr>Assumptions </vt:lpstr>
      <vt:lpstr>Necessary and Possible  weak preference relations </vt:lpstr>
      <vt:lpstr>From Partial Preference Ordering</vt:lpstr>
      <vt:lpstr>Constraints for a Compatible Value Function</vt:lpstr>
      <vt:lpstr>Turning E^(A^R )into a Linear Program</vt:lpstr>
      <vt:lpstr>Computation of ≽^N and ≽^P </vt:lpstr>
      <vt:lpstr>Ordinal Regression Constraints E(a,b)</vt:lpstr>
      <vt:lpstr>Linear Programs to compute ≽^N </vt:lpstr>
      <vt:lpstr>Linear Programs to compute ≽^P </vt:lpstr>
      <vt:lpstr>Summary of UTAGMS</vt:lpstr>
      <vt:lpstr>Assignment for you</vt:lpstr>
      <vt:lpstr>Assignment for you: 1 of 2</vt:lpstr>
      <vt:lpstr>Assignment for you: 2 of 2</vt:lpstr>
      <vt:lpstr>Further Reading:</vt:lpstr>
      <vt:lpstr>And even further reading:</vt:lpstr>
      <vt:lpstr>And more further reading  (on elicitation in other settings):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Preference Elicitation Part 1/2</dc:title>
  <dc:creator>Baharak Rastegari</dc:creator>
  <cp:lastModifiedBy>Baharak Rastegari</cp:lastModifiedBy>
  <cp:revision>88</cp:revision>
  <cp:lastPrinted>2020-12-07T17:27:34Z</cp:lastPrinted>
  <dcterms:created xsi:type="dcterms:W3CDTF">2020-11-17T15:27:18Z</dcterms:created>
  <dcterms:modified xsi:type="dcterms:W3CDTF">2021-01-18T09:46:39Z</dcterms:modified>
</cp:coreProperties>
</file>