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67" r:id="rId9"/>
    <p:sldId id="261" r:id="rId10"/>
    <p:sldId id="262" r:id="rId11"/>
    <p:sldId id="264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Won" initials="D" lastIdx="1" clrIdx="0">
    <p:extLst>
      <p:ext uri="{19B8F6BF-5375-455C-9EA6-DF929625EA0E}">
        <p15:presenceInfo xmlns:p15="http://schemas.microsoft.com/office/powerpoint/2012/main" userId="935e0ae219f16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5T13:10:35.711" idx="1">
    <p:pos x="7680" y="10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E09E2-4B6D-4888-ADAD-96FAB522E2C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5BEB9-2A52-4F08-BF69-1B242E638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4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D838-2F2F-4349-8CD6-3F58E58F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1C68A-63F1-48E1-89CA-5BFC2C642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C3C8-BDF5-4969-B73F-B6F64E38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5362-9DEE-4020-A05D-8DF3BE17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057-CDC5-4C93-B20C-ED62B977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6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84C1-D45B-47AB-8BD8-11F8CE30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31C48-BF3E-4E8D-A7A5-96EA39D32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3EEBE-71DC-437D-87DB-F7F146DE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6B64-17DE-4072-960B-034E1392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E9CC-DFAF-4AAF-8E92-841E7656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26D54-7FF1-4C96-BD39-33DA910D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A54CC-433D-4DE5-93DA-46DA706C1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DA3B-49E8-46FE-A54C-5AEBD27A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3B9BB-53CD-4E9B-8717-C8AB39A2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CE93-6B08-42C7-A22F-DDFD7FD8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7164-1098-420A-88E1-938255D6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D3FE-5566-4016-BA4C-9EB655EA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FC0E-FBA2-4257-AD45-E8733BC3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300D8-BCF4-45C7-BC64-8E932FAB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51D4-FD85-4BCB-8F2D-ABBF39A7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6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2AB3-C318-4F91-821B-224C3DC8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BD78-F197-446A-9E8B-400B6043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8699-EA96-4BBF-9575-1F39D465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3A89-4648-4C97-8614-2A466FF0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5956-22F7-498A-8BD6-B52AA4E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27F3-C65B-4DE5-8EB9-367D2ACC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A5DA-F5C4-4243-8896-FCF03602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4AAA4-E5C5-4091-8BE9-2D44B2C5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14F58-6858-4EB9-BCA5-64FBED48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BE485-9194-4D18-90C1-D477C9A9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4C2E-84F6-49E5-8DBD-D9AEF83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3D5C-0C3B-4C9C-8146-49FA913D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67685-BA98-437B-AE8D-375B6B50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5BF93-3C9B-4C55-B267-A8DDE3F2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462EF-DBF8-400E-A81E-2675315E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4A95F-3052-4551-952A-E41EA843F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C95FB-9880-42E3-ABB9-B6EB6BEA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A6317-ED1D-43BE-91DF-F7A12D71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ECA0E-F292-4CAA-BBE6-70678B27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3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6FCD-50E1-43A0-B43C-0B22D1F5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017F9-56E3-4A83-9039-04048F9E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EA45-D4EE-4250-95F1-1F2A165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137B5-5663-4B22-B4AC-C11DFE94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3E707-6977-4A90-A5FD-6FBEB267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4775F-F805-4CD9-A9B1-399BFE37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90628-1F7D-4D71-B903-AC6AC267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6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A1B5-1E1E-4294-A108-1B60EFCE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3019-1218-4BED-B5DB-929607A9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B894-2B06-4BC6-8A2B-5E904F5C6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8788-8E6E-4B24-9201-99309006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C7DCE-ADD6-4CF4-A325-3D87EA0D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2A5BD-F08A-44AC-892C-6F39BA1D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4A42-730F-4491-B261-C2B0F67D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9D509-7669-499A-B28B-392539845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BB74A-2685-4EF9-9BDC-04017ED29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1E03A-59BA-4873-8827-18D04342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EE06C-D4F9-420E-A94A-08206974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A381-31E2-48DA-A9BC-34112B7E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5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E55E-F57A-4642-A34C-6764922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D64F4-5890-4226-8C59-BDD89202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6581-0304-4660-BC79-7A064A41E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3A00-6B6A-40E4-B58D-D4D7942DB24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F1D7-2BE2-49CE-83D5-73423DBAF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152A-D3DE-4701-AC39-E5155BDF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8C68-8CCF-4DE6-9AD1-21F8FC3A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E1B6-AC77-4BF7-B678-81496BCA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12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마리톡</a:t>
            </a:r>
            <a:br>
              <a:rPr lang="en-US" altLang="ko-KR" dirty="0"/>
            </a:br>
            <a:r>
              <a:rPr lang="ko-KR" altLang="en-US" dirty="0"/>
              <a:t>데이터 수집 및 전처리 방안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6DADE-B7F1-4190-BB51-2979582A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25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~</a:t>
            </a:r>
            <a:r>
              <a:rPr lang="en-US" altLang="ko-KR" dirty="0" err="1"/>
              <a:t>EatingElmo</a:t>
            </a:r>
            <a:r>
              <a:rPr lang="en-US" altLang="ko-KR" dirty="0"/>
              <a:t> </a:t>
            </a:r>
            <a:r>
              <a:rPr lang="ko-KR" altLang="en-US" dirty="0"/>
              <a:t>자료집과 함께 보면 더 좋은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서동원</a:t>
            </a:r>
            <a:endParaRPr lang="en-US" altLang="ko-KR" dirty="0"/>
          </a:p>
          <a:p>
            <a:r>
              <a:rPr lang="en-US" altLang="ko-KR" dirty="0"/>
              <a:t>2020.03.26.(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26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83DF-AB49-4979-B924-A4D27B9F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공공 데이터</a:t>
            </a:r>
            <a:br>
              <a:rPr lang="en-US" altLang="ko-KR" dirty="0"/>
            </a:br>
            <a:r>
              <a:rPr lang="en-US" altLang="ko-KR" sz="3000" dirty="0"/>
              <a:t>- </a:t>
            </a:r>
            <a:r>
              <a:rPr lang="ko-KR" altLang="en-US" sz="3000" dirty="0"/>
              <a:t>필요한 작업</a:t>
            </a:r>
            <a:r>
              <a:rPr lang="en-US" altLang="ko-KR" sz="3000" dirty="0"/>
              <a:t>1 : </a:t>
            </a:r>
            <a:r>
              <a:rPr lang="ko-KR" altLang="en-US" sz="3000" dirty="0"/>
              <a:t>쓰레기 데이터 제거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12AB-AF28-4BA3-B26A-1AD75994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전체값이 중복되진 않지만 제거해야할 데이터를 판단해야 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폐업했으나 미신고하여 남아있는 경우</a:t>
            </a:r>
            <a:endParaRPr lang="en-US" altLang="ko-KR" dirty="0"/>
          </a:p>
          <a:p>
            <a:pPr lvl="2"/>
            <a:r>
              <a:rPr lang="en-US" altLang="ko-KR" dirty="0"/>
              <a:t>Selenium,</a:t>
            </a:r>
            <a:r>
              <a:rPr lang="ko-KR" altLang="en-US" dirty="0"/>
              <a:t> </a:t>
            </a:r>
            <a:r>
              <a:rPr lang="en-US" altLang="ko-KR" dirty="0" err="1"/>
              <a:t>BeautifulSoup</a:t>
            </a:r>
            <a:r>
              <a:rPr lang="ko-KR" altLang="en-US" dirty="0"/>
              <a:t>으로 공공데이터 </a:t>
            </a:r>
            <a:r>
              <a:rPr lang="en-US" altLang="ko-KR" dirty="0"/>
              <a:t>‘</a:t>
            </a:r>
            <a:r>
              <a:rPr lang="ko-KR" altLang="en-US" dirty="0"/>
              <a:t>업소명</a:t>
            </a:r>
            <a:r>
              <a:rPr lang="en-US" altLang="ko-KR" dirty="0"/>
              <a:t>”</a:t>
            </a:r>
            <a:r>
              <a:rPr lang="ko-KR" altLang="en-US" dirty="0"/>
              <a:t>을 네이버에 검색</a:t>
            </a:r>
            <a:endParaRPr lang="en-US" altLang="ko-KR" dirty="0"/>
          </a:p>
          <a:p>
            <a:pPr lvl="2"/>
            <a:r>
              <a:rPr lang="ko-KR" altLang="en-US" dirty="0"/>
              <a:t>업소명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 등을 비교하여 일치하는 정보만 남긴다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나머지 불일치 데이터 모두 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매장이전</a:t>
            </a:r>
            <a:r>
              <a:rPr lang="en-US" altLang="ko-KR" dirty="0"/>
              <a:t> </a:t>
            </a:r>
            <a:r>
              <a:rPr lang="ko-KR" altLang="en-US" dirty="0"/>
              <a:t>또는 상호변경 후 이전 데이터가 삭제되지 않은 경우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소재지시작일</a:t>
            </a:r>
            <a:r>
              <a:rPr lang="en-US" altLang="ko-KR" dirty="0"/>
              <a:t>”</a:t>
            </a:r>
            <a:r>
              <a:rPr lang="ko-KR" altLang="en-US" dirty="0"/>
              <a:t> 을 비교하여 최신 데이터만 남기기</a:t>
            </a:r>
            <a:endParaRPr lang="en-US" altLang="ko-KR" dirty="0"/>
          </a:p>
          <a:p>
            <a:pPr lvl="2"/>
            <a:r>
              <a:rPr lang="en-US" altLang="ko-KR" dirty="0"/>
              <a:t>Selenium,</a:t>
            </a:r>
            <a:r>
              <a:rPr lang="ko-KR" altLang="en-US" dirty="0"/>
              <a:t> </a:t>
            </a:r>
            <a:r>
              <a:rPr lang="en-US" altLang="ko-KR" dirty="0" err="1"/>
              <a:t>BeautifulSoup</a:t>
            </a:r>
            <a:r>
              <a:rPr lang="ko-KR" altLang="en-US" dirty="0"/>
              <a:t>으로 공공데이터 </a:t>
            </a:r>
            <a:r>
              <a:rPr lang="en-US" altLang="ko-KR" dirty="0"/>
              <a:t>‘</a:t>
            </a:r>
            <a:r>
              <a:rPr lang="ko-KR" altLang="en-US" dirty="0"/>
              <a:t>업소명</a:t>
            </a:r>
            <a:r>
              <a:rPr lang="en-US" altLang="ko-KR" dirty="0"/>
              <a:t>’</a:t>
            </a:r>
            <a:r>
              <a:rPr lang="ko-KR" altLang="en-US" dirty="0"/>
              <a:t>을 네이버에 검색</a:t>
            </a:r>
            <a:endParaRPr lang="en-US" altLang="ko-KR" dirty="0"/>
          </a:p>
          <a:p>
            <a:pPr lvl="2"/>
            <a:r>
              <a:rPr lang="ko-KR" altLang="en-US" dirty="0"/>
              <a:t>업소명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 등을 비교하여 일치하는 정보만 남긴다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나머지 불일치 데이터 모두 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같은 매장인데 층 수를 따로따로 신고한 경우 </a:t>
            </a:r>
            <a:endParaRPr lang="en-US" altLang="ko-KR" dirty="0"/>
          </a:p>
          <a:p>
            <a:pPr lvl="2"/>
            <a:r>
              <a:rPr lang="en-US" altLang="ko-KR" dirty="0"/>
              <a:t>Selenium,</a:t>
            </a:r>
            <a:r>
              <a:rPr lang="ko-KR" altLang="en-US" dirty="0"/>
              <a:t> </a:t>
            </a:r>
            <a:r>
              <a:rPr lang="en-US" altLang="ko-KR" dirty="0" err="1"/>
              <a:t>BeautifulSoup</a:t>
            </a:r>
            <a:r>
              <a:rPr lang="ko-KR" altLang="en-US" dirty="0"/>
              <a:t>으로 공공데이터 </a:t>
            </a:r>
            <a:r>
              <a:rPr lang="en-US" altLang="ko-KR" dirty="0"/>
              <a:t>‘</a:t>
            </a:r>
            <a:r>
              <a:rPr lang="ko-KR" altLang="en-US" dirty="0"/>
              <a:t>업소명</a:t>
            </a:r>
            <a:r>
              <a:rPr lang="en-US" altLang="ko-KR" dirty="0"/>
              <a:t>’</a:t>
            </a:r>
            <a:r>
              <a:rPr lang="ko-KR" altLang="en-US" dirty="0"/>
              <a:t>을 네이버에 검색</a:t>
            </a:r>
            <a:endParaRPr lang="en-US" altLang="ko-KR" dirty="0"/>
          </a:p>
          <a:p>
            <a:pPr lvl="2"/>
            <a:r>
              <a:rPr lang="ko-KR" altLang="en-US" dirty="0"/>
              <a:t>면적이 넓은 곳만 남기기</a:t>
            </a:r>
            <a:r>
              <a:rPr lang="en-US" altLang="ko-KR" dirty="0"/>
              <a:t>? </a:t>
            </a:r>
            <a:r>
              <a:rPr lang="ko-KR" altLang="en-US" dirty="0"/>
              <a:t>소재지 시작일로 비교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그래도 판단하기 애매하면</a:t>
            </a:r>
            <a:r>
              <a:rPr lang="en-US" altLang="ko-KR" dirty="0"/>
              <a:t> </a:t>
            </a:r>
            <a:r>
              <a:rPr lang="ko-KR" altLang="en-US" dirty="0"/>
              <a:t>어떻게 처리하지</a:t>
            </a:r>
            <a:r>
              <a:rPr lang="en-US" altLang="ko-KR" dirty="0"/>
              <a:t>????? </a:t>
            </a:r>
            <a:r>
              <a:rPr lang="ko-KR" altLang="en-US" dirty="0"/>
              <a:t>아이디어 내주세요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972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521B3E-53F9-442A-96A0-3323066A8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9" t="25485" r="54868" b="3155"/>
          <a:stretch/>
        </p:blipFill>
        <p:spPr>
          <a:xfrm>
            <a:off x="7547376" y="62144"/>
            <a:ext cx="4579520" cy="6516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283DF-AB49-4979-B924-A4D27B9F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공공 데이터</a:t>
            </a:r>
            <a:br>
              <a:rPr lang="en-US" altLang="ko-KR" dirty="0"/>
            </a:br>
            <a:r>
              <a:rPr lang="en-US" altLang="ko-KR" sz="3000" dirty="0"/>
              <a:t>- </a:t>
            </a:r>
            <a:r>
              <a:rPr lang="ko-KR" altLang="en-US" sz="3000" dirty="0"/>
              <a:t>필요한 작업</a:t>
            </a:r>
            <a:r>
              <a:rPr lang="en-US" altLang="ko-KR" sz="3000" dirty="0"/>
              <a:t>2 : </a:t>
            </a:r>
            <a:r>
              <a:rPr lang="ko-KR" altLang="en-US" sz="3000" dirty="0"/>
              <a:t>누락값 채우기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12AB-AF28-4BA3-B26A-1AD75994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2006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누락데이터</a:t>
            </a:r>
            <a:r>
              <a:rPr lang="en-US" altLang="ko-KR" sz="2400" dirty="0"/>
              <a:t>(2020.03.18. </a:t>
            </a:r>
            <a:r>
              <a:rPr lang="ko-KR" altLang="en-US" sz="2400" dirty="0"/>
              <a:t>기준</a:t>
            </a:r>
            <a:r>
              <a:rPr lang="en-US" altLang="ko-KR" sz="24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전화번호</a:t>
            </a:r>
            <a:endParaRPr lang="en-US" altLang="ko-KR" sz="1800" dirty="0"/>
          </a:p>
          <a:p>
            <a:pPr lvl="2"/>
            <a:r>
              <a:rPr lang="en-US" altLang="ko-KR" sz="1600" dirty="0"/>
              <a:t>6871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행정동명</a:t>
            </a:r>
            <a:endParaRPr lang="en-US" altLang="ko-KR" sz="1800" dirty="0"/>
          </a:p>
          <a:p>
            <a:pPr lvl="2"/>
            <a:r>
              <a:rPr lang="en-US" altLang="ko-KR" sz="1600" dirty="0"/>
              <a:t>47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소재지도로명</a:t>
            </a:r>
            <a:endParaRPr lang="en-US" altLang="ko-KR" sz="1800" dirty="0"/>
          </a:p>
          <a:p>
            <a:pPr lvl="2"/>
            <a:r>
              <a:rPr lang="en-US" altLang="ko-KR" sz="1600" dirty="0"/>
              <a:t>65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소재재지번</a:t>
            </a:r>
            <a:endParaRPr lang="en-US" altLang="ko-KR" sz="1800" dirty="0"/>
          </a:p>
          <a:p>
            <a:pPr lvl="2"/>
            <a:r>
              <a:rPr lang="en-US" altLang="ko-KR" sz="1600" dirty="0"/>
              <a:t>48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endParaRPr lang="en-US" altLang="ko-KR" sz="2400" dirty="0"/>
          </a:p>
          <a:p>
            <a:r>
              <a:rPr lang="ko-KR" altLang="en-US" sz="2400" dirty="0"/>
              <a:t>해결방안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/Selenium</a:t>
            </a:r>
            <a:r>
              <a:rPr lang="ko-KR" altLang="en-US" sz="1800" dirty="0"/>
              <a:t>을 활용하여 네이버에 업소명 검색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네이버 지도에 등록된 정보를 크롤링하여 누락값 채우기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7452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리뷰 포스팅 개수 데이터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pPr marL="0" indent="0">
              <a:buNone/>
            </a:pPr>
            <a:r>
              <a:rPr lang="en-US" altLang="ko-KR" sz="3600" dirty="0" err="1"/>
              <a:t>EatingElmo</a:t>
            </a:r>
            <a:r>
              <a:rPr lang="en-US" altLang="ko-KR" sz="3600" dirty="0"/>
              <a:t>(32p) </a:t>
            </a:r>
            <a:r>
              <a:rPr lang="ko-KR" altLang="en-US" sz="3600" dirty="0"/>
              <a:t>참고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500" dirty="0"/>
          </a:p>
          <a:p>
            <a:r>
              <a:rPr lang="ko-KR" altLang="en-US" dirty="0"/>
              <a:t>포스팅 개수 파악 후 데이터프레임에 포스팅수 컬럼 추가</a:t>
            </a:r>
            <a:endParaRPr lang="en-US" altLang="ko-KR" dirty="0"/>
          </a:p>
          <a:p>
            <a:r>
              <a:rPr lang="en-US" altLang="ko-KR" dirty="0" err="1"/>
              <a:t>EatingElmo</a:t>
            </a:r>
            <a:r>
              <a:rPr lang="en-US" altLang="ko-KR" dirty="0"/>
              <a:t> </a:t>
            </a:r>
            <a:r>
              <a:rPr lang="ko-KR" altLang="en-US" dirty="0"/>
              <a:t>팀의 자료에서 검색창에 </a:t>
            </a:r>
            <a:r>
              <a:rPr lang="en-US" altLang="ko-KR" dirty="0"/>
              <a:t>1,000</a:t>
            </a:r>
            <a:r>
              <a:rPr lang="ko-KR" altLang="en-US" dirty="0"/>
              <a:t>개를 초과하는 블로그 검색결과가 안나오는 문제를 확인</a:t>
            </a:r>
            <a:endParaRPr lang="en-US" altLang="ko-KR" dirty="0"/>
          </a:p>
          <a:p>
            <a:r>
              <a:rPr lang="en-US" altLang="ko-KR" dirty="0" err="1"/>
              <a:t>EatingElmo</a:t>
            </a:r>
            <a:r>
              <a:rPr lang="en-US" altLang="ko-KR" dirty="0"/>
              <a:t> </a:t>
            </a:r>
            <a:r>
              <a:rPr lang="ko-KR" altLang="en-US" dirty="0"/>
              <a:t>팀은 포스팅수가 </a:t>
            </a:r>
            <a:r>
              <a:rPr lang="en-US" altLang="ko-KR" dirty="0"/>
              <a:t>1,000</a:t>
            </a:r>
            <a:r>
              <a:rPr lang="ko-KR" altLang="en-US" dirty="0"/>
              <a:t>개가 넘으면 </a:t>
            </a:r>
            <a:r>
              <a:rPr lang="en-US" altLang="ko-KR" dirty="0"/>
              <a:t>1,000</a:t>
            </a:r>
            <a:r>
              <a:rPr lang="ko-KR" altLang="en-US" dirty="0"/>
              <a:t>개까지만 숫자를 맞추고 그 이상 넘어서는 포스팅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)</a:t>
            </a:r>
            <a:r>
              <a:rPr lang="ko-KR" altLang="en-US" dirty="0"/>
              <a:t>는 수집하지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추후 확인 필요</a:t>
            </a:r>
          </a:p>
        </p:txBody>
      </p:sp>
    </p:spTree>
    <p:extLst>
      <p:ext uri="{BB962C8B-B14F-4D97-AF65-F5344CB8AC3E}">
        <p14:creationId xmlns:p14="http://schemas.microsoft.com/office/powerpoint/2010/main" val="14318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리뷰 포스팅 개수 데이터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pPr marL="0" indent="0">
              <a:buNone/>
            </a:pPr>
            <a:r>
              <a:rPr lang="en-US" altLang="ko-KR" sz="3600" dirty="0" err="1"/>
              <a:t>EatingElmo</a:t>
            </a:r>
            <a:r>
              <a:rPr lang="en-US" altLang="ko-KR" sz="3600" dirty="0"/>
              <a:t>(34p) </a:t>
            </a:r>
            <a:r>
              <a:rPr lang="ko-KR" altLang="en-US" sz="3600" dirty="0"/>
              <a:t>참고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  <a:p>
            <a:r>
              <a:rPr lang="en-US" altLang="ko-KR" dirty="0" err="1"/>
              <a:t>EatingElmo</a:t>
            </a:r>
            <a:r>
              <a:rPr lang="ko-KR" altLang="en-US" dirty="0"/>
              <a:t>피셜</a:t>
            </a:r>
            <a:endParaRPr lang="en-US" altLang="ko-KR" dirty="0"/>
          </a:p>
          <a:p>
            <a:r>
              <a:rPr lang="ko-KR" altLang="en-US" dirty="0"/>
              <a:t>데이터들을 직접 살펴보니 광고성 게시물들이 대체로 뒤쪽에 배치 </a:t>
            </a:r>
            <a:r>
              <a:rPr lang="en-US" altLang="ko-KR" dirty="0"/>
              <a:t>-&gt; </a:t>
            </a:r>
            <a:r>
              <a:rPr lang="ko-KR" altLang="en-US" dirty="0"/>
              <a:t>아마 네이버에서 자체적인 필터링이 있다고 판단</a:t>
            </a:r>
            <a:endParaRPr lang="en-US" altLang="ko-KR" dirty="0"/>
          </a:p>
          <a:p>
            <a:r>
              <a:rPr lang="ko-KR" altLang="en-US" dirty="0"/>
              <a:t>따라서 전체 데이터의 </a:t>
            </a:r>
            <a:r>
              <a:rPr lang="en-US" altLang="ko-KR" dirty="0"/>
              <a:t>75% </a:t>
            </a:r>
            <a:r>
              <a:rPr lang="ko-KR" altLang="en-US" dirty="0"/>
              <a:t>정도만 크롤링에 반영하기로함</a:t>
            </a:r>
            <a:endParaRPr lang="en-US" altLang="ko-KR" dirty="0"/>
          </a:p>
          <a:p>
            <a:r>
              <a:rPr lang="ko-KR" altLang="en-US" dirty="0"/>
              <a:t>리뷰 포스팅 개수 </a:t>
            </a:r>
            <a:r>
              <a:rPr lang="en-US" altLang="ko-KR" dirty="0"/>
              <a:t>= </a:t>
            </a:r>
            <a:r>
              <a:rPr lang="ko-KR" altLang="en-US" dirty="0"/>
              <a:t>리뷰 포스팅 개수 * </a:t>
            </a:r>
            <a:r>
              <a:rPr lang="en-US" altLang="ko-KR" dirty="0"/>
              <a:t>0.75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업소별 검색창 링크 수집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(42p)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검색어 예시 </a:t>
            </a:r>
            <a:r>
              <a:rPr lang="en-US" altLang="ko-KR" dirty="0"/>
              <a:t>: </a:t>
            </a:r>
            <a:r>
              <a:rPr lang="ko-KR" altLang="en-US" dirty="0"/>
              <a:t>지역명 </a:t>
            </a:r>
            <a:r>
              <a:rPr lang="en-US" altLang="ko-KR" dirty="0"/>
              <a:t>+ </a:t>
            </a:r>
            <a:r>
              <a:rPr lang="ko-KR" altLang="en-US" dirty="0"/>
              <a:t>업소명 </a:t>
            </a:r>
            <a:r>
              <a:rPr lang="en-US" altLang="ko-KR" dirty="0"/>
              <a:t>+ ”</a:t>
            </a:r>
            <a:r>
              <a:rPr lang="ko-KR" altLang="en-US" dirty="0"/>
              <a:t>업소명“ </a:t>
            </a:r>
            <a:r>
              <a:rPr lang="en-US" altLang="ko-KR" dirty="0"/>
              <a:t>+ </a:t>
            </a:r>
            <a:r>
              <a:rPr lang="ko-KR" altLang="en-US" dirty="0"/>
              <a:t>후기</a:t>
            </a:r>
            <a:endParaRPr lang="en-US" altLang="ko-KR" dirty="0"/>
          </a:p>
          <a:p>
            <a:r>
              <a:rPr lang="ko-KR" altLang="en-US" dirty="0"/>
              <a:t>블로그 링크 자체를 수집하는 것이 아니라 </a:t>
            </a:r>
            <a:r>
              <a:rPr lang="en-US" altLang="ko-KR" dirty="0"/>
              <a:t>“</a:t>
            </a:r>
            <a:r>
              <a:rPr lang="ko-KR" altLang="en-US" dirty="0"/>
              <a:t>검색을 할 링크</a:t>
            </a:r>
            <a:r>
              <a:rPr lang="en-US" altLang="ko-KR" dirty="0"/>
              <a:t>”</a:t>
            </a:r>
            <a:r>
              <a:rPr lang="ko-KR" altLang="en-US" dirty="0"/>
              <a:t>를 수집하는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업소별 검색할 링크를 수집완료했으면</a:t>
            </a:r>
            <a:endParaRPr lang="en-US" altLang="ko-KR" dirty="0"/>
          </a:p>
          <a:p>
            <a:r>
              <a:rPr lang="ko-KR" altLang="en-US" dirty="0"/>
              <a:t>이제 각 블로그 링크를 크롤링할 준비가 된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507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블로그 링크 수집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(45p)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수집한 업소별 검색창 링크를 활용하여 블로그 링크를 수집</a:t>
            </a:r>
            <a:endParaRPr lang="en-US" altLang="ko-KR" dirty="0"/>
          </a:p>
          <a:p>
            <a:r>
              <a:rPr lang="ko-KR" altLang="en-US" dirty="0"/>
              <a:t>수집하기 전 크롤링에 걸리는 시간을 미리 추산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Python </a:t>
            </a:r>
            <a:r>
              <a:rPr lang="ko-KR" altLang="en-US" dirty="0"/>
              <a:t>라이브러리 </a:t>
            </a:r>
            <a:r>
              <a:rPr lang="en-US" altLang="ko-KR" dirty="0" err="1"/>
              <a:t>tqdm</a:t>
            </a:r>
            <a:r>
              <a:rPr lang="ko-KR" altLang="en-US" dirty="0"/>
              <a:t> 또는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자체 명령어 </a:t>
            </a:r>
            <a:r>
              <a:rPr lang="en-US" altLang="ko-KR" dirty="0"/>
              <a:t>magic method</a:t>
            </a:r>
            <a:r>
              <a:rPr lang="ko-KR" altLang="en-US" dirty="0"/>
              <a:t>인 </a:t>
            </a:r>
            <a:r>
              <a:rPr lang="en-US" altLang="ko-KR" dirty="0"/>
              <a:t>%%time</a:t>
            </a:r>
            <a:r>
              <a:rPr lang="ko-KR" altLang="en-US" dirty="0"/>
              <a:t>을 이용하여 추산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맛집 데이터 기준 </a:t>
            </a:r>
            <a:r>
              <a:rPr lang="en-US" altLang="ko-KR" dirty="0"/>
              <a:t>1,000</a:t>
            </a:r>
            <a:r>
              <a:rPr lang="ko-KR" altLang="en-US" dirty="0"/>
              <a:t>개의 가게별 블로그 링크를 수집하는데 </a:t>
            </a:r>
            <a:r>
              <a:rPr lang="en-US" altLang="ko-KR" dirty="0"/>
              <a:t>4~6</a:t>
            </a:r>
            <a:r>
              <a:rPr lang="ko-KR" altLang="en-US" dirty="0"/>
              <a:t>시간 소요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데이터를 분할하여 팀원들의 각자의 컴퓨터에서 블로그 링크 크롤링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900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블로그 링크 수집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(47p / 49p)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블로그 링크를 크롤링을 하여 저장할 데이터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/>
              <a:t>id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포스트 제목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작성일자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작성자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본문요약</a:t>
            </a:r>
            <a:r>
              <a:rPr lang="en-US" altLang="ko-KR" dirty="0"/>
              <a:t>(</a:t>
            </a:r>
            <a:r>
              <a:rPr lang="ko-KR" altLang="en-US" dirty="0"/>
              <a:t>미리보기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블로그 링크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77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블로그 링크 필터링</a:t>
            </a:r>
            <a:endParaRPr lang="ko-KR" alt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(50p ~ 64p)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블로그 작성자로 필터링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블로그 링크로 필터링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블로그 타입</a:t>
            </a:r>
            <a:r>
              <a:rPr lang="en-US" altLang="ko-KR" dirty="0"/>
              <a:t>(</a:t>
            </a:r>
            <a:r>
              <a:rPr lang="ko-KR" altLang="en-US" dirty="0"/>
              <a:t>플랫폼</a:t>
            </a:r>
            <a:r>
              <a:rPr lang="en-US" altLang="ko-KR" dirty="0"/>
              <a:t>)</a:t>
            </a:r>
            <a:r>
              <a:rPr lang="ko-KR" altLang="en-US" dirty="0"/>
              <a:t>별 필터링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특정 태그 및 키워드로 필터링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130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블로그 링크 필터링</a:t>
            </a:r>
            <a:br>
              <a:rPr lang="en-US" altLang="ko-KR" dirty="0"/>
            </a:br>
            <a:r>
              <a:rPr lang="en-US" altLang="ko-KR" sz="4000" dirty="0"/>
              <a:t>	- </a:t>
            </a:r>
            <a:r>
              <a:rPr lang="ko-KR" altLang="en-US" sz="3500" dirty="0"/>
              <a:t>블로그 작성자로 필터링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(50p)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일일이 수작업으로 광고성 작성자를 걸러내는 작업은 한계가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97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블로그 링크 필터링</a:t>
            </a:r>
            <a:br>
              <a:rPr lang="en-US" altLang="ko-KR" dirty="0"/>
            </a:br>
            <a:r>
              <a:rPr lang="en-US" altLang="ko-KR" sz="4000" dirty="0"/>
              <a:t>	- </a:t>
            </a:r>
            <a:r>
              <a:rPr lang="ko-KR" altLang="en-US" sz="3500" dirty="0"/>
              <a:t>블로그 링크로 필터링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(52p)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제각기 다른 음식잠</a:t>
            </a:r>
            <a:r>
              <a:rPr lang="en-US" altLang="ko-KR" dirty="0"/>
              <a:t>(</a:t>
            </a:r>
            <a:r>
              <a:rPr lang="ko-KR" altLang="en-US" dirty="0"/>
              <a:t>우리의 경우 미용실</a:t>
            </a:r>
            <a:r>
              <a:rPr lang="en-US" altLang="ko-KR" dirty="0"/>
              <a:t>)</a:t>
            </a:r>
            <a:r>
              <a:rPr lang="ko-KR" altLang="en-US" dirty="0"/>
              <a:t>으로 검색했는데 </a:t>
            </a:r>
            <a:r>
              <a:rPr lang="en-US" altLang="ko-KR" dirty="0"/>
              <a:t>base </a:t>
            </a:r>
            <a:r>
              <a:rPr lang="en-US" altLang="ko-KR" dirty="0" err="1"/>
              <a:t>url</a:t>
            </a:r>
            <a:r>
              <a:rPr lang="ko-KR" altLang="en-US" dirty="0"/>
              <a:t>이 여러번 중복된다면</a:t>
            </a:r>
            <a:r>
              <a:rPr lang="en-US" altLang="ko-KR" dirty="0"/>
              <a:t>? -&gt; </a:t>
            </a:r>
            <a:r>
              <a:rPr lang="ko-KR" altLang="en-US" dirty="0"/>
              <a:t>어그로</a:t>
            </a:r>
            <a:r>
              <a:rPr lang="en-US" altLang="ko-KR" dirty="0"/>
              <a:t>/</a:t>
            </a:r>
            <a:r>
              <a:rPr lang="ko-KR" altLang="en-US" dirty="0"/>
              <a:t>스팸</a:t>
            </a:r>
            <a:r>
              <a:rPr lang="en-US" altLang="ko-KR" dirty="0"/>
              <a:t>/</a:t>
            </a:r>
            <a:r>
              <a:rPr lang="ko-KR" altLang="en-US" dirty="0"/>
              <a:t>낚시성 작성자일 확률이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585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">
            <a:extLst>
              <a:ext uri="{FF2B5EF4-FFF2-40B4-BE49-F238E27FC236}">
                <a16:creationId xmlns:a16="http://schemas.microsoft.com/office/drawing/2014/main" id="{A265E2FA-BA63-49BA-A83D-1DDF426DBCA5}"/>
              </a:ext>
            </a:extLst>
          </p:cNvPr>
          <p:cNvGrpSpPr/>
          <p:nvPr/>
        </p:nvGrpSpPr>
        <p:grpSpPr>
          <a:xfrm>
            <a:off x="11527859" y="536055"/>
            <a:ext cx="216487" cy="5785889"/>
            <a:chOff x="11297694" y="536056"/>
            <a:chExt cx="216487" cy="5785889"/>
          </a:xfrm>
        </p:grpSpPr>
        <p:sp>
          <p:nvSpPr>
            <p:cNvPr id="21" name="타원 472">
              <a:extLst>
                <a:ext uri="{FF2B5EF4-FFF2-40B4-BE49-F238E27FC236}">
                  <a16:creationId xmlns:a16="http://schemas.microsoft.com/office/drawing/2014/main" id="{A09EAE5C-5E3A-47F4-A0C6-F6A3AFC9811D}"/>
                </a:ext>
              </a:extLst>
            </p:cNvPr>
            <p:cNvSpPr/>
            <p:nvPr/>
          </p:nvSpPr>
          <p:spPr>
            <a:xfrm>
              <a:off x="11312690" y="6120454"/>
              <a:ext cx="201491" cy="201491"/>
            </a:xfrm>
            <a:prstGeom prst="ellipse">
              <a:avLst/>
            </a:prstGeom>
            <a:noFill/>
            <a:ln w="47625">
              <a:solidFill>
                <a:srgbClr val="3651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타원 473">
              <a:extLst>
                <a:ext uri="{FF2B5EF4-FFF2-40B4-BE49-F238E27FC236}">
                  <a16:creationId xmlns:a16="http://schemas.microsoft.com/office/drawing/2014/main" id="{54DFD9EC-02FD-4E00-8668-C32F99B30F88}"/>
                </a:ext>
              </a:extLst>
            </p:cNvPr>
            <p:cNvSpPr/>
            <p:nvPr/>
          </p:nvSpPr>
          <p:spPr>
            <a:xfrm>
              <a:off x="11312690" y="536056"/>
              <a:ext cx="201491" cy="201491"/>
            </a:xfrm>
            <a:prstGeom prst="ellipse">
              <a:avLst/>
            </a:prstGeom>
            <a:noFill/>
            <a:ln w="47625">
              <a:solidFill>
                <a:srgbClr val="3651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3" name="직선 연결선[R] 517">
              <a:extLst>
                <a:ext uri="{FF2B5EF4-FFF2-40B4-BE49-F238E27FC236}">
                  <a16:creationId xmlns:a16="http://schemas.microsoft.com/office/drawing/2014/main" id="{B2F062E2-0A37-49AE-BE56-90119AF3D31D}"/>
                </a:ext>
              </a:extLst>
            </p:cNvPr>
            <p:cNvCxnSpPr/>
            <p:nvPr/>
          </p:nvCxnSpPr>
          <p:spPr>
            <a:xfrm>
              <a:off x="11297694" y="1139635"/>
              <a:ext cx="201491" cy="138894"/>
            </a:xfrm>
            <a:prstGeom prst="line">
              <a:avLst/>
            </a:prstGeom>
            <a:ln w="44450">
              <a:solidFill>
                <a:srgbClr val="D62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518">
              <a:extLst>
                <a:ext uri="{FF2B5EF4-FFF2-40B4-BE49-F238E27FC236}">
                  <a16:creationId xmlns:a16="http://schemas.microsoft.com/office/drawing/2014/main" id="{C087D4BE-4AD4-41F8-BA45-5E505B7C785A}"/>
                </a:ext>
              </a:extLst>
            </p:cNvPr>
            <p:cNvCxnSpPr/>
            <p:nvPr/>
          </p:nvCxnSpPr>
          <p:spPr>
            <a:xfrm>
              <a:off x="11297694" y="1476912"/>
              <a:ext cx="201491" cy="138894"/>
            </a:xfrm>
            <a:prstGeom prst="line">
              <a:avLst/>
            </a:prstGeom>
            <a:ln w="44450">
              <a:solidFill>
                <a:srgbClr val="3651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519">
              <a:extLst>
                <a:ext uri="{FF2B5EF4-FFF2-40B4-BE49-F238E27FC236}">
                  <a16:creationId xmlns:a16="http://schemas.microsoft.com/office/drawing/2014/main" id="{A1AD2DE3-FB15-49F0-8A1D-60609B7EE3D0}"/>
                </a:ext>
              </a:extLst>
            </p:cNvPr>
            <p:cNvCxnSpPr/>
            <p:nvPr/>
          </p:nvCxnSpPr>
          <p:spPr>
            <a:xfrm>
              <a:off x="11297694" y="1814189"/>
              <a:ext cx="201491" cy="138894"/>
            </a:xfrm>
            <a:prstGeom prst="line">
              <a:avLst/>
            </a:prstGeom>
            <a:ln w="44450">
              <a:solidFill>
                <a:srgbClr val="D62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520">
              <a:extLst>
                <a:ext uri="{FF2B5EF4-FFF2-40B4-BE49-F238E27FC236}">
                  <a16:creationId xmlns:a16="http://schemas.microsoft.com/office/drawing/2014/main" id="{D81BCF8D-F5B1-4824-B4B0-26E1D39AAE08}"/>
                </a:ext>
              </a:extLst>
            </p:cNvPr>
            <p:cNvCxnSpPr/>
            <p:nvPr/>
          </p:nvCxnSpPr>
          <p:spPr>
            <a:xfrm>
              <a:off x="11297694" y="2151466"/>
              <a:ext cx="201491" cy="138894"/>
            </a:xfrm>
            <a:prstGeom prst="line">
              <a:avLst/>
            </a:prstGeom>
            <a:ln w="44450">
              <a:solidFill>
                <a:srgbClr val="3651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521">
              <a:extLst>
                <a:ext uri="{FF2B5EF4-FFF2-40B4-BE49-F238E27FC236}">
                  <a16:creationId xmlns:a16="http://schemas.microsoft.com/office/drawing/2014/main" id="{5FBB2FE6-D129-456A-8562-E0C6526D6686}"/>
                </a:ext>
              </a:extLst>
            </p:cNvPr>
            <p:cNvCxnSpPr/>
            <p:nvPr/>
          </p:nvCxnSpPr>
          <p:spPr>
            <a:xfrm>
              <a:off x="11297694" y="2488743"/>
              <a:ext cx="201491" cy="138894"/>
            </a:xfrm>
            <a:prstGeom prst="line">
              <a:avLst/>
            </a:prstGeom>
            <a:ln w="44450">
              <a:solidFill>
                <a:srgbClr val="D62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522">
              <a:extLst>
                <a:ext uri="{FF2B5EF4-FFF2-40B4-BE49-F238E27FC236}">
                  <a16:creationId xmlns:a16="http://schemas.microsoft.com/office/drawing/2014/main" id="{63791801-329D-41A6-B612-0123E777EFCF}"/>
                </a:ext>
              </a:extLst>
            </p:cNvPr>
            <p:cNvCxnSpPr/>
            <p:nvPr/>
          </p:nvCxnSpPr>
          <p:spPr>
            <a:xfrm>
              <a:off x="11297694" y="2826020"/>
              <a:ext cx="201491" cy="138894"/>
            </a:xfrm>
            <a:prstGeom prst="line">
              <a:avLst/>
            </a:prstGeom>
            <a:ln w="44450">
              <a:solidFill>
                <a:srgbClr val="3651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523">
              <a:extLst>
                <a:ext uri="{FF2B5EF4-FFF2-40B4-BE49-F238E27FC236}">
                  <a16:creationId xmlns:a16="http://schemas.microsoft.com/office/drawing/2014/main" id="{3C965EA3-2462-47DB-B716-88A2AAFE1E0A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694" y="3163297"/>
              <a:ext cx="201491" cy="138894"/>
            </a:xfrm>
            <a:prstGeom prst="line">
              <a:avLst/>
            </a:prstGeom>
            <a:ln w="44450">
              <a:solidFill>
                <a:srgbClr val="D62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524">
              <a:extLst>
                <a:ext uri="{FF2B5EF4-FFF2-40B4-BE49-F238E27FC236}">
                  <a16:creationId xmlns:a16="http://schemas.microsoft.com/office/drawing/2014/main" id="{87DDC8EA-0865-4514-B9BD-9A996F04E865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694" y="3500574"/>
              <a:ext cx="201491" cy="138894"/>
            </a:xfrm>
            <a:prstGeom prst="line">
              <a:avLst/>
            </a:prstGeom>
            <a:ln w="44450">
              <a:solidFill>
                <a:srgbClr val="3651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525">
              <a:extLst>
                <a:ext uri="{FF2B5EF4-FFF2-40B4-BE49-F238E27FC236}">
                  <a16:creationId xmlns:a16="http://schemas.microsoft.com/office/drawing/2014/main" id="{BA8CAF6A-8408-41E8-BBC0-B732317815A3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694" y="3837851"/>
              <a:ext cx="201491" cy="138894"/>
            </a:xfrm>
            <a:prstGeom prst="line">
              <a:avLst/>
            </a:prstGeom>
            <a:ln w="44450">
              <a:solidFill>
                <a:srgbClr val="D62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526">
              <a:extLst>
                <a:ext uri="{FF2B5EF4-FFF2-40B4-BE49-F238E27FC236}">
                  <a16:creationId xmlns:a16="http://schemas.microsoft.com/office/drawing/2014/main" id="{BE379E4E-E135-4F6F-AC59-64C54CF0F296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694" y="4175128"/>
              <a:ext cx="201491" cy="138894"/>
            </a:xfrm>
            <a:prstGeom prst="line">
              <a:avLst/>
            </a:prstGeom>
            <a:ln w="44450">
              <a:solidFill>
                <a:srgbClr val="3651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527">
              <a:extLst>
                <a:ext uri="{FF2B5EF4-FFF2-40B4-BE49-F238E27FC236}">
                  <a16:creationId xmlns:a16="http://schemas.microsoft.com/office/drawing/2014/main" id="{2460D9C4-E42D-4259-B30B-3AABC2A20C18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694" y="4512405"/>
              <a:ext cx="201491" cy="138894"/>
            </a:xfrm>
            <a:prstGeom prst="line">
              <a:avLst/>
            </a:prstGeom>
            <a:ln w="44450">
              <a:solidFill>
                <a:srgbClr val="D62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528">
              <a:extLst>
                <a:ext uri="{FF2B5EF4-FFF2-40B4-BE49-F238E27FC236}">
                  <a16:creationId xmlns:a16="http://schemas.microsoft.com/office/drawing/2014/main" id="{67EAAC16-AB26-470B-AC27-6981920CFF7F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694" y="4849682"/>
              <a:ext cx="201491" cy="138894"/>
            </a:xfrm>
            <a:prstGeom prst="line">
              <a:avLst/>
            </a:prstGeom>
            <a:ln w="44450">
              <a:solidFill>
                <a:srgbClr val="3651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529">
              <a:extLst>
                <a:ext uri="{FF2B5EF4-FFF2-40B4-BE49-F238E27FC236}">
                  <a16:creationId xmlns:a16="http://schemas.microsoft.com/office/drawing/2014/main" id="{F84E3991-C923-450A-953C-1390F662589D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694" y="5186959"/>
              <a:ext cx="201491" cy="138894"/>
            </a:xfrm>
            <a:prstGeom prst="line">
              <a:avLst/>
            </a:prstGeom>
            <a:ln w="44450">
              <a:solidFill>
                <a:srgbClr val="D62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530">
              <a:extLst>
                <a:ext uri="{FF2B5EF4-FFF2-40B4-BE49-F238E27FC236}">
                  <a16:creationId xmlns:a16="http://schemas.microsoft.com/office/drawing/2014/main" id="{220248C1-65F4-43C8-BDF2-E1AF345E41FB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694" y="5524238"/>
              <a:ext cx="201491" cy="138894"/>
            </a:xfrm>
            <a:prstGeom prst="line">
              <a:avLst/>
            </a:prstGeom>
            <a:ln w="44450">
              <a:solidFill>
                <a:srgbClr val="3651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B13BC10-226A-4B8A-9AE4-367F3451A04A}"/>
              </a:ext>
            </a:extLst>
          </p:cNvPr>
          <p:cNvSpPr txBox="1"/>
          <p:nvPr/>
        </p:nvSpPr>
        <p:spPr>
          <a:xfrm>
            <a:off x="3769888" y="656721"/>
            <a:ext cx="46522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b="1" dirty="0">
                <a:solidFill>
                  <a:srgbClr val="36518B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업무 분장 및 팀 구성도</a:t>
            </a:r>
            <a:endParaRPr lang="en-US" altLang="ko-KR" sz="3400" b="1" dirty="0">
              <a:solidFill>
                <a:srgbClr val="36518B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grpSp>
        <p:nvGrpSpPr>
          <p:cNvPr id="39" name="그룹 60">
            <a:extLst>
              <a:ext uri="{FF2B5EF4-FFF2-40B4-BE49-F238E27FC236}">
                <a16:creationId xmlns:a16="http://schemas.microsoft.com/office/drawing/2014/main" id="{BA7F024B-58C0-4D28-BECE-D47CFBD9FFAB}"/>
              </a:ext>
            </a:extLst>
          </p:cNvPr>
          <p:cNvGrpSpPr/>
          <p:nvPr/>
        </p:nvGrpSpPr>
        <p:grpSpPr>
          <a:xfrm>
            <a:off x="4467497" y="1677172"/>
            <a:ext cx="3257006" cy="1218295"/>
            <a:chOff x="2926080" y="2098221"/>
            <a:chExt cx="3257006" cy="1073604"/>
          </a:xfrm>
        </p:grpSpPr>
        <p:sp>
          <p:nvSpPr>
            <p:cNvPr id="40" name="사각형: 둥근 모서리 3">
              <a:extLst>
                <a:ext uri="{FF2B5EF4-FFF2-40B4-BE49-F238E27FC236}">
                  <a16:creationId xmlns:a16="http://schemas.microsoft.com/office/drawing/2014/main" id="{251D251D-5B01-45E4-86C1-A460E7EF6F4F}"/>
                </a:ext>
              </a:extLst>
            </p:cNvPr>
            <p:cNvSpPr/>
            <p:nvPr/>
          </p:nvSpPr>
          <p:spPr>
            <a:xfrm>
              <a:off x="2926080" y="2098221"/>
              <a:ext cx="3257006" cy="740229"/>
            </a:xfrm>
            <a:prstGeom prst="roundRect">
              <a:avLst>
                <a:gd name="adj" fmla="val 4490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6">
              <a:extLst>
                <a:ext uri="{FF2B5EF4-FFF2-40B4-BE49-F238E27FC236}">
                  <a16:creationId xmlns:a16="http://schemas.microsoft.com/office/drawing/2014/main" id="{D069F2C7-12CB-4DA4-9EDA-BCE80A7FD11D}"/>
                </a:ext>
              </a:extLst>
            </p:cNvPr>
            <p:cNvSpPr/>
            <p:nvPr/>
          </p:nvSpPr>
          <p:spPr>
            <a:xfrm>
              <a:off x="2991553" y="2699927"/>
              <a:ext cx="3145110" cy="148048"/>
            </a:xfrm>
            <a:custGeom>
              <a:avLst/>
              <a:gdLst>
                <a:gd name="connsiteX0" fmla="*/ 0 w 3145110"/>
                <a:gd name="connsiteY0" fmla="*/ 0 h 148048"/>
                <a:gd name="connsiteX1" fmla="*/ 3145110 w 3145110"/>
                <a:gd name="connsiteY1" fmla="*/ 0 h 148048"/>
                <a:gd name="connsiteX2" fmla="*/ 3144293 w 3145110"/>
                <a:gd name="connsiteY2" fmla="*/ 1506 h 148048"/>
                <a:gd name="connsiteX3" fmla="*/ 2868680 w 3145110"/>
                <a:gd name="connsiteY3" fmla="*/ 148048 h 148048"/>
                <a:gd name="connsiteX4" fmla="*/ 276430 w 3145110"/>
                <a:gd name="connsiteY4" fmla="*/ 148048 h 148048"/>
                <a:gd name="connsiteX5" fmla="*/ 817 w 3145110"/>
                <a:gd name="connsiteY5" fmla="*/ 1506 h 148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5110" h="148048">
                  <a:moveTo>
                    <a:pt x="0" y="0"/>
                  </a:moveTo>
                  <a:lnTo>
                    <a:pt x="3145110" y="0"/>
                  </a:lnTo>
                  <a:lnTo>
                    <a:pt x="3144293" y="1506"/>
                  </a:lnTo>
                  <a:cubicBezTo>
                    <a:pt x="3084562" y="89919"/>
                    <a:pt x="2983410" y="148048"/>
                    <a:pt x="2868680" y="148048"/>
                  </a:cubicBezTo>
                  <a:lnTo>
                    <a:pt x="276430" y="148048"/>
                  </a:lnTo>
                  <a:cubicBezTo>
                    <a:pt x="161701" y="148048"/>
                    <a:pt x="60548" y="89919"/>
                    <a:pt x="817" y="150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이등변 삼각형 63">
              <a:extLst>
                <a:ext uri="{FF2B5EF4-FFF2-40B4-BE49-F238E27FC236}">
                  <a16:creationId xmlns:a16="http://schemas.microsoft.com/office/drawing/2014/main" id="{53C52578-620C-4882-892D-6E91AA5C0385}"/>
                </a:ext>
              </a:extLst>
            </p:cNvPr>
            <p:cNvSpPr/>
            <p:nvPr/>
          </p:nvSpPr>
          <p:spPr>
            <a:xfrm rot="10800000">
              <a:off x="4425995" y="2847975"/>
              <a:ext cx="276225" cy="32385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66E82D6-5098-46AD-8C08-36B26D99188D}"/>
              </a:ext>
            </a:extLst>
          </p:cNvPr>
          <p:cNvSpPr txBox="1"/>
          <p:nvPr/>
        </p:nvSpPr>
        <p:spPr>
          <a:xfrm>
            <a:off x="4724471" y="1728635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공통업무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공공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 데이터 </a:t>
            </a:r>
            <a:r>
              <a:rPr lang="ko-KR" altLang="en-US" sz="1800" b="1" dirty="0" err="1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크롤링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4" name="직선 연결선 128">
            <a:extLst>
              <a:ext uri="{FF2B5EF4-FFF2-40B4-BE49-F238E27FC236}">
                <a16:creationId xmlns:a16="http://schemas.microsoft.com/office/drawing/2014/main" id="{B3308477-A0C2-472E-AB2C-FAF78DAAEF02}"/>
              </a:ext>
            </a:extLst>
          </p:cNvPr>
          <p:cNvCxnSpPr>
            <a:cxnSpLocks/>
          </p:cNvCxnSpPr>
          <p:nvPr/>
        </p:nvCxnSpPr>
        <p:spPr>
          <a:xfrm flipV="1">
            <a:off x="1921298" y="3307982"/>
            <a:ext cx="8349404" cy="170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129">
            <a:extLst>
              <a:ext uri="{FF2B5EF4-FFF2-40B4-BE49-F238E27FC236}">
                <a16:creationId xmlns:a16="http://schemas.microsoft.com/office/drawing/2014/main" id="{84EC8F9F-4A27-493A-AB45-96EB022A06C8}"/>
              </a:ext>
            </a:extLst>
          </p:cNvPr>
          <p:cNvCxnSpPr>
            <a:cxnSpLocks/>
          </p:cNvCxnSpPr>
          <p:nvPr/>
        </p:nvCxnSpPr>
        <p:spPr>
          <a:xfrm flipV="1">
            <a:off x="6096000" y="2992629"/>
            <a:ext cx="0" cy="3095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130">
            <a:extLst>
              <a:ext uri="{FF2B5EF4-FFF2-40B4-BE49-F238E27FC236}">
                <a16:creationId xmlns:a16="http://schemas.microsoft.com/office/drawing/2014/main" id="{2D0BC1F3-F222-4B38-8BE0-0D03B0770A06}"/>
              </a:ext>
            </a:extLst>
          </p:cNvPr>
          <p:cNvSpPr/>
          <p:nvPr/>
        </p:nvSpPr>
        <p:spPr>
          <a:xfrm>
            <a:off x="6034088" y="2903002"/>
            <a:ext cx="123823" cy="1238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13">
            <a:extLst>
              <a:ext uri="{FF2B5EF4-FFF2-40B4-BE49-F238E27FC236}">
                <a16:creationId xmlns:a16="http://schemas.microsoft.com/office/drawing/2014/main" id="{A7B9FB83-23BA-4813-BEA0-1F6B8F297D3D}"/>
              </a:ext>
            </a:extLst>
          </p:cNvPr>
          <p:cNvSpPr/>
          <p:nvPr/>
        </p:nvSpPr>
        <p:spPr>
          <a:xfrm>
            <a:off x="1232084" y="4063754"/>
            <a:ext cx="1372220" cy="128929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분석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8" name="그룹 145">
            <a:extLst>
              <a:ext uri="{FF2B5EF4-FFF2-40B4-BE49-F238E27FC236}">
                <a16:creationId xmlns:a16="http://schemas.microsoft.com/office/drawing/2014/main" id="{6B85B4C4-816F-4B3A-B54F-5DDCA7C398DB}"/>
              </a:ext>
            </a:extLst>
          </p:cNvPr>
          <p:cNvGrpSpPr/>
          <p:nvPr/>
        </p:nvGrpSpPr>
        <p:grpSpPr>
          <a:xfrm>
            <a:off x="-2383128" y="2093335"/>
            <a:ext cx="1518765" cy="369444"/>
            <a:chOff x="-9186276" y="-3978810"/>
            <a:chExt cx="2638425" cy="761999"/>
          </a:xfrm>
        </p:grpSpPr>
        <p:sp>
          <p:nvSpPr>
            <p:cNvPr id="49" name="사각형: 둥근 모서리 10">
              <a:extLst>
                <a:ext uri="{FF2B5EF4-FFF2-40B4-BE49-F238E27FC236}">
                  <a16:creationId xmlns:a16="http://schemas.microsoft.com/office/drawing/2014/main" id="{F78E463C-C257-4177-8EC6-D35F77319858}"/>
                </a:ext>
              </a:extLst>
            </p:cNvPr>
            <p:cNvSpPr/>
            <p:nvPr/>
          </p:nvSpPr>
          <p:spPr>
            <a:xfrm>
              <a:off x="-9186276" y="-3950233"/>
              <a:ext cx="2638425" cy="7048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현택호</a:t>
              </a:r>
            </a:p>
          </p:txBody>
        </p:sp>
        <p:sp>
          <p:nvSpPr>
            <p:cNvPr id="50" name="자유형: 도형 24">
              <a:extLst>
                <a:ext uri="{FF2B5EF4-FFF2-40B4-BE49-F238E27FC236}">
                  <a16:creationId xmlns:a16="http://schemas.microsoft.com/office/drawing/2014/main" id="{501AE378-A526-4BBD-BD3E-5F49C7CC8471}"/>
                </a:ext>
              </a:extLst>
            </p:cNvPr>
            <p:cNvSpPr/>
            <p:nvPr/>
          </p:nvSpPr>
          <p:spPr>
            <a:xfrm>
              <a:off x="-9186274" y="-3978810"/>
              <a:ext cx="1057276" cy="761999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E0A0A5B-1822-47A8-8D43-C55BB0A74B1D}"/>
              </a:ext>
            </a:extLst>
          </p:cNvPr>
          <p:cNvSpPr txBox="1"/>
          <p:nvPr/>
        </p:nvSpPr>
        <p:spPr>
          <a:xfrm>
            <a:off x="4382739" y="4398579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7971A6-3C0B-42E8-BE6A-F24724A4599A}"/>
              </a:ext>
            </a:extLst>
          </p:cNvPr>
          <p:cNvGrpSpPr/>
          <p:nvPr/>
        </p:nvGrpSpPr>
        <p:grpSpPr>
          <a:xfrm>
            <a:off x="-2395020" y="3101720"/>
            <a:ext cx="1518766" cy="369444"/>
            <a:chOff x="-2395020" y="3101720"/>
            <a:chExt cx="1518766" cy="369444"/>
          </a:xfrm>
        </p:grpSpPr>
        <p:grpSp>
          <p:nvGrpSpPr>
            <p:cNvPr id="53" name="그룹 158">
              <a:extLst>
                <a:ext uri="{FF2B5EF4-FFF2-40B4-BE49-F238E27FC236}">
                  <a16:creationId xmlns:a16="http://schemas.microsoft.com/office/drawing/2014/main" id="{B82BC6FF-1979-4EC2-B24C-0287B66FAC94}"/>
                </a:ext>
              </a:extLst>
            </p:cNvPr>
            <p:cNvGrpSpPr/>
            <p:nvPr/>
          </p:nvGrpSpPr>
          <p:grpSpPr>
            <a:xfrm>
              <a:off x="-2395020" y="3101720"/>
              <a:ext cx="1518766" cy="369444"/>
              <a:chOff x="-5315923" y="74761"/>
              <a:chExt cx="2638425" cy="761999"/>
            </a:xfrm>
          </p:grpSpPr>
          <p:sp>
            <p:nvSpPr>
              <p:cNvPr id="55" name="사각형: 둥근 모서리 10">
                <a:extLst>
                  <a:ext uri="{FF2B5EF4-FFF2-40B4-BE49-F238E27FC236}">
                    <a16:creationId xmlns:a16="http://schemas.microsoft.com/office/drawing/2014/main" id="{CF534FC8-C354-4914-A588-F7897C89FA97}"/>
                  </a:ext>
                </a:extLst>
              </p:cNvPr>
              <p:cNvSpPr/>
              <p:nvPr/>
            </p:nvSpPr>
            <p:spPr>
              <a:xfrm>
                <a:off x="-5315923" y="103333"/>
                <a:ext cx="2638425" cy="70485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6" name="자유형: 도형 24">
                <a:extLst>
                  <a:ext uri="{FF2B5EF4-FFF2-40B4-BE49-F238E27FC236}">
                    <a16:creationId xmlns:a16="http://schemas.microsoft.com/office/drawing/2014/main" id="{6EA83492-A9E7-48D6-844B-E3F7A52439A4}"/>
                  </a:ext>
                </a:extLst>
              </p:cNvPr>
              <p:cNvSpPr/>
              <p:nvPr/>
            </p:nvSpPr>
            <p:spPr>
              <a:xfrm>
                <a:off x="-5315921" y="74761"/>
                <a:ext cx="1057277" cy="761999"/>
              </a:xfrm>
              <a:custGeom>
                <a:avLst/>
                <a:gdLst>
                  <a:gd name="connsiteX0" fmla="*/ 1238251 w 1238251"/>
                  <a:gd name="connsiteY0" fmla="*/ 117475 h 704850"/>
                  <a:gd name="connsiteX1" fmla="*/ 1238251 w 1238251"/>
                  <a:gd name="connsiteY1" fmla="*/ 117477 h 704850"/>
                  <a:gd name="connsiteX2" fmla="*/ 1238251 w 1238251"/>
                  <a:gd name="connsiteY2" fmla="*/ 587373 h 704850"/>
                  <a:gd name="connsiteX3" fmla="*/ 1238251 w 1238251"/>
                  <a:gd name="connsiteY3" fmla="*/ 587376 h 704850"/>
                  <a:gd name="connsiteX4" fmla="*/ 117477 w 1238251"/>
                  <a:gd name="connsiteY4" fmla="*/ 0 h 704850"/>
                  <a:gd name="connsiteX5" fmla="*/ 1120774 w 1238251"/>
                  <a:gd name="connsiteY5" fmla="*/ 0 h 704850"/>
                  <a:gd name="connsiteX6" fmla="*/ 1166502 w 1238251"/>
                  <a:gd name="connsiteY6" fmla="*/ 9232 h 704850"/>
                  <a:gd name="connsiteX7" fmla="*/ 1188346 w 1238251"/>
                  <a:gd name="connsiteY7" fmla="*/ 23960 h 704850"/>
                  <a:gd name="connsiteX8" fmla="*/ 617042 w 1238251"/>
                  <a:gd name="connsiteY8" fmla="*/ 348073 h 704850"/>
                  <a:gd name="connsiteX9" fmla="*/ 1195357 w 1238251"/>
                  <a:gd name="connsiteY9" fmla="*/ 676163 h 704850"/>
                  <a:gd name="connsiteX10" fmla="*/ 1166502 w 1238251"/>
                  <a:gd name="connsiteY10" fmla="*/ 695618 h 704850"/>
                  <a:gd name="connsiteX11" fmla="*/ 1120774 w 1238251"/>
                  <a:gd name="connsiteY11" fmla="*/ 704850 h 704850"/>
                  <a:gd name="connsiteX12" fmla="*/ 117477 w 1238251"/>
                  <a:gd name="connsiteY12" fmla="*/ 704850 h 704850"/>
                  <a:gd name="connsiteX13" fmla="*/ 0 w 1238251"/>
                  <a:gd name="connsiteY13" fmla="*/ 587373 h 704850"/>
                  <a:gd name="connsiteX14" fmla="*/ 0 w 1238251"/>
                  <a:gd name="connsiteY14" fmla="*/ 117477 h 704850"/>
                  <a:gd name="connsiteX15" fmla="*/ 117477 w 1238251"/>
                  <a:gd name="connsiteY15" fmla="*/ 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38251" h="704850">
                    <a:moveTo>
                      <a:pt x="1238251" y="117475"/>
                    </a:moveTo>
                    <a:lnTo>
                      <a:pt x="1238251" y="117477"/>
                    </a:lnTo>
                    <a:lnTo>
                      <a:pt x="1238251" y="587373"/>
                    </a:lnTo>
                    <a:lnTo>
                      <a:pt x="1238251" y="587376"/>
                    </a:lnTo>
                    <a:close/>
                    <a:moveTo>
                      <a:pt x="117477" y="0"/>
                    </a:moveTo>
                    <a:lnTo>
                      <a:pt x="1120774" y="0"/>
                    </a:lnTo>
                    <a:cubicBezTo>
                      <a:pt x="1136994" y="0"/>
                      <a:pt x="1152447" y="3287"/>
                      <a:pt x="1166502" y="9232"/>
                    </a:cubicBezTo>
                    <a:lnTo>
                      <a:pt x="1188346" y="23960"/>
                    </a:lnTo>
                    <a:lnTo>
                      <a:pt x="617042" y="348073"/>
                    </a:lnTo>
                    <a:lnTo>
                      <a:pt x="1195357" y="676163"/>
                    </a:lnTo>
                    <a:lnTo>
                      <a:pt x="1166502" y="695618"/>
                    </a:lnTo>
                    <a:cubicBezTo>
                      <a:pt x="1152447" y="701563"/>
                      <a:pt x="1136994" y="704850"/>
                      <a:pt x="1120774" y="704850"/>
                    </a:cubicBezTo>
                    <a:lnTo>
                      <a:pt x="117477" y="704850"/>
                    </a:lnTo>
                    <a:cubicBezTo>
                      <a:pt x="52596" y="704850"/>
                      <a:pt x="0" y="652254"/>
                      <a:pt x="0" y="587373"/>
                    </a:cubicBezTo>
                    <a:lnTo>
                      <a:pt x="0" y="117477"/>
                    </a:lnTo>
                    <a:cubicBezTo>
                      <a:pt x="0" y="52596"/>
                      <a:pt x="52596" y="0"/>
                      <a:pt x="117477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3383312-795C-460B-BCB0-E9FAA437AE16}"/>
                </a:ext>
              </a:extLst>
            </p:cNvPr>
            <p:cNvSpPr txBox="1"/>
            <p:nvPr/>
          </p:nvSpPr>
          <p:spPr>
            <a:xfrm>
              <a:off x="-1811376" y="310617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서동원</a:t>
              </a:r>
            </a:p>
          </p:txBody>
        </p:sp>
      </p:grpSp>
      <p:grpSp>
        <p:nvGrpSpPr>
          <p:cNvPr id="57" name="그룹 171">
            <a:extLst>
              <a:ext uri="{FF2B5EF4-FFF2-40B4-BE49-F238E27FC236}">
                <a16:creationId xmlns:a16="http://schemas.microsoft.com/office/drawing/2014/main" id="{3C6B733A-602E-43CF-B99D-BA09B90CD1A2}"/>
              </a:ext>
            </a:extLst>
          </p:cNvPr>
          <p:cNvGrpSpPr/>
          <p:nvPr/>
        </p:nvGrpSpPr>
        <p:grpSpPr>
          <a:xfrm>
            <a:off x="-2381908" y="3875131"/>
            <a:ext cx="1518765" cy="369444"/>
            <a:chOff x="-13678360" y="4844777"/>
            <a:chExt cx="2638425" cy="762000"/>
          </a:xfrm>
        </p:grpSpPr>
        <p:sp>
          <p:nvSpPr>
            <p:cNvPr id="58" name="사각형: 둥근 모서리 10">
              <a:extLst>
                <a:ext uri="{FF2B5EF4-FFF2-40B4-BE49-F238E27FC236}">
                  <a16:creationId xmlns:a16="http://schemas.microsoft.com/office/drawing/2014/main" id="{5C1BDC08-6820-402A-8A08-EA751804EA74}"/>
                </a:ext>
              </a:extLst>
            </p:cNvPr>
            <p:cNvSpPr/>
            <p:nvPr/>
          </p:nvSpPr>
          <p:spPr>
            <a:xfrm>
              <a:off x="-13678360" y="4873346"/>
              <a:ext cx="2638425" cy="7048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이한울</a:t>
              </a:r>
            </a:p>
          </p:txBody>
        </p:sp>
        <p:sp>
          <p:nvSpPr>
            <p:cNvPr id="59" name="자유형: 도형 24">
              <a:extLst>
                <a:ext uri="{FF2B5EF4-FFF2-40B4-BE49-F238E27FC236}">
                  <a16:creationId xmlns:a16="http://schemas.microsoft.com/office/drawing/2014/main" id="{DFC1046F-7AD2-4AAF-9C3B-E7D5841117BE}"/>
                </a:ext>
              </a:extLst>
            </p:cNvPr>
            <p:cNvSpPr/>
            <p:nvPr/>
          </p:nvSpPr>
          <p:spPr>
            <a:xfrm>
              <a:off x="-13678357" y="4844777"/>
              <a:ext cx="1057276" cy="762000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DFAD6D8-6921-44F4-818C-E7FDC5AC8020}"/>
              </a:ext>
            </a:extLst>
          </p:cNvPr>
          <p:cNvSpPr txBox="1"/>
          <p:nvPr/>
        </p:nvSpPr>
        <p:spPr>
          <a:xfrm>
            <a:off x="6505602" y="4395636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1" name="그룹 184">
            <a:extLst>
              <a:ext uri="{FF2B5EF4-FFF2-40B4-BE49-F238E27FC236}">
                <a16:creationId xmlns:a16="http://schemas.microsoft.com/office/drawing/2014/main" id="{E9EFBA7C-42A3-46F4-A3CB-8EE4DA22A4AD}"/>
              </a:ext>
            </a:extLst>
          </p:cNvPr>
          <p:cNvGrpSpPr/>
          <p:nvPr/>
        </p:nvGrpSpPr>
        <p:grpSpPr>
          <a:xfrm>
            <a:off x="-2327881" y="4700265"/>
            <a:ext cx="1518765" cy="369444"/>
            <a:chOff x="1162049" y="2581275"/>
            <a:chExt cx="2638425" cy="762000"/>
          </a:xfrm>
        </p:grpSpPr>
        <p:sp>
          <p:nvSpPr>
            <p:cNvPr id="62" name="사각형: 둥근 모서리 10">
              <a:extLst>
                <a:ext uri="{FF2B5EF4-FFF2-40B4-BE49-F238E27FC236}">
                  <a16:creationId xmlns:a16="http://schemas.microsoft.com/office/drawing/2014/main" id="{B522CDC6-2AB2-4FD0-8D84-44BF81E5F5F4}"/>
                </a:ext>
              </a:extLst>
            </p:cNvPr>
            <p:cNvSpPr/>
            <p:nvPr/>
          </p:nvSpPr>
          <p:spPr>
            <a:xfrm>
              <a:off x="1162049" y="2609850"/>
              <a:ext cx="2638425" cy="7048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성민호</a:t>
              </a:r>
            </a:p>
          </p:txBody>
        </p:sp>
        <p:sp>
          <p:nvSpPr>
            <p:cNvPr id="63" name="자유형: 도형 24">
              <a:extLst>
                <a:ext uri="{FF2B5EF4-FFF2-40B4-BE49-F238E27FC236}">
                  <a16:creationId xmlns:a16="http://schemas.microsoft.com/office/drawing/2014/main" id="{C1CC9077-540C-4708-A6B6-5B0865EE5C92}"/>
                </a:ext>
              </a:extLst>
            </p:cNvPr>
            <p:cNvSpPr/>
            <p:nvPr/>
          </p:nvSpPr>
          <p:spPr>
            <a:xfrm>
              <a:off x="1162050" y="2581275"/>
              <a:ext cx="1057275" cy="762000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33D45AC-0C41-4057-A3D1-F107C0095905}"/>
              </a:ext>
            </a:extLst>
          </p:cNvPr>
          <p:cNvSpPr txBox="1"/>
          <p:nvPr/>
        </p:nvSpPr>
        <p:spPr>
          <a:xfrm>
            <a:off x="8529944" y="4426287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5" name="그룹 197">
            <a:extLst>
              <a:ext uri="{FF2B5EF4-FFF2-40B4-BE49-F238E27FC236}">
                <a16:creationId xmlns:a16="http://schemas.microsoft.com/office/drawing/2014/main" id="{B7D784E6-BD86-459B-A586-ADE7BC725404}"/>
              </a:ext>
            </a:extLst>
          </p:cNvPr>
          <p:cNvGrpSpPr/>
          <p:nvPr/>
        </p:nvGrpSpPr>
        <p:grpSpPr>
          <a:xfrm>
            <a:off x="-2313962" y="5325853"/>
            <a:ext cx="1518765" cy="369444"/>
            <a:chOff x="1162049" y="2581275"/>
            <a:chExt cx="2638425" cy="762000"/>
          </a:xfrm>
        </p:grpSpPr>
        <p:sp>
          <p:nvSpPr>
            <p:cNvPr id="66" name="사각형: 둥근 모서리 10">
              <a:extLst>
                <a:ext uri="{FF2B5EF4-FFF2-40B4-BE49-F238E27FC236}">
                  <a16:creationId xmlns:a16="http://schemas.microsoft.com/office/drawing/2014/main" id="{161E25A6-CE29-4D03-9D93-AA145679023B}"/>
                </a:ext>
              </a:extLst>
            </p:cNvPr>
            <p:cNvSpPr/>
            <p:nvPr/>
          </p:nvSpPr>
          <p:spPr>
            <a:xfrm>
              <a:off x="1162049" y="2609850"/>
              <a:ext cx="2638425" cy="7048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한주리</a:t>
              </a:r>
            </a:p>
          </p:txBody>
        </p:sp>
        <p:sp>
          <p:nvSpPr>
            <p:cNvPr id="67" name="자유형: 도형 24">
              <a:extLst>
                <a:ext uri="{FF2B5EF4-FFF2-40B4-BE49-F238E27FC236}">
                  <a16:creationId xmlns:a16="http://schemas.microsoft.com/office/drawing/2014/main" id="{4385E7E8-28B6-4498-8E4F-3EE9CDBE707E}"/>
                </a:ext>
              </a:extLst>
            </p:cNvPr>
            <p:cNvSpPr/>
            <p:nvPr/>
          </p:nvSpPr>
          <p:spPr>
            <a:xfrm>
              <a:off x="1162050" y="2581275"/>
              <a:ext cx="1057275" cy="762000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2DB4896-42D6-4DEB-A8D2-65BEDF247CD2}"/>
              </a:ext>
            </a:extLst>
          </p:cNvPr>
          <p:cNvSpPr txBox="1"/>
          <p:nvPr/>
        </p:nvSpPr>
        <p:spPr>
          <a:xfrm>
            <a:off x="10626574" y="441243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DAC9D6-E844-4936-97D3-F1F7903A29F0}"/>
              </a:ext>
            </a:extLst>
          </p:cNvPr>
          <p:cNvGrpSpPr/>
          <p:nvPr/>
        </p:nvGrpSpPr>
        <p:grpSpPr>
          <a:xfrm>
            <a:off x="4639635" y="3318791"/>
            <a:ext cx="123823" cy="732402"/>
            <a:chOff x="4437003" y="3318791"/>
            <a:chExt cx="123823" cy="732402"/>
          </a:xfrm>
        </p:grpSpPr>
        <p:cxnSp>
          <p:nvCxnSpPr>
            <p:cNvPr id="70" name="직선 연결선 217">
              <a:extLst>
                <a:ext uri="{FF2B5EF4-FFF2-40B4-BE49-F238E27FC236}">
                  <a16:creationId xmlns:a16="http://schemas.microsoft.com/office/drawing/2014/main" id="{1298CA9B-7CD7-4A36-967B-577D51EAD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8915" y="3318791"/>
              <a:ext cx="0" cy="6791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130">
              <a:extLst>
                <a:ext uri="{FF2B5EF4-FFF2-40B4-BE49-F238E27FC236}">
                  <a16:creationId xmlns:a16="http://schemas.microsoft.com/office/drawing/2014/main" id="{F9DFEB33-0828-4BAD-AAE8-FD687AA297E9}"/>
                </a:ext>
              </a:extLst>
            </p:cNvPr>
            <p:cNvSpPr/>
            <p:nvPr/>
          </p:nvSpPr>
          <p:spPr>
            <a:xfrm>
              <a:off x="4437003" y="3927370"/>
              <a:ext cx="123823" cy="123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ABF7DF-4615-4960-9317-6F5C6C0B8A69}"/>
              </a:ext>
            </a:extLst>
          </p:cNvPr>
          <p:cNvGrpSpPr/>
          <p:nvPr/>
        </p:nvGrpSpPr>
        <p:grpSpPr>
          <a:xfrm>
            <a:off x="1856283" y="3324994"/>
            <a:ext cx="123823" cy="732402"/>
            <a:chOff x="1856283" y="3324994"/>
            <a:chExt cx="123823" cy="732402"/>
          </a:xfrm>
        </p:grpSpPr>
        <p:cxnSp>
          <p:nvCxnSpPr>
            <p:cNvPr id="73" name="직선 연결선 217">
              <a:extLst>
                <a:ext uri="{FF2B5EF4-FFF2-40B4-BE49-F238E27FC236}">
                  <a16:creationId xmlns:a16="http://schemas.microsoft.com/office/drawing/2014/main" id="{DA7220E0-5E8A-4240-A57E-BC3113C18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195" y="3324994"/>
              <a:ext cx="0" cy="6791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130">
              <a:extLst>
                <a:ext uri="{FF2B5EF4-FFF2-40B4-BE49-F238E27FC236}">
                  <a16:creationId xmlns:a16="http://schemas.microsoft.com/office/drawing/2014/main" id="{7EFF1001-906A-4EBD-AB08-8A2CC492AC0D}"/>
                </a:ext>
              </a:extLst>
            </p:cNvPr>
            <p:cNvSpPr/>
            <p:nvPr/>
          </p:nvSpPr>
          <p:spPr>
            <a:xfrm>
              <a:off x="1856283" y="3933573"/>
              <a:ext cx="123823" cy="123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E999B21-2791-4234-887D-F2820D156DA3}"/>
              </a:ext>
            </a:extLst>
          </p:cNvPr>
          <p:cNvGrpSpPr/>
          <p:nvPr/>
        </p:nvGrpSpPr>
        <p:grpSpPr>
          <a:xfrm>
            <a:off x="7422987" y="3330785"/>
            <a:ext cx="123823" cy="732402"/>
            <a:chOff x="7405618" y="3330785"/>
            <a:chExt cx="123823" cy="732402"/>
          </a:xfrm>
        </p:grpSpPr>
        <p:cxnSp>
          <p:nvCxnSpPr>
            <p:cNvPr id="76" name="직선 연결선 217">
              <a:extLst>
                <a:ext uri="{FF2B5EF4-FFF2-40B4-BE49-F238E27FC236}">
                  <a16:creationId xmlns:a16="http://schemas.microsoft.com/office/drawing/2014/main" id="{C0A7AA4A-E2FD-45BE-BC63-DCD3AE7CF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530" y="3330785"/>
              <a:ext cx="0" cy="6791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130">
              <a:extLst>
                <a:ext uri="{FF2B5EF4-FFF2-40B4-BE49-F238E27FC236}">
                  <a16:creationId xmlns:a16="http://schemas.microsoft.com/office/drawing/2014/main" id="{DA2724A2-A8D7-407C-8782-BFE3563E194B}"/>
                </a:ext>
              </a:extLst>
            </p:cNvPr>
            <p:cNvSpPr/>
            <p:nvPr/>
          </p:nvSpPr>
          <p:spPr>
            <a:xfrm>
              <a:off x="7405618" y="3939364"/>
              <a:ext cx="123823" cy="123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82277EF-4B34-4626-ADB9-C4F3A41E48C9}"/>
              </a:ext>
            </a:extLst>
          </p:cNvPr>
          <p:cNvGrpSpPr/>
          <p:nvPr/>
        </p:nvGrpSpPr>
        <p:grpSpPr>
          <a:xfrm>
            <a:off x="10206339" y="3307982"/>
            <a:ext cx="123823" cy="732402"/>
            <a:chOff x="10206339" y="3307982"/>
            <a:chExt cx="123823" cy="732402"/>
          </a:xfrm>
        </p:grpSpPr>
        <p:cxnSp>
          <p:nvCxnSpPr>
            <p:cNvPr id="79" name="직선 연결선 217">
              <a:extLst>
                <a:ext uri="{FF2B5EF4-FFF2-40B4-BE49-F238E27FC236}">
                  <a16:creationId xmlns:a16="http://schemas.microsoft.com/office/drawing/2014/main" id="{8287E950-C929-45D0-B393-E4B0E247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251" y="3307982"/>
              <a:ext cx="0" cy="6791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130">
              <a:extLst>
                <a:ext uri="{FF2B5EF4-FFF2-40B4-BE49-F238E27FC236}">
                  <a16:creationId xmlns:a16="http://schemas.microsoft.com/office/drawing/2014/main" id="{84D1D38B-70F2-47BB-B869-4D962133136A}"/>
                </a:ext>
              </a:extLst>
            </p:cNvPr>
            <p:cNvSpPr/>
            <p:nvPr/>
          </p:nvSpPr>
          <p:spPr>
            <a:xfrm>
              <a:off x="10206339" y="3916561"/>
              <a:ext cx="123823" cy="1238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197">
            <a:extLst>
              <a:ext uri="{FF2B5EF4-FFF2-40B4-BE49-F238E27FC236}">
                <a16:creationId xmlns:a16="http://schemas.microsoft.com/office/drawing/2014/main" id="{0A067FAF-AAD8-4A2D-A73E-D5B49E3766B0}"/>
              </a:ext>
            </a:extLst>
          </p:cNvPr>
          <p:cNvGrpSpPr/>
          <p:nvPr/>
        </p:nvGrpSpPr>
        <p:grpSpPr>
          <a:xfrm>
            <a:off x="3962431" y="5394851"/>
            <a:ext cx="1518765" cy="369444"/>
            <a:chOff x="1162049" y="2581275"/>
            <a:chExt cx="2638425" cy="762000"/>
          </a:xfrm>
        </p:grpSpPr>
        <p:sp>
          <p:nvSpPr>
            <p:cNvPr id="82" name="사각형: 둥근 모서리 10">
              <a:extLst>
                <a:ext uri="{FF2B5EF4-FFF2-40B4-BE49-F238E27FC236}">
                  <a16:creationId xmlns:a16="http://schemas.microsoft.com/office/drawing/2014/main" id="{00E38091-31BF-4D8C-8432-96B9D20A4D96}"/>
                </a:ext>
              </a:extLst>
            </p:cNvPr>
            <p:cNvSpPr/>
            <p:nvPr/>
          </p:nvSpPr>
          <p:spPr>
            <a:xfrm>
              <a:off x="1162049" y="2609850"/>
              <a:ext cx="2638425" cy="7048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한주리</a:t>
              </a:r>
            </a:p>
          </p:txBody>
        </p:sp>
        <p:sp>
          <p:nvSpPr>
            <p:cNvPr id="83" name="자유형: 도형 24">
              <a:extLst>
                <a:ext uri="{FF2B5EF4-FFF2-40B4-BE49-F238E27FC236}">
                  <a16:creationId xmlns:a16="http://schemas.microsoft.com/office/drawing/2014/main" id="{8FBCE4D9-0555-494F-8194-52B9E701BF48}"/>
                </a:ext>
              </a:extLst>
            </p:cNvPr>
            <p:cNvSpPr/>
            <p:nvPr/>
          </p:nvSpPr>
          <p:spPr>
            <a:xfrm>
              <a:off x="1162050" y="2581275"/>
              <a:ext cx="1057275" cy="762000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1967A7E-1C8F-4B06-A7D3-BCAEE700FB92}"/>
              </a:ext>
            </a:extLst>
          </p:cNvPr>
          <p:cNvGrpSpPr/>
          <p:nvPr/>
        </p:nvGrpSpPr>
        <p:grpSpPr>
          <a:xfrm>
            <a:off x="3962431" y="5801848"/>
            <a:ext cx="1518766" cy="369444"/>
            <a:chOff x="-2395020" y="3101720"/>
            <a:chExt cx="1518766" cy="369444"/>
          </a:xfrm>
        </p:grpSpPr>
        <p:grpSp>
          <p:nvGrpSpPr>
            <p:cNvPr id="85" name="그룹 158">
              <a:extLst>
                <a:ext uri="{FF2B5EF4-FFF2-40B4-BE49-F238E27FC236}">
                  <a16:creationId xmlns:a16="http://schemas.microsoft.com/office/drawing/2014/main" id="{78DA5C81-D433-437A-B38E-ED889BC9343B}"/>
                </a:ext>
              </a:extLst>
            </p:cNvPr>
            <p:cNvGrpSpPr/>
            <p:nvPr/>
          </p:nvGrpSpPr>
          <p:grpSpPr>
            <a:xfrm>
              <a:off x="-2395020" y="3101720"/>
              <a:ext cx="1518766" cy="369444"/>
              <a:chOff x="-5315923" y="74761"/>
              <a:chExt cx="2638425" cy="761999"/>
            </a:xfrm>
          </p:grpSpPr>
          <p:sp>
            <p:nvSpPr>
              <p:cNvPr id="87" name="사각형: 둥근 모서리 10">
                <a:extLst>
                  <a:ext uri="{FF2B5EF4-FFF2-40B4-BE49-F238E27FC236}">
                    <a16:creationId xmlns:a16="http://schemas.microsoft.com/office/drawing/2014/main" id="{9816A22F-C0A1-4D30-89AA-5AAAC4F097DC}"/>
                  </a:ext>
                </a:extLst>
              </p:cNvPr>
              <p:cNvSpPr/>
              <p:nvPr/>
            </p:nvSpPr>
            <p:spPr>
              <a:xfrm>
                <a:off x="-5315923" y="103333"/>
                <a:ext cx="2638425" cy="70485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8" name="자유형: 도형 24">
                <a:extLst>
                  <a:ext uri="{FF2B5EF4-FFF2-40B4-BE49-F238E27FC236}">
                    <a16:creationId xmlns:a16="http://schemas.microsoft.com/office/drawing/2014/main" id="{E914C7DF-D50F-4E44-BFD4-4DE66E0EC0D6}"/>
                  </a:ext>
                </a:extLst>
              </p:cNvPr>
              <p:cNvSpPr/>
              <p:nvPr/>
            </p:nvSpPr>
            <p:spPr>
              <a:xfrm>
                <a:off x="-5315921" y="74761"/>
                <a:ext cx="1057277" cy="761999"/>
              </a:xfrm>
              <a:custGeom>
                <a:avLst/>
                <a:gdLst>
                  <a:gd name="connsiteX0" fmla="*/ 1238251 w 1238251"/>
                  <a:gd name="connsiteY0" fmla="*/ 117475 h 704850"/>
                  <a:gd name="connsiteX1" fmla="*/ 1238251 w 1238251"/>
                  <a:gd name="connsiteY1" fmla="*/ 117477 h 704850"/>
                  <a:gd name="connsiteX2" fmla="*/ 1238251 w 1238251"/>
                  <a:gd name="connsiteY2" fmla="*/ 587373 h 704850"/>
                  <a:gd name="connsiteX3" fmla="*/ 1238251 w 1238251"/>
                  <a:gd name="connsiteY3" fmla="*/ 587376 h 704850"/>
                  <a:gd name="connsiteX4" fmla="*/ 117477 w 1238251"/>
                  <a:gd name="connsiteY4" fmla="*/ 0 h 704850"/>
                  <a:gd name="connsiteX5" fmla="*/ 1120774 w 1238251"/>
                  <a:gd name="connsiteY5" fmla="*/ 0 h 704850"/>
                  <a:gd name="connsiteX6" fmla="*/ 1166502 w 1238251"/>
                  <a:gd name="connsiteY6" fmla="*/ 9232 h 704850"/>
                  <a:gd name="connsiteX7" fmla="*/ 1188346 w 1238251"/>
                  <a:gd name="connsiteY7" fmla="*/ 23960 h 704850"/>
                  <a:gd name="connsiteX8" fmla="*/ 617042 w 1238251"/>
                  <a:gd name="connsiteY8" fmla="*/ 348073 h 704850"/>
                  <a:gd name="connsiteX9" fmla="*/ 1195357 w 1238251"/>
                  <a:gd name="connsiteY9" fmla="*/ 676163 h 704850"/>
                  <a:gd name="connsiteX10" fmla="*/ 1166502 w 1238251"/>
                  <a:gd name="connsiteY10" fmla="*/ 695618 h 704850"/>
                  <a:gd name="connsiteX11" fmla="*/ 1120774 w 1238251"/>
                  <a:gd name="connsiteY11" fmla="*/ 704850 h 704850"/>
                  <a:gd name="connsiteX12" fmla="*/ 117477 w 1238251"/>
                  <a:gd name="connsiteY12" fmla="*/ 704850 h 704850"/>
                  <a:gd name="connsiteX13" fmla="*/ 0 w 1238251"/>
                  <a:gd name="connsiteY13" fmla="*/ 587373 h 704850"/>
                  <a:gd name="connsiteX14" fmla="*/ 0 w 1238251"/>
                  <a:gd name="connsiteY14" fmla="*/ 117477 h 704850"/>
                  <a:gd name="connsiteX15" fmla="*/ 117477 w 1238251"/>
                  <a:gd name="connsiteY15" fmla="*/ 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38251" h="704850">
                    <a:moveTo>
                      <a:pt x="1238251" y="117475"/>
                    </a:moveTo>
                    <a:lnTo>
                      <a:pt x="1238251" y="117477"/>
                    </a:lnTo>
                    <a:lnTo>
                      <a:pt x="1238251" y="587373"/>
                    </a:lnTo>
                    <a:lnTo>
                      <a:pt x="1238251" y="587376"/>
                    </a:lnTo>
                    <a:close/>
                    <a:moveTo>
                      <a:pt x="117477" y="0"/>
                    </a:moveTo>
                    <a:lnTo>
                      <a:pt x="1120774" y="0"/>
                    </a:lnTo>
                    <a:cubicBezTo>
                      <a:pt x="1136994" y="0"/>
                      <a:pt x="1152447" y="3287"/>
                      <a:pt x="1166502" y="9232"/>
                    </a:cubicBezTo>
                    <a:lnTo>
                      <a:pt x="1188346" y="23960"/>
                    </a:lnTo>
                    <a:lnTo>
                      <a:pt x="617042" y="348073"/>
                    </a:lnTo>
                    <a:lnTo>
                      <a:pt x="1195357" y="676163"/>
                    </a:lnTo>
                    <a:lnTo>
                      <a:pt x="1166502" y="695618"/>
                    </a:lnTo>
                    <a:cubicBezTo>
                      <a:pt x="1152447" y="701563"/>
                      <a:pt x="1136994" y="704850"/>
                      <a:pt x="1120774" y="704850"/>
                    </a:cubicBezTo>
                    <a:lnTo>
                      <a:pt x="117477" y="704850"/>
                    </a:lnTo>
                    <a:cubicBezTo>
                      <a:pt x="52596" y="704850"/>
                      <a:pt x="0" y="652254"/>
                      <a:pt x="0" y="587373"/>
                    </a:cubicBezTo>
                    <a:lnTo>
                      <a:pt x="0" y="117477"/>
                    </a:lnTo>
                    <a:cubicBezTo>
                      <a:pt x="0" y="52596"/>
                      <a:pt x="52596" y="0"/>
                      <a:pt x="117477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B4E5B5A-A10C-4CA7-8FB4-6FFCCFBA1BA0}"/>
                </a:ext>
              </a:extLst>
            </p:cNvPr>
            <p:cNvSpPr txBox="1"/>
            <p:nvPr/>
          </p:nvSpPr>
          <p:spPr>
            <a:xfrm>
              <a:off x="-1860016" y="310617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서동원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9A01711-5E85-48B0-9ACF-7730B2885C9B}"/>
              </a:ext>
            </a:extLst>
          </p:cNvPr>
          <p:cNvGrpSpPr/>
          <p:nvPr/>
        </p:nvGrpSpPr>
        <p:grpSpPr>
          <a:xfrm>
            <a:off x="9507885" y="5413328"/>
            <a:ext cx="1518766" cy="369444"/>
            <a:chOff x="-2395020" y="3101720"/>
            <a:chExt cx="1518766" cy="369444"/>
          </a:xfrm>
        </p:grpSpPr>
        <p:grpSp>
          <p:nvGrpSpPr>
            <p:cNvPr id="90" name="그룹 158">
              <a:extLst>
                <a:ext uri="{FF2B5EF4-FFF2-40B4-BE49-F238E27FC236}">
                  <a16:creationId xmlns:a16="http://schemas.microsoft.com/office/drawing/2014/main" id="{783FE76C-FD11-4DA1-AAE4-4BF3BE69F0BD}"/>
                </a:ext>
              </a:extLst>
            </p:cNvPr>
            <p:cNvGrpSpPr/>
            <p:nvPr/>
          </p:nvGrpSpPr>
          <p:grpSpPr>
            <a:xfrm>
              <a:off x="-2395020" y="3101720"/>
              <a:ext cx="1518766" cy="369444"/>
              <a:chOff x="-5315923" y="74761"/>
              <a:chExt cx="2638425" cy="761999"/>
            </a:xfrm>
          </p:grpSpPr>
          <p:sp>
            <p:nvSpPr>
              <p:cNvPr id="92" name="사각형: 둥근 모서리 10">
                <a:extLst>
                  <a:ext uri="{FF2B5EF4-FFF2-40B4-BE49-F238E27FC236}">
                    <a16:creationId xmlns:a16="http://schemas.microsoft.com/office/drawing/2014/main" id="{E3F65E1F-8233-4FFE-98E3-87B8D99F99F6}"/>
                  </a:ext>
                </a:extLst>
              </p:cNvPr>
              <p:cNvSpPr/>
              <p:nvPr/>
            </p:nvSpPr>
            <p:spPr>
              <a:xfrm>
                <a:off x="-5315923" y="103333"/>
                <a:ext cx="2638425" cy="70485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93" name="자유형: 도형 24">
                <a:extLst>
                  <a:ext uri="{FF2B5EF4-FFF2-40B4-BE49-F238E27FC236}">
                    <a16:creationId xmlns:a16="http://schemas.microsoft.com/office/drawing/2014/main" id="{1473C066-5E75-4B05-996A-C9D52B25715A}"/>
                  </a:ext>
                </a:extLst>
              </p:cNvPr>
              <p:cNvSpPr/>
              <p:nvPr/>
            </p:nvSpPr>
            <p:spPr>
              <a:xfrm>
                <a:off x="-5315921" y="74761"/>
                <a:ext cx="1057277" cy="761999"/>
              </a:xfrm>
              <a:custGeom>
                <a:avLst/>
                <a:gdLst>
                  <a:gd name="connsiteX0" fmla="*/ 1238251 w 1238251"/>
                  <a:gd name="connsiteY0" fmla="*/ 117475 h 704850"/>
                  <a:gd name="connsiteX1" fmla="*/ 1238251 w 1238251"/>
                  <a:gd name="connsiteY1" fmla="*/ 117477 h 704850"/>
                  <a:gd name="connsiteX2" fmla="*/ 1238251 w 1238251"/>
                  <a:gd name="connsiteY2" fmla="*/ 587373 h 704850"/>
                  <a:gd name="connsiteX3" fmla="*/ 1238251 w 1238251"/>
                  <a:gd name="connsiteY3" fmla="*/ 587376 h 704850"/>
                  <a:gd name="connsiteX4" fmla="*/ 117477 w 1238251"/>
                  <a:gd name="connsiteY4" fmla="*/ 0 h 704850"/>
                  <a:gd name="connsiteX5" fmla="*/ 1120774 w 1238251"/>
                  <a:gd name="connsiteY5" fmla="*/ 0 h 704850"/>
                  <a:gd name="connsiteX6" fmla="*/ 1166502 w 1238251"/>
                  <a:gd name="connsiteY6" fmla="*/ 9232 h 704850"/>
                  <a:gd name="connsiteX7" fmla="*/ 1188346 w 1238251"/>
                  <a:gd name="connsiteY7" fmla="*/ 23960 h 704850"/>
                  <a:gd name="connsiteX8" fmla="*/ 617042 w 1238251"/>
                  <a:gd name="connsiteY8" fmla="*/ 348073 h 704850"/>
                  <a:gd name="connsiteX9" fmla="*/ 1195357 w 1238251"/>
                  <a:gd name="connsiteY9" fmla="*/ 676163 h 704850"/>
                  <a:gd name="connsiteX10" fmla="*/ 1166502 w 1238251"/>
                  <a:gd name="connsiteY10" fmla="*/ 695618 h 704850"/>
                  <a:gd name="connsiteX11" fmla="*/ 1120774 w 1238251"/>
                  <a:gd name="connsiteY11" fmla="*/ 704850 h 704850"/>
                  <a:gd name="connsiteX12" fmla="*/ 117477 w 1238251"/>
                  <a:gd name="connsiteY12" fmla="*/ 704850 h 704850"/>
                  <a:gd name="connsiteX13" fmla="*/ 0 w 1238251"/>
                  <a:gd name="connsiteY13" fmla="*/ 587373 h 704850"/>
                  <a:gd name="connsiteX14" fmla="*/ 0 w 1238251"/>
                  <a:gd name="connsiteY14" fmla="*/ 117477 h 704850"/>
                  <a:gd name="connsiteX15" fmla="*/ 117477 w 1238251"/>
                  <a:gd name="connsiteY15" fmla="*/ 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38251" h="704850">
                    <a:moveTo>
                      <a:pt x="1238251" y="117475"/>
                    </a:moveTo>
                    <a:lnTo>
                      <a:pt x="1238251" y="117477"/>
                    </a:lnTo>
                    <a:lnTo>
                      <a:pt x="1238251" y="587373"/>
                    </a:lnTo>
                    <a:lnTo>
                      <a:pt x="1238251" y="587376"/>
                    </a:lnTo>
                    <a:close/>
                    <a:moveTo>
                      <a:pt x="117477" y="0"/>
                    </a:moveTo>
                    <a:lnTo>
                      <a:pt x="1120774" y="0"/>
                    </a:lnTo>
                    <a:cubicBezTo>
                      <a:pt x="1136994" y="0"/>
                      <a:pt x="1152447" y="3287"/>
                      <a:pt x="1166502" y="9232"/>
                    </a:cubicBezTo>
                    <a:lnTo>
                      <a:pt x="1188346" y="23960"/>
                    </a:lnTo>
                    <a:lnTo>
                      <a:pt x="617042" y="348073"/>
                    </a:lnTo>
                    <a:lnTo>
                      <a:pt x="1195357" y="676163"/>
                    </a:lnTo>
                    <a:lnTo>
                      <a:pt x="1166502" y="695618"/>
                    </a:lnTo>
                    <a:cubicBezTo>
                      <a:pt x="1152447" y="701563"/>
                      <a:pt x="1136994" y="704850"/>
                      <a:pt x="1120774" y="704850"/>
                    </a:cubicBezTo>
                    <a:lnTo>
                      <a:pt x="117477" y="704850"/>
                    </a:lnTo>
                    <a:cubicBezTo>
                      <a:pt x="52596" y="704850"/>
                      <a:pt x="0" y="652254"/>
                      <a:pt x="0" y="587373"/>
                    </a:cubicBezTo>
                    <a:lnTo>
                      <a:pt x="0" y="117477"/>
                    </a:lnTo>
                    <a:cubicBezTo>
                      <a:pt x="0" y="52596"/>
                      <a:pt x="52596" y="0"/>
                      <a:pt x="117477" y="0"/>
                    </a:cubicBezTo>
                    <a:close/>
                  </a:path>
                </a:pathLst>
              </a:custGeom>
              <a:solidFill>
                <a:srgbClr val="FF6699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239495-6296-4E7A-87A1-FF0661FF59D0}"/>
                </a:ext>
              </a:extLst>
            </p:cNvPr>
            <p:cNvSpPr txBox="1"/>
            <p:nvPr/>
          </p:nvSpPr>
          <p:spPr>
            <a:xfrm>
              <a:off x="-1860016" y="310617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서동원</a:t>
              </a:r>
            </a:p>
          </p:txBody>
        </p:sp>
      </p:grp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B08449BB-FDB2-4A4C-934F-E81EF9DD03E3}"/>
              </a:ext>
            </a:extLst>
          </p:cNvPr>
          <p:cNvSpPr/>
          <p:nvPr/>
        </p:nvSpPr>
        <p:spPr>
          <a:xfrm>
            <a:off x="4034534" y="4063754"/>
            <a:ext cx="1372220" cy="128929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분석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5" name="사각형: 둥근 모서리 13">
            <a:extLst>
              <a:ext uri="{FF2B5EF4-FFF2-40B4-BE49-F238E27FC236}">
                <a16:creationId xmlns:a16="http://schemas.microsoft.com/office/drawing/2014/main" id="{6D665902-F732-401E-835D-59AF909258DD}"/>
              </a:ext>
            </a:extLst>
          </p:cNvPr>
          <p:cNvSpPr/>
          <p:nvPr/>
        </p:nvSpPr>
        <p:spPr>
          <a:xfrm>
            <a:off x="6775072" y="4063754"/>
            <a:ext cx="1372220" cy="128929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챗봇 개발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13">
            <a:extLst>
              <a:ext uri="{FF2B5EF4-FFF2-40B4-BE49-F238E27FC236}">
                <a16:creationId xmlns:a16="http://schemas.microsoft.com/office/drawing/2014/main" id="{504C6F31-87C4-4B14-A8F8-05A2E4A3A9A7}"/>
              </a:ext>
            </a:extLst>
          </p:cNvPr>
          <p:cNvSpPr/>
          <p:nvPr/>
        </p:nvSpPr>
        <p:spPr>
          <a:xfrm>
            <a:off x="9575953" y="4063754"/>
            <a:ext cx="1372220" cy="128929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구축 및</a:t>
            </a:r>
            <a:b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연동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7" name="그룹 171">
            <a:extLst>
              <a:ext uri="{FF2B5EF4-FFF2-40B4-BE49-F238E27FC236}">
                <a16:creationId xmlns:a16="http://schemas.microsoft.com/office/drawing/2014/main" id="{17BD0706-DC5B-428B-9B3E-61F2ADA08BC6}"/>
              </a:ext>
            </a:extLst>
          </p:cNvPr>
          <p:cNvGrpSpPr/>
          <p:nvPr/>
        </p:nvGrpSpPr>
        <p:grpSpPr>
          <a:xfrm>
            <a:off x="1135300" y="5377575"/>
            <a:ext cx="1518765" cy="369444"/>
            <a:chOff x="-13678364" y="4844777"/>
            <a:chExt cx="2638426" cy="762000"/>
          </a:xfrm>
        </p:grpSpPr>
        <p:sp>
          <p:nvSpPr>
            <p:cNvPr id="98" name="사각형: 둥근 모서리 10">
              <a:extLst>
                <a:ext uri="{FF2B5EF4-FFF2-40B4-BE49-F238E27FC236}">
                  <a16:creationId xmlns:a16="http://schemas.microsoft.com/office/drawing/2014/main" id="{69911ACE-E9AB-4D3D-888A-4F6D9A369955}"/>
                </a:ext>
              </a:extLst>
            </p:cNvPr>
            <p:cNvSpPr/>
            <p:nvPr/>
          </p:nvSpPr>
          <p:spPr>
            <a:xfrm>
              <a:off x="-13678364" y="4873346"/>
              <a:ext cx="2638426" cy="7048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이한울</a:t>
              </a:r>
            </a:p>
          </p:txBody>
        </p:sp>
        <p:sp>
          <p:nvSpPr>
            <p:cNvPr id="99" name="자유형: 도형 24">
              <a:extLst>
                <a:ext uri="{FF2B5EF4-FFF2-40B4-BE49-F238E27FC236}">
                  <a16:creationId xmlns:a16="http://schemas.microsoft.com/office/drawing/2014/main" id="{A8B0F227-FAC6-4081-B4EC-D4641527B76A}"/>
                </a:ext>
              </a:extLst>
            </p:cNvPr>
            <p:cNvSpPr/>
            <p:nvPr/>
          </p:nvSpPr>
          <p:spPr>
            <a:xfrm>
              <a:off x="-13678357" y="4844777"/>
              <a:ext cx="1057276" cy="762000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0" name="그룹 145">
            <a:extLst>
              <a:ext uri="{FF2B5EF4-FFF2-40B4-BE49-F238E27FC236}">
                <a16:creationId xmlns:a16="http://schemas.microsoft.com/office/drawing/2014/main" id="{59BD0F74-C67A-4478-8CBC-9B9376F31C38}"/>
              </a:ext>
            </a:extLst>
          </p:cNvPr>
          <p:cNvGrpSpPr/>
          <p:nvPr/>
        </p:nvGrpSpPr>
        <p:grpSpPr>
          <a:xfrm>
            <a:off x="1135300" y="5776573"/>
            <a:ext cx="1518765" cy="369444"/>
            <a:chOff x="-9186279" y="-3978810"/>
            <a:chExt cx="2638426" cy="761999"/>
          </a:xfrm>
        </p:grpSpPr>
        <p:sp>
          <p:nvSpPr>
            <p:cNvPr id="101" name="사각형: 둥근 모서리 10">
              <a:extLst>
                <a:ext uri="{FF2B5EF4-FFF2-40B4-BE49-F238E27FC236}">
                  <a16:creationId xmlns:a16="http://schemas.microsoft.com/office/drawing/2014/main" id="{F6A090F9-A311-4F33-AB75-B195F72EF61B}"/>
                </a:ext>
              </a:extLst>
            </p:cNvPr>
            <p:cNvSpPr/>
            <p:nvPr/>
          </p:nvSpPr>
          <p:spPr>
            <a:xfrm>
              <a:off x="-9186279" y="-3950233"/>
              <a:ext cx="2638426" cy="7048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현택호</a:t>
              </a:r>
            </a:p>
          </p:txBody>
        </p:sp>
        <p:sp>
          <p:nvSpPr>
            <p:cNvPr id="102" name="자유형: 도형 24">
              <a:extLst>
                <a:ext uri="{FF2B5EF4-FFF2-40B4-BE49-F238E27FC236}">
                  <a16:creationId xmlns:a16="http://schemas.microsoft.com/office/drawing/2014/main" id="{D1526696-5079-4E3F-9B69-18D3C10689AA}"/>
                </a:ext>
              </a:extLst>
            </p:cNvPr>
            <p:cNvSpPr/>
            <p:nvPr/>
          </p:nvSpPr>
          <p:spPr>
            <a:xfrm>
              <a:off x="-9186274" y="-3978810"/>
              <a:ext cx="1057276" cy="761999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97">
            <a:extLst>
              <a:ext uri="{FF2B5EF4-FFF2-40B4-BE49-F238E27FC236}">
                <a16:creationId xmlns:a16="http://schemas.microsoft.com/office/drawing/2014/main" id="{F0E91D93-C187-415D-8933-FB4E79948B79}"/>
              </a:ext>
            </a:extLst>
          </p:cNvPr>
          <p:cNvGrpSpPr/>
          <p:nvPr/>
        </p:nvGrpSpPr>
        <p:grpSpPr>
          <a:xfrm>
            <a:off x="1135299" y="6175571"/>
            <a:ext cx="1518765" cy="369444"/>
            <a:chOff x="1162049" y="2581275"/>
            <a:chExt cx="2638426" cy="762000"/>
          </a:xfrm>
        </p:grpSpPr>
        <p:sp>
          <p:nvSpPr>
            <p:cNvPr id="104" name="사각형: 둥근 모서리 10">
              <a:extLst>
                <a:ext uri="{FF2B5EF4-FFF2-40B4-BE49-F238E27FC236}">
                  <a16:creationId xmlns:a16="http://schemas.microsoft.com/office/drawing/2014/main" id="{EBB3F960-D072-41DC-88CC-3801B9EF47A1}"/>
                </a:ext>
              </a:extLst>
            </p:cNvPr>
            <p:cNvSpPr/>
            <p:nvPr/>
          </p:nvSpPr>
          <p:spPr>
            <a:xfrm>
              <a:off x="1162049" y="2609850"/>
              <a:ext cx="2638426" cy="7048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한주리</a:t>
              </a:r>
            </a:p>
          </p:txBody>
        </p:sp>
        <p:sp>
          <p:nvSpPr>
            <p:cNvPr id="105" name="자유형: 도형 24">
              <a:extLst>
                <a:ext uri="{FF2B5EF4-FFF2-40B4-BE49-F238E27FC236}">
                  <a16:creationId xmlns:a16="http://schemas.microsoft.com/office/drawing/2014/main" id="{4935CB14-0832-45DF-9506-DB718861AF17}"/>
                </a:ext>
              </a:extLst>
            </p:cNvPr>
            <p:cNvSpPr/>
            <p:nvPr/>
          </p:nvSpPr>
          <p:spPr>
            <a:xfrm>
              <a:off x="1162051" y="2581275"/>
              <a:ext cx="1057276" cy="762000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6" name="그룹 184">
            <a:extLst>
              <a:ext uri="{FF2B5EF4-FFF2-40B4-BE49-F238E27FC236}">
                <a16:creationId xmlns:a16="http://schemas.microsoft.com/office/drawing/2014/main" id="{906C95AB-7CD0-4506-B2C3-DEB06FE92844}"/>
              </a:ext>
            </a:extLst>
          </p:cNvPr>
          <p:cNvGrpSpPr/>
          <p:nvPr/>
        </p:nvGrpSpPr>
        <p:grpSpPr>
          <a:xfrm>
            <a:off x="3957205" y="6208844"/>
            <a:ext cx="1518765" cy="369444"/>
            <a:chOff x="1162049" y="2581275"/>
            <a:chExt cx="2638425" cy="762000"/>
          </a:xfrm>
        </p:grpSpPr>
        <p:sp>
          <p:nvSpPr>
            <p:cNvPr id="107" name="사각형: 둥근 모서리 10">
              <a:extLst>
                <a:ext uri="{FF2B5EF4-FFF2-40B4-BE49-F238E27FC236}">
                  <a16:creationId xmlns:a16="http://schemas.microsoft.com/office/drawing/2014/main" id="{DE6FEEC3-EBBC-42E3-A150-B9827C95ED22}"/>
                </a:ext>
              </a:extLst>
            </p:cNvPr>
            <p:cNvSpPr/>
            <p:nvPr/>
          </p:nvSpPr>
          <p:spPr>
            <a:xfrm>
              <a:off x="1162049" y="2609850"/>
              <a:ext cx="2638425" cy="7048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성민호</a:t>
              </a:r>
            </a:p>
          </p:txBody>
        </p:sp>
        <p:sp>
          <p:nvSpPr>
            <p:cNvPr id="108" name="자유형: 도형 24">
              <a:extLst>
                <a:ext uri="{FF2B5EF4-FFF2-40B4-BE49-F238E27FC236}">
                  <a16:creationId xmlns:a16="http://schemas.microsoft.com/office/drawing/2014/main" id="{051C7018-918D-4CA6-92F3-6FA6AA67A107}"/>
                </a:ext>
              </a:extLst>
            </p:cNvPr>
            <p:cNvSpPr/>
            <p:nvPr/>
          </p:nvSpPr>
          <p:spPr>
            <a:xfrm>
              <a:off x="1162050" y="2581275"/>
              <a:ext cx="1057275" cy="762000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9" name="그룹 184">
            <a:extLst>
              <a:ext uri="{FF2B5EF4-FFF2-40B4-BE49-F238E27FC236}">
                <a16:creationId xmlns:a16="http://schemas.microsoft.com/office/drawing/2014/main" id="{3EF4EADA-36C5-4BDA-88F1-70A1AA2C5501}"/>
              </a:ext>
            </a:extLst>
          </p:cNvPr>
          <p:cNvGrpSpPr/>
          <p:nvPr/>
        </p:nvGrpSpPr>
        <p:grpSpPr>
          <a:xfrm>
            <a:off x="6680491" y="5408705"/>
            <a:ext cx="1518765" cy="369444"/>
            <a:chOff x="1162049" y="2581275"/>
            <a:chExt cx="2638425" cy="762000"/>
          </a:xfrm>
        </p:grpSpPr>
        <p:sp>
          <p:nvSpPr>
            <p:cNvPr id="110" name="사각형: 둥근 모서리 10">
              <a:extLst>
                <a:ext uri="{FF2B5EF4-FFF2-40B4-BE49-F238E27FC236}">
                  <a16:creationId xmlns:a16="http://schemas.microsoft.com/office/drawing/2014/main" id="{3A1B2626-D2DD-4DD8-8846-87964E603442}"/>
                </a:ext>
              </a:extLst>
            </p:cNvPr>
            <p:cNvSpPr/>
            <p:nvPr/>
          </p:nvSpPr>
          <p:spPr>
            <a:xfrm>
              <a:off x="1162049" y="2609850"/>
              <a:ext cx="2638425" cy="7048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성민호</a:t>
              </a:r>
            </a:p>
          </p:txBody>
        </p:sp>
        <p:sp>
          <p:nvSpPr>
            <p:cNvPr id="111" name="자유형: 도형 24">
              <a:extLst>
                <a:ext uri="{FF2B5EF4-FFF2-40B4-BE49-F238E27FC236}">
                  <a16:creationId xmlns:a16="http://schemas.microsoft.com/office/drawing/2014/main" id="{CAF2451A-F793-433E-955F-E6AF40E0E17C}"/>
                </a:ext>
              </a:extLst>
            </p:cNvPr>
            <p:cNvSpPr/>
            <p:nvPr/>
          </p:nvSpPr>
          <p:spPr>
            <a:xfrm>
              <a:off x="1162050" y="2581275"/>
              <a:ext cx="1057275" cy="762000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2" name="그룹 171">
            <a:extLst>
              <a:ext uri="{FF2B5EF4-FFF2-40B4-BE49-F238E27FC236}">
                <a16:creationId xmlns:a16="http://schemas.microsoft.com/office/drawing/2014/main" id="{CFC893A5-3AD8-4A87-97A5-C39331879F38}"/>
              </a:ext>
            </a:extLst>
          </p:cNvPr>
          <p:cNvGrpSpPr/>
          <p:nvPr/>
        </p:nvGrpSpPr>
        <p:grpSpPr>
          <a:xfrm>
            <a:off x="6674498" y="5810253"/>
            <a:ext cx="1518765" cy="369444"/>
            <a:chOff x="-13678360" y="4844777"/>
            <a:chExt cx="2638425" cy="762000"/>
          </a:xfrm>
        </p:grpSpPr>
        <p:sp>
          <p:nvSpPr>
            <p:cNvPr id="113" name="사각형: 둥근 모서리 10">
              <a:extLst>
                <a:ext uri="{FF2B5EF4-FFF2-40B4-BE49-F238E27FC236}">
                  <a16:creationId xmlns:a16="http://schemas.microsoft.com/office/drawing/2014/main" id="{A74B10FE-D8F0-446E-97EF-BC080F22164E}"/>
                </a:ext>
              </a:extLst>
            </p:cNvPr>
            <p:cNvSpPr/>
            <p:nvPr/>
          </p:nvSpPr>
          <p:spPr>
            <a:xfrm>
              <a:off x="-13678360" y="4873346"/>
              <a:ext cx="2638425" cy="7048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이한울</a:t>
              </a:r>
            </a:p>
          </p:txBody>
        </p:sp>
        <p:sp>
          <p:nvSpPr>
            <p:cNvPr id="114" name="자유형: 도형 24">
              <a:extLst>
                <a:ext uri="{FF2B5EF4-FFF2-40B4-BE49-F238E27FC236}">
                  <a16:creationId xmlns:a16="http://schemas.microsoft.com/office/drawing/2014/main" id="{8F1DC1BA-28DD-40F3-9BF5-B880BC0972D2}"/>
                </a:ext>
              </a:extLst>
            </p:cNvPr>
            <p:cNvSpPr/>
            <p:nvPr/>
          </p:nvSpPr>
          <p:spPr>
            <a:xfrm>
              <a:off x="-13678357" y="4844777"/>
              <a:ext cx="1057276" cy="762000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5" name="그룹 145">
            <a:extLst>
              <a:ext uri="{FF2B5EF4-FFF2-40B4-BE49-F238E27FC236}">
                <a16:creationId xmlns:a16="http://schemas.microsoft.com/office/drawing/2014/main" id="{32C6C8D9-FA9E-4257-AF7D-DFF2E9E9A277}"/>
              </a:ext>
            </a:extLst>
          </p:cNvPr>
          <p:cNvGrpSpPr/>
          <p:nvPr/>
        </p:nvGrpSpPr>
        <p:grpSpPr>
          <a:xfrm>
            <a:off x="6673901" y="6208844"/>
            <a:ext cx="1518765" cy="369444"/>
            <a:chOff x="-9186276" y="-3978810"/>
            <a:chExt cx="2638425" cy="761999"/>
          </a:xfrm>
        </p:grpSpPr>
        <p:sp>
          <p:nvSpPr>
            <p:cNvPr id="116" name="사각형: 둥근 모서리 10">
              <a:extLst>
                <a:ext uri="{FF2B5EF4-FFF2-40B4-BE49-F238E27FC236}">
                  <a16:creationId xmlns:a16="http://schemas.microsoft.com/office/drawing/2014/main" id="{322019BB-C96F-4B05-AA4A-E62D859DCA74}"/>
                </a:ext>
              </a:extLst>
            </p:cNvPr>
            <p:cNvSpPr/>
            <p:nvPr/>
          </p:nvSpPr>
          <p:spPr>
            <a:xfrm>
              <a:off x="-9186276" y="-3950233"/>
              <a:ext cx="2638425" cy="7048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</a:t>
              </a:r>
              <a:r>
                <a:rPr lang="ko-KR" altLang="en-US" sz="1600" b="1" dirty="0">
                  <a:solidFill>
                    <a:schemeClr val="accent1">
                      <a:lumMod val="7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현택호</a:t>
              </a:r>
            </a:p>
          </p:txBody>
        </p:sp>
        <p:sp>
          <p:nvSpPr>
            <p:cNvPr id="117" name="자유형: 도형 24">
              <a:extLst>
                <a:ext uri="{FF2B5EF4-FFF2-40B4-BE49-F238E27FC236}">
                  <a16:creationId xmlns:a16="http://schemas.microsoft.com/office/drawing/2014/main" id="{91B68F83-26E5-43E3-8951-B933A09928C4}"/>
                </a:ext>
              </a:extLst>
            </p:cNvPr>
            <p:cNvSpPr/>
            <p:nvPr/>
          </p:nvSpPr>
          <p:spPr>
            <a:xfrm>
              <a:off x="-9186274" y="-3978810"/>
              <a:ext cx="1057276" cy="761999"/>
            </a:xfrm>
            <a:custGeom>
              <a:avLst/>
              <a:gdLst>
                <a:gd name="connsiteX0" fmla="*/ 1238251 w 1238251"/>
                <a:gd name="connsiteY0" fmla="*/ 117475 h 704850"/>
                <a:gd name="connsiteX1" fmla="*/ 1238251 w 1238251"/>
                <a:gd name="connsiteY1" fmla="*/ 117477 h 704850"/>
                <a:gd name="connsiteX2" fmla="*/ 1238251 w 1238251"/>
                <a:gd name="connsiteY2" fmla="*/ 587373 h 704850"/>
                <a:gd name="connsiteX3" fmla="*/ 1238251 w 1238251"/>
                <a:gd name="connsiteY3" fmla="*/ 587376 h 704850"/>
                <a:gd name="connsiteX4" fmla="*/ 117477 w 1238251"/>
                <a:gd name="connsiteY4" fmla="*/ 0 h 704850"/>
                <a:gd name="connsiteX5" fmla="*/ 1120774 w 1238251"/>
                <a:gd name="connsiteY5" fmla="*/ 0 h 704850"/>
                <a:gd name="connsiteX6" fmla="*/ 1166502 w 1238251"/>
                <a:gd name="connsiteY6" fmla="*/ 9232 h 704850"/>
                <a:gd name="connsiteX7" fmla="*/ 1188346 w 1238251"/>
                <a:gd name="connsiteY7" fmla="*/ 23960 h 704850"/>
                <a:gd name="connsiteX8" fmla="*/ 617042 w 1238251"/>
                <a:gd name="connsiteY8" fmla="*/ 348073 h 704850"/>
                <a:gd name="connsiteX9" fmla="*/ 1195357 w 1238251"/>
                <a:gd name="connsiteY9" fmla="*/ 676163 h 704850"/>
                <a:gd name="connsiteX10" fmla="*/ 1166502 w 1238251"/>
                <a:gd name="connsiteY10" fmla="*/ 695618 h 704850"/>
                <a:gd name="connsiteX11" fmla="*/ 1120774 w 1238251"/>
                <a:gd name="connsiteY11" fmla="*/ 704850 h 704850"/>
                <a:gd name="connsiteX12" fmla="*/ 117477 w 1238251"/>
                <a:gd name="connsiteY12" fmla="*/ 704850 h 704850"/>
                <a:gd name="connsiteX13" fmla="*/ 0 w 1238251"/>
                <a:gd name="connsiteY13" fmla="*/ 587373 h 704850"/>
                <a:gd name="connsiteX14" fmla="*/ 0 w 1238251"/>
                <a:gd name="connsiteY14" fmla="*/ 117477 h 704850"/>
                <a:gd name="connsiteX15" fmla="*/ 117477 w 1238251"/>
                <a:gd name="connsiteY15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1" h="704850">
                  <a:moveTo>
                    <a:pt x="1238251" y="117475"/>
                  </a:moveTo>
                  <a:lnTo>
                    <a:pt x="1238251" y="117477"/>
                  </a:lnTo>
                  <a:lnTo>
                    <a:pt x="1238251" y="587373"/>
                  </a:lnTo>
                  <a:lnTo>
                    <a:pt x="1238251" y="587376"/>
                  </a:lnTo>
                  <a:close/>
                  <a:moveTo>
                    <a:pt x="117477" y="0"/>
                  </a:moveTo>
                  <a:lnTo>
                    <a:pt x="1120774" y="0"/>
                  </a:lnTo>
                  <a:cubicBezTo>
                    <a:pt x="1136994" y="0"/>
                    <a:pt x="1152447" y="3287"/>
                    <a:pt x="1166502" y="9232"/>
                  </a:cubicBezTo>
                  <a:lnTo>
                    <a:pt x="1188346" y="23960"/>
                  </a:lnTo>
                  <a:lnTo>
                    <a:pt x="617042" y="348073"/>
                  </a:lnTo>
                  <a:lnTo>
                    <a:pt x="1195357" y="676163"/>
                  </a:lnTo>
                  <a:lnTo>
                    <a:pt x="1166502" y="695618"/>
                  </a:lnTo>
                  <a:cubicBezTo>
                    <a:pt x="1152447" y="701563"/>
                    <a:pt x="1136994" y="704850"/>
                    <a:pt x="1120774" y="704850"/>
                  </a:cubicBezTo>
                  <a:lnTo>
                    <a:pt x="117477" y="704850"/>
                  </a:lnTo>
                  <a:cubicBezTo>
                    <a:pt x="52596" y="704850"/>
                    <a:pt x="0" y="652254"/>
                    <a:pt x="0" y="587373"/>
                  </a:cubicBezTo>
                  <a:lnTo>
                    <a:pt x="0" y="117477"/>
                  </a:lnTo>
                  <a:cubicBezTo>
                    <a:pt x="0" y="52596"/>
                    <a:pt x="52596" y="0"/>
                    <a:pt x="11747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08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블로그 링크 필터링</a:t>
            </a:r>
            <a:br>
              <a:rPr lang="en-US" altLang="ko-KR" dirty="0"/>
            </a:br>
            <a:r>
              <a:rPr lang="en-US" altLang="ko-KR" sz="4000" dirty="0"/>
              <a:t>	- </a:t>
            </a:r>
            <a:r>
              <a:rPr lang="ko-KR" altLang="en-US" sz="3600" dirty="0"/>
              <a:t>블로그 타입</a:t>
            </a:r>
            <a:r>
              <a:rPr lang="en-US" altLang="ko-KR" sz="3600" dirty="0"/>
              <a:t>(</a:t>
            </a:r>
            <a:r>
              <a:rPr lang="ko-KR" altLang="en-US" sz="3600" dirty="0"/>
              <a:t>플랫폼</a:t>
            </a:r>
            <a:r>
              <a:rPr lang="en-US" altLang="ko-KR" sz="3600" dirty="0"/>
              <a:t>)</a:t>
            </a:r>
            <a:r>
              <a:rPr lang="ko-KR" altLang="en-US" sz="3600" dirty="0"/>
              <a:t>별 필터링</a:t>
            </a:r>
            <a:endParaRPr lang="ko-KR" alt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(58p / 59p)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Naver</a:t>
            </a:r>
            <a:r>
              <a:rPr lang="en-US" altLang="ko-KR" dirty="0"/>
              <a:t>, </a:t>
            </a:r>
            <a:r>
              <a:rPr lang="en-US" altLang="ko-KR" dirty="0" err="1"/>
              <a:t>Duam</a:t>
            </a:r>
            <a:r>
              <a:rPr lang="en-US" altLang="ko-KR" dirty="0"/>
              <a:t>, </a:t>
            </a:r>
            <a:r>
              <a:rPr lang="en-US" altLang="ko-KR" dirty="0" err="1"/>
              <a:t>Tistory</a:t>
            </a:r>
            <a:r>
              <a:rPr lang="en-US" altLang="ko-KR" dirty="0"/>
              <a:t> </a:t>
            </a:r>
            <a:r>
              <a:rPr lang="ko-KR" altLang="en-US" dirty="0"/>
              <a:t>등 네이버에서 검색을 해도 네이버 이외의 플랫폼의 검색결과가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플랫폼별 데이터 수를 확인하여 너무 작은 플랫폼은 과감하게 버릴것인지 판단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060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블로그 링크 필터링</a:t>
            </a:r>
            <a:br>
              <a:rPr lang="en-US" altLang="ko-KR" dirty="0"/>
            </a:br>
            <a:r>
              <a:rPr lang="en-US" altLang="ko-KR" sz="4000" dirty="0"/>
              <a:t>	- </a:t>
            </a:r>
            <a:r>
              <a:rPr lang="ko-KR" altLang="en-US" sz="3600" dirty="0"/>
              <a:t>특정 태그 및 키워드로 필터링</a:t>
            </a:r>
            <a:endParaRPr lang="ko-KR" alt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(58p / 59p)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스팸 키워드를 지정하여 키워드가 일정 회수이상 포함되는 링크를 버린다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52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블로그 링크 필터링</a:t>
            </a:r>
            <a:br>
              <a:rPr lang="en-US" altLang="ko-KR" dirty="0"/>
            </a:br>
            <a:r>
              <a:rPr lang="en-US" altLang="ko-KR" sz="4000" dirty="0"/>
              <a:t>	- </a:t>
            </a:r>
            <a:r>
              <a:rPr lang="ko-KR" altLang="en-US" sz="3600" dirty="0"/>
              <a:t>주의사항</a:t>
            </a:r>
            <a:r>
              <a:rPr lang="en-US" altLang="ko-KR" sz="3600" dirty="0"/>
              <a:t>(</a:t>
            </a:r>
            <a:r>
              <a:rPr lang="ko-KR" altLang="en-US" sz="3600" dirty="0"/>
              <a:t>접속에러</a:t>
            </a:r>
            <a:r>
              <a:rPr lang="en-US" altLang="ko-KR" sz="3600" dirty="0"/>
              <a:t>)</a:t>
            </a:r>
            <a:endParaRPr lang="ko-KR" alt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(64p)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EatingElmo</a:t>
            </a:r>
            <a:r>
              <a:rPr lang="en-US" altLang="ko-KR" dirty="0"/>
              <a:t> </a:t>
            </a:r>
            <a:r>
              <a:rPr lang="ko-KR" altLang="en-US" dirty="0"/>
              <a:t>피셜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 err="1"/>
              <a:t>url</a:t>
            </a:r>
            <a:r>
              <a:rPr lang="ko-KR" altLang="en-US" dirty="0"/>
              <a:t>에 접속이 안되는 에러 발생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중간에 특정 문자열을 제거하고 </a:t>
            </a:r>
            <a:r>
              <a:rPr lang="en-US" altLang="ko-KR" dirty="0"/>
              <a:t>“/” </a:t>
            </a:r>
            <a:r>
              <a:rPr lang="ko-KR" altLang="en-US" dirty="0"/>
              <a:t>문자로 대체하면 접속이 잘 되는 것을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추후 확인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757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028F-649C-4518-A42C-D358DC65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블로그 본문 수집</a:t>
            </a:r>
            <a:endParaRPr lang="ko-KR" alt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18C4-C178-4FD7-B613-67FCB14F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네이버 기준</a:t>
            </a:r>
            <a:r>
              <a:rPr lang="en-US" altLang="ko-KR" sz="3500" dirty="0"/>
              <a:t>)</a:t>
            </a:r>
          </a:p>
          <a:p>
            <a:r>
              <a:rPr lang="en-US" altLang="ko-KR" dirty="0" err="1"/>
              <a:t>EatingElmo</a:t>
            </a:r>
            <a:r>
              <a:rPr lang="en-US" altLang="ko-KR" dirty="0"/>
              <a:t>(65p)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링크 수집이 완료 </a:t>
            </a:r>
            <a:r>
              <a:rPr lang="en-US" altLang="ko-KR" dirty="0"/>
              <a:t>-&gt;</a:t>
            </a:r>
            <a:r>
              <a:rPr lang="ko-KR" altLang="en-US" dirty="0"/>
              <a:t> 데이터를 분할하여 팀원들에게 골고루 분배</a:t>
            </a:r>
            <a:endParaRPr lang="en-US" altLang="ko-KR" dirty="0"/>
          </a:p>
          <a:p>
            <a:r>
              <a:rPr lang="en-US" altLang="ko-KR" dirty="0" err="1"/>
              <a:t>EatingElmo</a:t>
            </a:r>
            <a:r>
              <a:rPr lang="ko-KR" altLang="en-US" dirty="0"/>
              <a:t>의 경우 링크수집까지 윈도우 환경에서 크롤링하였고</a:t>
            </a:r>
            <a:endParaRPr lang="en-US" altLang="ko-KR" dirty="0"/>
          </a:p>
          <a:p>
            <a:r>
              <a:rPr lang="ko-KR" altLang="en-US" dirty="0"/>
              <a:t>본문수집부터 </a:t>
            </a:r>
            <a:r>
              <a:rPr lang="en-US" altLang="ko-KR" dirty="0"/>
              <a:t>GCP(Google Cloud Platform) </a:t>
            </a:r>
            <a:r>
              <a:rPr lang="ko-KR" altLang="en-US" dirty="0"/>
              <a:t>의 </a:t>
            </a:r>
            <a:r>
              <a:rPr lang="en-US" altLang="ko-KR" dirty="0"/>
              <a:t>VM Linux </a:t>
            </a:r>
            <a:r>
              <a:rPr lang="ko-KR" altLang="en-US" dirty="0"/>
              <a:t>환경에서 진행하였다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논의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2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0C8E-ECFA-4626-90AF-37783D04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8F07-AD50-4F02-B482-7358E184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  <a:endParaRPr lang="en-US" altLang="ko-KR" dirty="0"/>
          </a:p>
          <a:p>
            <a:r>
              <a:rPr lang="ko-KR" altLang="en-US" dirty="0"/>
              <a:t>수집 과정</a:t>
            </a:r>
            <a:endParaRPr lang="en-US" altLang="ko-KR" dirty="0"/>
          </a:p>
          <a:p>
            <a:r>
              <a:rPr lang="ko-KR" altLang="en-US" dirty="0"/>
              <a:t>전처리 과정</a:t>
            </a:r>
          </a:p>
        </p:txBody>
      </p:sp>
    </p:spTree>
    <p:extLst>
      <p:ext uri="{BB962C8B-B14F-4D97-AF65-F5344CB8AC3E}">
        <p14:creationId xmlns:p14="http://schemas.microsoft.com/office/powerpoint/2010/main" val="80926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1466-959B-4324-856A-D35496CF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15DE-15E9-40BC-88EA-698CEBD1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공공 데이터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소스 </a:t>
            </a:r>
            <a:r>
              <a:rPr lang="en-US" altLang="ko-KR" dirty="0"/>
              <a:t>: </a:t>
            </a:r>
            <a:r>
              <a:rPr lang="ko-KR" altLang="en-US" dirty="0"/>
              <a:t>서울 열린데이터 광장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서울시 </a:t>
            </a:r>
            <a:r>
              <a:rPr lang="en-US" altLang="ko-KR" dirty="0"/>
              <a:t>25</a:t>
            </a:r>
            <a:r>
              <a:rPr lang="ko-KR" altLang="en-US" dirty="0"/>
              <a:t>개 구별 미용실 등록현황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크롤링 데이터</a:t>
            </a:r>
            <a:endParaRPr lang="en-US" altLang="ko-KR" dirty="0"/>
          </a:p>
          <a:p>
            <a:pPr lvl="1"/>
            <a:r>
              <a:rPr lang="ko-KR" altLang="en-US" dirty="0"/>
              <a:t>소스 </a:t>
            </a:r>
            <a:r>
              <a:rPr lang="en-US" altLang="ko-KR" dirty="0"/>
              <a:t>: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티스토리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</a:p>
          <a:p>
            <a:pPr marL="1371600" lvl="2" indent="-457200">
              <a:buFont typeface="+mj-lt"/>
              <a:buAutoNum type="arabicParenR"/>
            </a:pPr>
            <a:r>
              <a:rPr lang="ko-KR" altLang="en-US" dirty="0"/>
              <a:t>블로그 및 </a:t>
            </a:r>
            <a:r>
              <a:rPr lang="en-US" altLang="ko-KR" dirty="0"/>
              <a:t>SNS</a:t>
            </a:r>
            <a:r>
              <a:rPr lang="ko-KR" altLang="en-US" dirty="0"/>
              <a:t>에 올라온 리뷰</a:t>
            </a:r>
            <a:endParaRPr lang="en-US" altLang="ko-KR" dirty="0"/>
          </a:p>
          <a:p>
            <a:pPr marL="1371600" lvl="2" indent="-457200">
              <a:buFont typeface="+mj-lt"/>
              <a:buAutoNum type="arabicParenR"/>
            </a:pPr>
            <a:r>
              <a:rPr lang="ko-KR" altLang="en-US" dirty="0"/>
              <a:t>텍스트 및 헤어이미지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68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6426-40E9-4EF2-AF87-E30AA76A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수집과정</a:t>
            </a:r>
            <a:r>
              <a:rPr lang="en-US" altLang="ko-KR" dirty="0"/>
              <a:t> - </a:t>
            </a:r>
            <a:r>
              <a:rPr lang="ko-KR" altLang="en-US" dirty="0"/>
              <a:t>공공 데이터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73BC-6F53-4B19-BC8C-628342A8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trike="sngStrike" dirty="0"/>
              <a:t>현재는 직접 다운로드 받은 </a:t>
            </a:r>
            <a:r>
              <a:rPr lang="en-US" altLang="ko-KR" strike="sngStrike" dirty="0"/>
              <a:t>csv </a:t>
            </a:r>
            <a:r>
              <a:rPr lang="ko-KR" altLang="en-US" strike="sngStrike" dirty="0"/>
              <a:t>파일로 전처리 작업을 하되</a:t>
            </a:r>
            <a:endParaRPr lang="en-US" altLang="ko-KR" strike="sngStrike" dirty="0"/>
          </a:p>
          <a:p>
            <a:pPr>
              <a:lnSpc>
                <a:spcPct val="110000"/>
              </a:lnSpc>
            </a:pPr>
            <a:r>
              <a:rPr lang="ko-KR" altLang="en-US" dirty="0"/>
              <a:t>어느정도 가닥이 잡히면 </a:t>
            </a:r>
            <a:r>
              <a:rPr lang="en-US" altLang="ko-KR" dirty="0"/>
              <a:t>API</a:t>
            </a:r>
            <a:r>
              <a:rPr lang="ko-KR" altLang="en-US" dirty="0"/>
              <a:t>로 데이터를 받아와 처리할 것</a:t>
            </a:r>
            <a:endParaRPr lang="en-US" altLang="ko-KR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현재 </a:t>
            </a:r>
            <a:r>
              <a:rPr lang="en-US" altLang="ko-KR" dirty="0"/>
              <a:t>API</a:t>
            </a:r>
            <a:r>
              <a:rPr lang="ko-KR" altLang="en-US" dirty="0"/>
              <a:t>로 데이터를 받아오는 코드 구현 완료된 상태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API</a:t>
            </a:r>
            <a:r>
              <a:rPr lang="ko-KR" altLang="en-US" dirty="0"/>
              <a:t>로 전체 데이터 호출 코드 실행하는데 </a:t>
            </a:r>
            <a:r>
              <a:rPr lang="en-US" altLang="ko-KR" dirty="0"/>
              <a:t>3~5</a:t>
            </a:r>
            <a:r>
              <a:rPr lang="ko-KR" altLang="en-US" dirty="0"/>
              <a:t>분정도 걸린다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15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6426-40E9-4EF2-AF87-E30AA76A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수집과정</a:t>
            </a:r>
            <a:r>
              <a:rPr lang="en-US" altLang="ko-KR" dirty="0"/>
              <a:t> - </a:t>
            </a:r>
            <a:r>
              <a:rPr lang="ko-KR" altLang="en-US" dirty="0"/>
              <a:t>크롤링 데이터</a:t>
            </a:r>
            <a:r>
              <a:rPr lang="en-US" altLang="ko-KR" dirty="0"/>
              <a:t>(</a:t>
            </a:r>
            <a:r>
              <a:rPr lang="ko-KR" altLang="en-US" dirty="0"/>
              <a:t>공통사항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73BC-6F53-4B19-BC8C-628342A8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공통사항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텍스트</a:t>
            </a:r>
            <a:r>
              <a:rPr lang="en-US" altLang="ko-KR" dirty="0"/>
              <a:t>/</a:t>
            </a:r>
            <a:r>
              <a:rPr lang="ko-KR" altLang="en-US" dirty="0"/>
              <a:t>이미지 분석을 위한 데이터 수집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BeautifulSoup</a:t>
            </a:r>
            <a:r>
              <a:rPr lang="en-US" altLang="ko-KR" dirty="0"/>
              <a:t> / Selenium </a:t>
            </a:r>
            <a:r>
              <a:rPr lang="ko-KR" altLang="en-US" dirty="0"/>
              <a:t>모듈 활용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BeautifulSoup</a:t>
            </a:r>
            <a:r>
              <a:rPr lang="en-US" altLang="ko-KR" dirty="0"/>
              <a:t> :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dirty="0"/>
              <a:t>python </a:t>
            </a:r>
            <a:r>
              <a:rPr lang="ko-KR" altLang="en-US" dirty="0"/>
              <a:t>코드 상에서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, content(text/image) </a:t>
            </a:r>
            <a:r>
              <a:rPr lang="ko-KR" altLang="en-US" dirty="0"/>
              <a:t>등 정적 컨텐츠 크롤링 담당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Selenium :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dirty="0"/>
              <a:t>python </a:t>
            </a:r>
            <a:r>
              <a:rPr lang="ko-KR" altLang="en-US" dirty="0"/>
              <a:t>코드 상에서 웹브라우저 접속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링크이동 등 동적 처리 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093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6426-40E9-4EF2-AF87-E30AA76A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78" y="3828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수집과정</a:t>
            </a:r>
            <a:r>
              <a:rPr lang="en-US" altLang="ko-KR" sz="4000" dirty="0"/>
              <a:t> - </a:t>
            </a:r>
            <a:r>
              <a:rPr lang="ko-KR" altLang="en-US" sz="4000" dirty="0"/>
              <a:t>크롤링 데이터</a:t>
            </a:r>
            <a:r>
              <a:rPr lang="en-US" altLang="ko-KR" sz="4000" dirty="0"/>
              <a:t>(</a:t>
            </a:r>
            <a:r>
              <a:rPr lang="ko-KR" altLang="en-US" sz="4000" dirty="0"/>
              <a:t>텍스트 데이터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73BC-6F53-4B19-BC8C-628342A8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수집방안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BeautifulSoup</a:t>
            </a:r>
            <a:r>
              <a:rPr lang="en-US" altLang="ko-KR" dirty="0"/>
              <a:t> / Selenium </a:t>
            </a:r>
            <a:r>
              <a:rPr lang="ko-KR" altLang="en-US" dirty="0"/>
              <a:t>모듈 활용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ko-KR" altLang="en-US" dirty="0"/>
              <a:t>크롤링할 플랫폼 정하기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블로그 </a:t>
            </a:r>
            <a:r>
              <a:rPr lang="en-US" altLang="ko-KR" dirty="0"/>
              <a:t>: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티스토리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SNS : 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ko-KR" altLang="en-US" dirty="0"/>
              <a:t>선정한 플랫폼에서 리뷰 데이터 </a:t>
            </a:r>
            <a:r>
              <a:rPr lang="en-US" altLang="ko-KR" dirty="0" err="1"/>
              <a:t>url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)</a:t>
            </a:r>
            <a:r>
              <a:rPr lang="ko-KR" altLang="en-US" dirty="0"/>
              <a:t> 수집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en-US" altLang="ko-KR" dirty="0" err="1"/>
              <a:t>url</a:t>
            </a:r>
            <a:r>
              <a:rPr lang="ko-KR" altLang="en-US" dirty="0"/>
              <a:t> 및 글 제목 바탕으로 </a:t>
            </a:r>
            <a:r>
              <a:rPr lang="en-US" altLang="ko-KR" dirty="0"/>
              <a:t>1</a:t>
            </a:r>
            <a:r>
              <a:rPr lang="ko-KR" altLang="en-US" dirty="0"/>
              <a:t>차 필터링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차 필터링된 링크의 개수로 크롤링할 데이터 양 파악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ko-KR" altLang="en-US" dirty="0"/>
              <a:t>정제된 링크로 실질적인 리뷰 본문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r>
              <a:rPr lang="ko-KR" altLang="en-US" dirty="0"/>
              <a:t> 수집</a:t>
            </a:r>
            <a:endParaRPr lang="en-US" altLang="ko-KR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dirty="0"/>
              <a:t>* 이 과정에서 리뷰에 삽입된 이미지 데이터도 같이 크롤링 하면 어떨까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49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73BC-6F53-4B19-BC8C-628342A8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수집방안</a:t>
            </a:r>
            <a:r>
              <a:rPr lang="en-US" altLang="ko-KR" dirty="0"/>
              <a:t>1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BeautifulSoup</a:t>
            </a:r>
            <a:r>
              <a:rPr lang="en-US" altLang="ko-KR" dirty="0"/>
              <a:t> / Selenium </a:t>
            </a:r>
            <a:r>
              <a:rPr lang="ko-KR" altLang="en-US" dirty="0"/>
              <a:t>모듈 활용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ko-KR" altLang="en-US" dirty="0"/>
              <a:t>크롤링할 플랫폼 정하기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블로그 </a:t>
            </a:r>
            <a:r>
              <a:rPr lang="en-US" altLang="ko-KR" dirty="0"/>
              <a:t>: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티스토리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SNS : 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ko-KR" altLang="en-US" dirty="0"/>
              <a:t>이전 페이지에서 확보한 리뷰 링크에서 이미지 데이터 수집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수집방안</a:t>
            </a:r>
            <a:r>
              <a:rPr lang="en-US" altLang="ko-KR" dirty="0"/>
              <a:t>2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ko-KR" altLang="en-US" dirty="0"/>
              <a:t>사람들이 자주 검색할만한 특정 헤어스타일 선택하기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ex) </a:t>
            </a:r>
            <a:r>
              <a:rPr lang="ko-KR" altLang="en-US" dirty="0"/>
              <a:t>투블럭</a:t>
            </a:r>
            <a:r>
              <a:rPr lang="en-US" altLang="ko-KR" dirty="0"/>
              <a:t>, </a:t>
            </a:r>
            <a:r>
              <a:rPr lang="ko-KR" altLang="en-US" dirty="0"/>
              <a:t>박새로이컷</a:t>
            </a:r>
            <a:r>
              <a:rPr lang="en-US" altLang="ko-KR" dirty="0"/>
              <a:t>, </a:t>
            </a:r>
            <a:r>
              <a:rPr lang="ko-KR" altLang="en-US" dirty="0"/>
              <a:t>허쉬컷</a:t>
            </a:r>
            <a:r>
              <a:rPr lang="en-US" altLang="ko-KR" dirty="0"/>
              <a:t>, C</a:t>
            </a:r>
            <a:r>
              <a:rPr lang="ko-KR" altLang="en-US" dirty="0"/>
              <a:t>컬펌</a:t>
            </a:r>
            <a:r>
              <a:rPr lang="en-US" altLang="ko-KR" dirty="0"/>
              <a:t>, </a:t>
            </a:r>
            <a:r>
              <a:rPr lang="ko-KR" altLang="en-US" dirty="0"/>
              <a:t>씨스루뱅</a:t>
            </a:r>
            <a:r>
              <a:rPr lang="en-US" altLang="ko-KR" dirty="0"/>
              <a:t>, </a:t>
            </a:r>
            <a:r>
              <a:rPr lang="ko-KR" altLang="en-US" dirty="0"/>
              <a:t>애쉬브라운 등등</a:t>
            </a:r>
            <a:r>
              <a:rPr lang="en-US" altLang="ko-KR" dirty="0"/>
              <a:t>…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ko-KR" altLang="en-US" dirty="0"/>
              <a:t>해당 헤어스타일로 검색 </a:t>
            </a:r>
            <a:r>
              <a:rPr lang="en-US" altLang="ko-KR" dirty="0"/>
              <a:t>-&gt; </a:t>
            </a:r>
            <a:r>
              <a:rPr lang="ko-KR" altLang="en-US" dirty="0"/>
              <a:t>검색결과 이미지 수집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ko-KR" altLang="en-US" dirty="0"/>
              <a:t>수집방안</a:t>
            </a:r>
            <a:r>
              <a:rPr lang="en-US" altLang="ko-KR" dirty="0"/>
              <a:t>1</a:t>
            </a:r>
            <a:r>
              <a:rPr lang="ko-KR" altLang="en-US" dirty="0"/>
              <a:t>과 수집방안</a:t>
            </a:r>
            <a:r>
              <a:rPr lang="en-US" altLang="ko-KR" dirty="0"/>
              <a:t>2</a:t>
            </a:r>
            <a:r>
              <a:rPr lang="ko-KR" altLang="en-US" dirty="0"/>
              <a:t>의 데이터를 함께 이미지 분석에 활용</a:t>
            </a:r>
            <a:endParaRPr lang="en-US" altLang="ko-K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CD4E2C-D69F-456A-AECA-CCE29D82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78" y="3828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수집과정</a:t>
            </a:r>
            <a:r>
              <a:rPr lang="en-US" altLang="ko-KR" sz="4000" dirty="0"/>
              <a:t> - </a:t>
            </a:r>
            <a:r>
              <a:rPr lang="ko-KR" altLang="en-US" sz="4000" dirty="0"/>
              <a:t>크롤링 데이터</a:t>
            </a:r>
            <a:r>
              <a:rPr lang="en-US" altLang="ko-KR" sz="4000" dirty="0"/>
              <a:t>(</a:t>
            </a:r>
            <a:r>
              <a:rPr lang="ko-KR" altLang="en-US" sz="4000" dirty="0"/>
              <a:t>이미지 데이터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3418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83DF-AB49-4979-B924-A4D27B9F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과정 </a:t>
            </a:r>
            <a:r>
              <a:rPr lang="en-US" altLang="ko-KR" dirty="0"/>
              <a:t>– </a:t>
            </a:r>
            <a:r>
              <a:rPr lang="ko-KR" altLang="en-US" dirty="0"/>
              <a:t>공공 데이터</a:t>
            </a:r>
            <a:br>
              <a:rPr lang="en-US" altLang="ko-KR" dirty="0"/>
            </a:br>
            <a:r>
              <a:rPr lang="en-US" altLang="ko-KR" sz="3000" dirty="0"/>
              <a:t>- </a:t>
            </a:r>
            <a:r>
              <a:rPr lang="ko-KR" altLang="en-US" sz="3000" dirty="0"/>
              <a:t>완료된 작업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12AB-AF28-4BA3-B26A-1AD75994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API</a:t>
            </a:r>
            <a:r>
              <a:rPr lang="ko-KR" altLang="en-US" dirty="0"/>
              <a:t> 방식으로 공공 데이터 조회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25</a:t>
            </a:r>
            <a:r>
              <a:rPr lang="ko-KR" altLang="en-US" dirty="0"/>
              <a:t>개 데이터를 </a:t>
            </a:r>
            <a:r>
              <a:rPr lang="en-US" altLang="ko-KR" dirty="0"/>
              <a:t>pandas </a:t>
            </a:r>
            <a:r>
              <a:rPr lang="en-US" altLang="ko-KR" dirty="0" err="1"/>
              <a:t>DataFrame</a:t>
            </a:r>
            <a:r>
              <a:rPr lang="en-US" altLang="ko-KR" dirty="0"/>
              <a:t>(</a:t>
            </a:r>
            <a:r>
              <a:rPr lang="ko-KR" altLang="en-US" dirty="0"/>
              <a:t>이하 </a:t>
            </a:r>
            <a:r>
              <a:rPr lang="en-US" altLang="ko-KR" dirty="0"/>
              <a:t>DF</a:t>
            </a:r>
            <a:r>
              <a:rPr lang="ko-KR" altLang="en-US" dirty="0"/>
              <a:t>로 표기</a:t>
            </a:r>
            <a:r>
              <a:rPr lang="en-US" altLang="ko-KR" dirty="0"/>
              <a:t>)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25</a:t>
            </a:r>
            <a:r>
              <a:rPr lang="ko-KR" altLang="en-US" dirty="0"/>
              <a:t>개 </a:t>
            </a:r>
            <a:r>
              <a:rPr lang="en-US" altLang="ko-KR" dirty="0"/>
              <a:t>DF</a:t>
            </a:r>
            <a:r>
              <a:rPr lang="ko-KR" altLang="en-US" dirty="0"/>
              <a:t>의 컬럼이 길이 및 컬럼명이 같은지 확인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컬럼명을 일치시킨 후 </a:t>
            </a:r>
            <a:r>
              <a:rPr lang="en-US" altLang="ko-KR" dirty="0"/>
              <a:t>DF </a:t>
            </a:r>
            <a:r>
              <a:rPr lang="ko-KR" altLang="en-US" dirty="0"/>
              <a:t>병합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drop_duplicated</a:t>
            </a:r>
            <a:r>
              <a:rPr lang="en-US" altLang="ko-KR" dirty="0"/>
              <a:t>()</a:t>
            </a:r>
            <a:r>
              <a:rPr lang="ko-KR" altLang="en-US" dirty="0"/>
              <a:t>함수로 중복된 데이터 제거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폐업일자</a:t>
            </a:r>
            <a:r>
              <a:rPr lang="en-US" altLang="ko-KR" dirty="0"/>
              <a:t>’ </a:t>
            </a:r>
            <a:r>
              <a:rPr lang="ko-KR" altLang="en-US" dirty="0"/>
              <a:t>컬럼에 값이 있는 데이터를 폐업점으로 판단</a:t>
            </a:r>
            <a:r>
              <a:rPr lang="en-US" altLang="ko-KR" dirty="0"/>
              <a:t>.      </a:t>
            </a:r>
            <a:r>
              <a:rPr lang="ko-KR" altLang="en-US" dirty="0"/>
              <a:t>폐업점 데이터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52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1198</Words>
  <Application>Microsoft Office PowerPoint</Application>
  <PresentationFormat>Widescreen</PresentationFormat>
  <Paragraphs>210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Sandoll 국대떡볶이 02 Bold</vt:lpstr>
      <vt:lpstr>나눔스퀘어라운드 Bold</vt:lpstr>
      <vt:lpstr>나눔스퀘어라운드 ExtraBold</vt:lpstr>
      <vt:lpstr>맑은 고딕</vt:lpstr>
      <vt:lpstr>Arial</vt:lpstr>
      <vt:lpstr>Office Theme</vt:lpstr>
      <vt:lpstr>마리톡 데이터 수집 및 전처리 방안</vt:lpstr>
      <vt:lpstr>PowerPoint Presentation</vt:lpstr>
      <vt:lpstr>목차</vt:lpstr>
      <vt:lpstr>활용 데이터</vt:lpstr>
      <vt:lpstr>수집과정 - 공공 데이터</vt:lpstr>
      <vt:lpstr>수집과정 - 크롤링 데이터(공통사항)</vt:lpstr>
      <vt:lpstr>수집과정 - 크롤링 데이터(텍스트 데이터)</vt:lpstr>
      <vt:lpstr>수집과정 - 크롤링 데이터(이미지 데이터)</vt:lpstr>
      <vt:lpstr>전처리 과정 – 공공 데이터 - 완료된 작업</vt:lpstr>
      <vt:lpstr>전처리 과정 – 공공 데이터 - 필요한 작업1 : 쓰레기 데이터 제거</vt:lpstr>
      <vt:lpstr>전처리 과정 – 공공 데이터 - 필요한 작업2 : 누락값 채우기</vt:lpstr>
      <vt:lpstr>전처리 과정 – 리뷰 포스팅 개수 데이터</vt:lpstr>
      <vt:lpstr>전처리 과정 – 리뷰 포스팅 개수 데이터(2)</vt:lpstr>
      <vt:lpstr>전처리 과정 – 업소별 검색창 링크 수집</vt:lpstr>
      <vt:lpstr>전처리 과정 – 블로그 링크 수집(1)</vt:lpstr>
      <vt:lpstr>전처리 과정 – 블로그 링크 수집(2)</vt:lpstr>
      <vt:lpstr>전처리 과정 – 블로그 링크 필터링</vt:lpstr>
      <vt:lpstr>전처리 과정 – 블로그 링크 필터링  - 블로그 작성자로 필터링</vt:lpstr>
      <vt:lpstr>전처리 과정 – 블로그 링크 필터링  - 블로그 링크로 필터링</vt:lpstr>
      <vt:lpstr>전처리 과정 – 블로그 링크 필터링  - 블로그 타입(플랫폼)별 필터링</vt:lpstr>
      <vt:lpstr>전처리 과정 – 블로그 링크 필터링  - 특정 태그 및 키워드로 필터링</vt:lpstr>
      <vt:lpstr>전처리 과정 – 블로그 링크 필터링  - 주의사항(접속에러)</vt:lpstr>
      <vt:lpstr>전처리 과정 – 블로그 본문 수집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마리톡 데이터 수집 및 전처리</dc:title>
  <dc:creator>DongWon</dc:creator>
  <cp:lastModifiedBy>DongWon</cp:lastModifiedBy>
  <cp:revision>320</cp:revision>
  <dcterms:created xsi:type="dcterms:W3CDTF">2020-03-25T00:32:39Z</dcterms:created>
  <dcterms:modified xsi:type="dcterms:W3CDTF">2020-03-26T09:26:05Z</dcterms:modified>
</cp:coreProperties>
</file>