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23" r:id="rId2"/>
    <p:sldId id="386" r:id="rId3"/>
    <p:sldId id="418" r:id="rId4"/>
    <p:sldId id="394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9" r:id="rId21"/>
    <p:sldId id="420" r:id="rId22"/>
    <p:sldId id="421" r:id="rId23"/>
    <p:sldId id="422" r:id="rId24"/>
    <p:sldId id="425" r:id="rId25"/>
    <p:sldId id="426" r:id="rId26"/>
    <p:sldId id="423" r:id="rId27"/>
    <p:sldId id="427" r:id="rId28"/>
    <p:sldId id="428" r:id="rId29"/>
    <p:sldId id="429" r:id="rId30"/>
    <p:sldId id="40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C4F"/>
    <a:srgbClr val="A17D60"/>
    <a:srgbClr val="A2B9C9"/>
    <a:srgbClr val="AED1D3"/>
    <a:srgbClr val="FBCA92"/>
    <a:srgbClr val="FAB56A"/>
    <a:srgbClr val="FABD7A"/>
    <a:srgbClr val="FF7C80"/>
    <a:srgbClr val="F7AF9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62396" y="1004297"/>
            <a:ext cx="11798300" cy="2424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A17D60"/>
                </a:solidFill>
              </a:rPr>
              <a:t>TERM 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A17D60"/>
                </a:solidFill>
              </a:rPr>
              <a:t> PRESENTATION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EFEF3C-0360-4F4E-BCE9-5FC639A26059}"/>
              </a:ext>
            </a:extLst>
          </p:cNvPr>
          <p:cNvSpPr/>
          <p:nvPr/>
        </p:nvSpPr>
        <p:spPr>
          <a:xfrm>
            <a:off x="9082432" y="4998278"/>
            <a:ext cx="277826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/>
              <a:t>201533632 </a:t>
            </a:r>
            <a:r>
              <a:rPr lang="ko-KR" altLang="en-US" b="1" i="1" kern="0" dirty="0"/>
              <a:t>김동욱</a:t>
            </a:r>
            <a:endParaRPr lang="en-US" altLang="ko-KR" b="1" i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/>
              <a:t>201533671 </a:t>
            </a:r>
            <a:r>
              <a:rPr lang="ko-KR" altLang="en-US" b="1" i="1" kern="0" dirty="0" err="1"/>
              <a:t>조경호</a:t>
            </a:r>
            <a:endParaRPr lang="en-US" altLang="ko-KR" b="1" i="1" kern="0" dirty="0"/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Inspection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E51DA7-65B0-4C68-9A23-685DC045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1" y="1200307"/>
            <a:ext cx="5178643" cy="489685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18713DA-ECC4-4C68-835C-C9FB7D46CBA4}"/>
              </a:ext>
            </a:extLst>
          </p:cNvPr>
          <p:cNvSpPr/>
          <p:nvPr/>
        </p:nvSpPr>
        <p:spPr>
          <a:xfrm>
            <a:off x="833718" y="5342965"/>
            <a:ext cx="3065929" cy="4930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331E8B-6203-4153-9250-4D8562018381}"/>
              </a:ext>
            </a:extLst>
          </p:cNvPr>
          <p:cNvCxnSpPr/>
          <p:nvPr/>
        </p:nvCxnSpPr>
        <p:spPr>
          <a:xfrm flipV="1">
            <a:off x="3899647" y="2814918"/>
            <a:ext cx="3370729" cy="2779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4821E8-B0A9-4485-8001-3AD7734674E1}"/>
              </a:ext>
            </a:extLst>
          </p:cNvPr>
          <p:cNvSpPr txBox="1"/>
          <p:nvPr/>
        </p:nvSpPr>
        <p:spPr>
          <a:xfrm>
            <a:off x="7384076" y="2282499"/>
            <a:ext cx="251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All column’s unknown rare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5F8F3-4B73-40E2-AFB1-952D7632E875}"/>
              </a:ext>
            </a:extLst>
          </p:cNvPr>
          <p:cNvSpPr txBox="1"/>
          <p:nvPr/>
        </p:nvSpPr>
        <p:spPr>
          <a:xfrm>
            <a:off x="7167386" y="3828029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Drop unknown data</a:t>
            </a:r>
          </a:p>
        </p:txBody>
      </p:sp>
    </p:spTree>
    <p:extLst>
      <p:ext uri="{BB962C8B-B14F-4D97-AF65-F5344CB8AC3E}">
        <p14:creationId xmlns:p14="http://schemas.microsoft.com/office/powerpoint/2010/main" val="36700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Algorithm &amp; evaluation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9917E-F6A5-42F9-9205-47EC4589A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0" y="872953"/>
            <a:ext cx="4855088" cy="2369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2092E-F946-4E1B-AE73-43F865C084DD}"/>
              </a:ext>
            </a:extLst>
          </p:cNvPr>
          <p:cNvSpPr txBox="1"/>
          <p:nvPr/>
        </p:nvSpPr>
        <p:spPr>
          <a:xfrm>
            <a:off x="1094166" y="3384919"/>
            <a:ext cx="37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First algorithm test</a:t>
            </a:r>
            <a:endParaRPr lang="ko-KR" altLang="en-US" sz="2400" b="1" dirty="0"/>
          </a:p>
        </p:txBody>
      </p:sp>
      <p:pic>
        <p:nvPicPr>
          <p:cNvPr id="8" name="그림 7" descr="조류, 꽃, 나무이(가) 표시된 사진&#10;&#10;자동 생성된 설명">
            <a:extLst>
              <a:ext uri="{FF2B5EF4-FFF2-40B4-BE49-F238E27FC236}">
                <a16:creationId xmlns:a16="http://schemas.microsoft.com/office/drawing/2014/main" id="{C6452965-C6DC-4CD8-A5F1-733D2BF7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0" y="4158279"/>
            <a:ext cx="6022234" cy="1826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1DBFD-F63E-4CF1-8379-A52198652C71}"/>
              </a:ext>
            </a:extLst>
          </p:cNvPr>
          <p:cNvSpPr txBox="1"/>
          <p:nvPr/>
        </p:nvSpPr>
        <p:spPr>
          <a:xfrm>
            <a:off x="1237600" y="6252661"/>
            <a:ext cx="37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Grid search </a:t>
            </a:r>
            <a:endParaRPr lang="ko-KR" altLang="en-US" sz="2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8269F8-E495-420E-B7AC-B5F6992E51C0}"/>
              </a:ext>
            </a:extLst>
          </p:cNvPr>
          <p:cNvGrpSpPr/>
          <p:nvPr/>
        </p:nvGrpSpPr>
        <p:grpSpPr>
          <a:xfrm>
            <a:off x="5602941" y="1882588"/>
            <a:ext cx="6391835" cy="3478306"/>
            <a:chOff x="5602941" y="1882588"/>
            <a:chExt cx="6391835" cy="3478306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C3CCFD-CC70-47F9-8CC3-F50F0DC820F9}"/>
                </a:ext>
              </a:extLst>
            </p:cNvPr>
            <p:cNvCxnSpPr/>
            <p:nvPr/>
          </p:nvCxnSpPr>
          <p:spPr>
            <a:xfrm>
              <a:off x="5602941" y="1882588"/>
              <a:ext cx="2142565" cy="13596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CDEF131-434A-433F-9A06-BF2BD717B805}"/>
                </a:ext>
              </a:extLst>
            </p:cNvPr>
            <p:cNvCxnSpPr/>
            <p:nvPr/>
          </p:nvCxnSpPr>
          <p:spPr>
            <a:xfrm flipV="1">
              <a:off x="6535271" y="3774141"/>
              <a:ext cx="1335741" cy="15867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D38CD6-FEC6-4E61-B902-A1D1A5743F18}"/>
                </a:ext>
              </a:extLst>
            </p:cNvPr>
            <p:cNvSpPr txBox="1"/>
            <p:nvPr/>
          </p:nvSpPr>
          <p:spPr>
            <a:xfrm>
              <a:off x="7871012" y="2957950"/>
              <a:ext cx="41237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It’s not a good ML Model</a:t>
              </a: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Dataset is not fit to </a:t>
              </a: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this objective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9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</a:t>
            </a:r>
            <a:r>
              <a:rPr lang="en-US" altLang="ko-KR" sz="3200" b="1" kern="0" dirty="0">
                <a:solidFill>
                  <a:prstClr val="white"/>
                </a:solidFill>
              </a:rPr>
              <a:t> &amp; evaluation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615DA2D1-F548-401A-91DC-FB66F4CB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9" y="1232746"/>
            <a:ext cx="6805246" cy="4908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40B099-559C-43AA-96D1-C279AEB941E3}"/>
              </a:ext>
            </a:extLst>
          </p:cNvPr>
          <p:cNvSpPr txBox="1"/>
          <p:nvPr/>
        </p:nvSpPr>
        <p:spPr>
          <a:xfrm>
            <a:off x="7436328" y="4724499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Grid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94699-B349-4EAF-9670-B4E09DA9E064}"/>
              </a:ext>
            </a:extLst>
          </p:cNvPr>
          <p:cNvSpPr txBox="1"/>
          <p:nvPr/>
        </p:nvSpPr>
        <p:spPr>
          <a:xfrm>
            <a:off x="7436328" y="2402640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Algorithm test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DE8DC6-86AA-40C2-ABFC-195C33209772}"/>
              </a:ext>
            </a:extLst>
          </p:cNvPr>
          <p:cNvGrpSpPr/>
          <p:nvPr/>
        </p:nvGrpSpPr>
        <p:grpSpPr>
          <a:xfrm>
            <a:off x="267683" y="1185771"/>
            <a:ext cx="3474977" cy="2704912"/>
            <a:chOff x="267683" y="1185771"/>
            <a:chExt cx="3474977" cy="270491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0C87F0-CB9C-443F-81FA-74FFBC475B3D}"/>
                </a:ext>
              </a:extLst>
            </p:cNvPr>
            <p:cNvSpPr/>
            <p:nvPr/>
          </p:nvSpPr>
          <p:spPr>
            <a:xfrm>
              <a:off x="267683" y="1185771"/>
              <a:ext cx="2134858" cy="14477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BA614BF-2479-49BC-A32C-78D76A503F73}"/>
                </a:ext>
              </a:extLst>
            </p:cNvPr>
            <p:cNvSpPr/>
            <p:nvPr/>
          </p:nvSpPr>
          <p:spPr>
            <a:xfrm>
              <a:off x="357330" y="3104219"/>
              <a:ext cx="1803164" cy="7864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F2F8E-FB67-45DC-83CA-8561D0D7C200}"/>
                </a:ext>
              </a:extLst>
            </p:cNvPr>
            <p:cNvSpPr txBox="1"/>
            <p:nvPr/>
          </p:nvSpPr>
          <p:spPr>
            <a:xfrm>
              <a:off x="2402541" y="2012853"/>
              <a:ext cx="1340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Select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8C6BAC-D834-4B1E-9EDB-231BC0E5567C}"/>
              </a:ext>
            </a:extLst>
          </p:cNvPr>
          <p:cNvGrpSpPr/>
          <p:nvPr/>
        </p:nvGrpSpPr>
        <p:grpSpPr>
          <a:xfrm>
            <a:off x="2160494" y="3497451"/>
            <a:ext cx="4988845" cy="850188"/>
            <a:chOff x="2160494" y="3497451"/>
            <a:chExt cx="4988845" cy="850188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C0FD510-FDBB-4A9D-9E16-D50049AF565A}"/>
                </a:ext>
              </a:extLst>
            </p:cNvPr>
            <p:cNvCxnSpPr>
              <a:cxnSpLocks/>
            </p:cNvCxnSpPr>
            <p:nvPr/>
          </p:nvCxnSpPr>
          <p:spPr>
            <a:xfrm>
              <a:off x="2160494" y="3497451"/>
              <a:ext cx="1515035" cy="49624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2CB7F-C735-42C9-8D9B-C77EF0415785}"/>
                </a:ext>
              </a:extLst>
            </p:cNvPr>
            <p:cNvSpPr txBox="1"/>
            <p:nvPr/>
          </p:nvSpPr>
          <p:spPr>
            <a:xfrm>
              <a:off x="3657600" y="3639753"/>
              <a:ext cx="3491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Similar accuracy, </a:t>
              </a:r>
            </a:p>
            <a:p>
              <a:pPr algn="ctr"/>
              <a:r>
                <a:rPr lang="en-US" altLang="ko-KR" sz="2000" b="1" dirty="0"/>
                <a:t>but for next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</a:t>
            </a:r>
            <a:r>
              <a:rPr lang="en-US" altLang="ko-KR" sz="3200" b="1" kern="0" dirty="0">
                <a:solidFill>
                  <a:prstClr val="white"/>
                </a:solidFill>
              </a:rPr>
              <a:t> &amp; evaluation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C2975-DDC1-4F6A-92CD-FB43819DD71A}"/>
              </a:ext>
            </a:extLst>
          </p:cNvPr>
          <p:cNvSpPr txBox="1"/>
          <p:nvPr/>
        </p:nvSpPr>
        <p:spPr>
          <a:xfrm>
            <a:off x="3612926" y="923463"/>
            <a:ext cx="464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ROC curve vs PR curve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2AFEBF5-68F6-48F0-89C6-CBDA452F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03" y="1721001"/>
            <a:ext cx="4083703" cy="297309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2F7EC12-2314-44C4-A86A-2C7D52873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43" y="1721001"/>
            <a:ext cx="4382160" cy="3102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7651E-E6F1-46CF-85B1-5C7105CE3B5D}"/>
              </a:ext>
            </a:extLst>
          </p:cNvPr>
          <p:cNvSpPr txBox="1"/>
          <p:nvPr/>
        </p:nvSpPr>
        <p:spPr>
          <a:xfrm>
            <a:off x="1251010" y="5029968"/>
            <a:ext cx="9689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We prefer the PR curve whenever </a:t>
            </a:r>
          </a:p>
          <a:p>
            <a:pPr algn="ctr"/>
            <a:r>
              <a:rPr lang="en-US" altLang="ko-KR" sz="2400" b="1" dirty="0">
                <a:solidFill>
                  <a:srgbClr val="002060"/>
                </a:solidFill>
              </a:rPr>
              <a:t>the positive class is rare  </a:t>
            </a:r>
          </a:p>
          <a:p>
            <a:pPr algn="ctr"/>
            <a:r>
              <a:rPr lang="en-US" altLang="ko-KR" sz="2400" b="1" dirty="0"/>
              <a:t>or when you care more about the </a:t>
            </a:r>
          </a:p>
          <a:p>
            <a:pPr algn="ctr"/>
            <a:r>
              <a:rPr lang="en-US" altLang="ko-KR" sz="2400" b="1" dirty="0">
                <a:solidFill>
                  <a:srgbClr val="002060"/>
                </a:solidFill>
              </a:rPr>
              <a:t>false</a:t>
            </a:r>
            <a:r>
              <a:rPr lang="en-US" altLang="ko-KR" sz="2400" b="1" dirty="0"/>
              <a:t> </a:t>
            </a:r>
            <a:r>
              <a:rPr lang="en-US" altLang="ko-KR" sz="2400" b="1" dirty="0">
                <a:solidFill>
                  <a:srgbClr val="002060"/>
                </a:solidFill>
              </a:rPr>
              <a:t>positives than the false negatives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E3876E-57DE-4887-A6D4-A4F55B1E7B4E}"/>
              </a:ext>
            </a:extLst>
          </p:cNvPr>
          <p:cNvGrpSpPr/>
          <p:nvPr/>
        </p:nvGrpSpPr>
        <p:grpSpPr>
          <a:xfrm>
            <a:off x="3405808" y="861907"/>
            <a:ext cx="5380382" cy="5828451"/>
            <a:chOff x="3405808" y="861907"/>
            <a:chExt cx="5380382" cy="582845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91D383A-FEB1-4A19-BA4B-1013809B336C}"/>
                </a:ext>
              </a:extLst>
            </p:cNvPr>
            <p:cNvSpPr/>
            <p:nvPr/>
          </p:nvSpPr>
          <p:spPr>
            <a:xfrm>
              <a:off x="3405808" y="6029785"/>
              <a:ext cx="5380382" cy="6605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03D94E2-DB78-46C2-AD8A-BA1494D95146}"/>
                </a:ext>
              </a:extLst>
            </p:cNvPr>
            <p:cNvSpPr/>
            <p:nvPr/>
          </p:nvSpPr>
          <p:spPr>
            <a:xfrm>
              <a:off x="6077831" y="861907"/>
              <a:ext cx="1696278" cy="5847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7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 &amp;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C2975-DDC1-4F6A-92CD-FB43819DD71A}"/>
              </a:ext>
            </a:extLst>
          </p:cNvPr>
          <p:cNvSpPr txBox="1"/>
          <p:nvPr/>
        </p:nvSpPr>
        <p:spPr>
          <a:xfrm>
            <a:off x="512606" y="1802004"/>
            <a:ext cx="464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Housing target PR curve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9D42F50-9A1E-401D-A88E-14054A97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6" y="2727984"/>
            <a:ext cx="4534533" cy="282932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6F0E67-5273-4899-9172-4E4DF4F064DC}"/>
              </a:ext>
            </a:extLst>
          </p:cNvPr>
          <p:cNvGrpSpPr/>
          <p:nvPr/>
        </p:nvGrpSpPr>
        <p:grpSpPr>
          <a:xfrm>
            <a:off x="807637" y="2497151"/>
            <a:ext cx="10057586" cy="1716260"/>
            <a:chOff x="807637" y="2497151"/>
            <a:chExt cx="10057586" cy="171626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F37B81-7F58-46FB-8BB2-65490D36C1F7}"/>
                </a:ext>
              </a:extLst>
            </p:cNvPr>
            <p:cNvSpPr/>
            <p:nvPr/>
          </p:nvSpPr>
          <p:spPr>
            <a:xfrm>
              <a:off x="807637" y="3603811"/>
              <a:ext cx="394447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11A4174-66D0-44F7-80D8-D23D91A3FBB9}"/>
                </a:ext>
              </a:extLst>
            </p:cNvPr>
            <p:cNvCxnSpPr>
              <a:stCxn id="5" idx="6"/>
            </p:cNvCxnSpPr>
            <p:nvPr/>
          </p:nvCxnSpPr>
          <p:spPr>
            <a:xfrm flipV="1">
              <a:off x="4752107" y="2994212"/>
              <a:ext cx="1756269" cy="9143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06BAF5-D0C3-49B1-B52D-25B53DB8A8C1}"/>
                </a:ext>
              </a:extLst>
            </p:cNvPr>
            <p:cNvSpPr txBox="1"/>
            <p:nvPr/>
          </p:nvSpPr>
          <p:spPr>
            <a:xfrm>
              <a:off x="6741459" y="2497151"/>
              <a:ext cx="412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Change is not valuable</a:t>
              </a:r>
              <a:endParaRPr lang="ko-KR" altLang="en-US" sz="24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3F2B62-97E0-46A2-9106-B8EF63604BB4}"/>
              </a:ext>
            </a:extLst>
          </p:cNvPr>
          <p:cNvGrpSpPr/>
          <p:nvPr/>
        </p:nvGrpSpPr>
        <p:grpSpPr>
          <a:xfrm>
            <a:off x="3881718" y="2958816"/>
            <a:ext cx="7853081" cy="2420008"/>
            <a:chOff x="3881718" y="2958816"/>
            <a:chExt cx="7853081" cy="242000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3F7E49-D2B1-49A3-8CFC-105C46924D1D}"/>
                </a:ext>
              </a:extLst>
            </p:cNvPr>
            <p:cNvSpPr/>
            <p:nvPr/>
          </p:nvSpPr>
          <p:spPr>
            <a:xfrm>
              <a:off x="3881718" y="2958816"/>
              <a:ext cx="735106" cy="4701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7969E3-B217-48BA-99B3-3E7C31626038}"/>
                </a:ext>
              </a:extLst>
            </p:cNvPr>
            <p:cNvSpPr/>
            <p:nvPr/>
          </p:nvSpPr>
          <p:spPr>
            <a:xfrm>
              <a:off x="3881718" y="4894729"/>
              <a:ext cx="645458" cy="48409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112B38D-4464-4217-B685-AF76EC5231BA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4616824" y="3193908"/>
              <a:ext cx="2994211" cy="14838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ADD9F2-0986-425F-9F66-155189A35D79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4527176" y="4912818"/>
              <a:ext cx="3083859" cy="2239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933ADC-18F8-4AA4-942C-BE325B054D1F}"/>
                </a:ext>
              </a:extLst>
            </p:cNvPr>
            <p:cNvSpPr txBox="1"/>
            <p:nvPr/>
          </p:nvSpPr>
          <p:spPr>
            <a:xfrm>
              <a:off x="7611035" y="4538932"/>
              <a:ext cx="4123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Very low recall , high precision is bad model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9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 &amp; evaluation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7C1A5-EEF6-4BFC-97E9-AB1B11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67" y="1624945"/>
            <a:ext cx="3839111" cy="2657846"/>
          </a:xfrm>
          <a:prstGeom prst="rect">
            <a:avLst/>
          </a:prstGeom>
        </p:spPr>
      </p:pic>
      <p:pic>
        <p:nvPicPr>
          <p:cNvPr id="9" name="그림 8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6A634DB0-2C52-409C-BD58-B633296C2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" y="1624946"/>
            <a:ext cx="3705742" cy="2657845"/>
          </a:xfrm>
          <a:prstGeom prst="rect">
            <a:avLst/>
          </a:prstGeom>
        </p:spPr>
      </p:pic>
      <p:pic>
        <p:nvPicPr>
          <p:cNvPr id="15" name="그림 1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A0C0EB2-2017-4267-9473-C49BD91A5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45" y="1624945"/>
            <a:ext cx="3772426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86955A-4227-4032-AD91-F019E998E9CB}"/>
              </a:ext>
            </a:extLst>
          </p:cNvPr>
          <p:cNvGrpSpPr/>
          <p:nvPr/>
        </p:nvGrpSpPr>
        <p:grpSpPr>
          <a:xfrm>
            <a:off x="2967318" y="1792941"/>
            <a:ext cx="7001435" cy="367553"/>
            <a:chOff x="2967318" y="1792941"/>
            <a:chExt cx="7001435" cy="36755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8DE835A-448D-4018-B453-A338B242D5CE}"/>
                </a:ext>
              </a:extLst>
            </p:cNvPr>
            <p:cNvSpPr/>
            <p:nvPr/>
          </p:nvSpPr>
          <p:spPr>
            <a:xfrm>
              <a:off x="2967318" y="1792941"/>
              <a:ext cx="484094" cy="367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5965EA-ACB4-49FF-BA12-C8EA0D6E0E27}"/>
                </a:ext>
              </a:extLst>
            </p:cNvPr>
            <p:cNvSpPr/>
            <p:nvPr/>
          </p:nvSpPr>
          <p:spPr>
            <a:xfrm>
              <a:off x="6571129" y="1792941"/>
              <a:ext cx="385483" cy="367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F6759C-2A22-4B00-A16B-C43947590B6F}"/>
                </a:ext>
              </a:extLst>
            </p:cNvPr>
            <p:cNvSpPr/>
            <p:nvPr/>
          </p:nvSpPr>
          <p:spPr>
            <a:xfrm>
              <a:off x="9583271" y="1873624"/>
              <a:ext cx="385482" cy="2868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4C5E8E-54D0-4637-BC12-D5C21268FDD2}"/>
              </a:ext>
            </a:extLst>
          </p:cNvPr>
          <p:cNvSpPr txBox="1"/>
          <p:nvPr/>
        </p:nvSpPr>
        <p:spPr>
          <a:xfrm>
            <a:off x="8464931" y="1016444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Random forest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285FBD-A129-49C0-BF9C-72FAFC0ACF89}"/>
              </a:ext>
            </a:extLst>
          </p:cNvPr>
          <p:cNvSpPr txBox="1"/>
          <p:nvPr/>
        </p:nvSpPr>
        <p:spPr>
          <a:xfrm>
            <a:off x="4236499" y="1016445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Logistic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748E3-2262-4191-AEA8-D901AA02BCCD}"/>
              </a:ext>
            </a:extLst>
          </p:cNvPr>
          <p:cNvSpPr txBox="1"/>
          <p:nvPr/>
        </p:nvSpPr>
        <p:spPr>
          <a:xfrm>
            <a:off x="235330" y="1016446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SGD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4834D4-51D1-41CB-BF87-FADE8ABA7D39}"/>
              </a:ext>
            </a:extLst>
          </p:cNvPr>
          <p:cNvGrpSpPr/>
          <p:nvPr/>
        </p:nvGrpSpPr>
        <p:grpSpPr>
          <a:xfrm>
            <a:off x="3380518" y="2106667"/>
            <a:ext cx="6386334" cy="3957385"/>
            <a:chOff x="3380518" y="2106667"/>
            <a:chExt cx="6386334" cy="39573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2403DB-8F8E-48C6-A4E8-3153B43019E8}"/>
                </a:ext>
              </a:extLst>
            </p:cNvPr>
            <p:cNvSpPr txBox="1"/>
            <p:nvPr/>
          </p:nvSpPr>
          <p:spPr>
            <a:xfrm>
              <a:off x="3922614" y="5233055"/>
              <a:ext cx="4123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Control threshold to make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high precision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61A83DD6-3AF9-4647-B895-14C5C855AF4C}"/>
                </a:ext>
              </a:extLst>
            </p:cNvPr>
            <p:cNvCxnSpPr>
              <a:stCxn id="17" idx="5"/>
              <a:endCxn id="28" idx="0"/>
            </p:cNvCxnSpPr>
            <p:nvPr/>
          </p:nvCxnSpPr>
          <p:spPr>
            <a:xfrm>
              <a:off x="3380518" y="2106667"/>
              <a:ext cx="2603978" cy="31263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449BEEA-0C6A-43DE-A8FA-5072473CAB4D}"/>
                </a:ext>
              </a:extLst>
            </p:cNvPr>
            <p:cNvCxnSpPr>
              <a:endCxn id="28" idx="0"/>
            </p:cNvCxnSpPr>
            <p:nvPr/>
          </p:nvCxnSpPr>
          <p:spPr>
            <a:xfrm flipH="1">
              <a:off x="5984496" y="2160494"/>
              <a:ext cx="760861" cy="3072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80A53A5-4FBC-4529-BE1B-EB24C91B77A0}"/>
                </a:ext>
              </a:extLst>
            </p:cNvPr>
            <p:cNvCxnSpPr>
              <a:endCxn id="28" idx="0"/>
            </p:cNvCxnSpPr>
            <p:nvPr/>
          </p:nvCxnSpPr>
          <p:spPr>
            <a:xfrm flipH="1">
              <a:off x="5984496" y="2160494"/>
              <a:ext cx="3782356" cy="30725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5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871743" y="101427"/>
            <a:ext cx="817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Algorithm &amp;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C240-CAA1-43AF-98C7-292636862BD9}"/>
              </a:ext>
            </a:extLst>
          </p:cNvPr>
          <p:cNvSpPr txBox="1"/>
          <p:nvPr/>
        </p:nvSpPr>
        <p:spPr>
          <a:xfrm>
            <a:off x="235330" y="1016446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How we control this?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7D9E08F8-0ADC-45F4-8B10-68BF3CF3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" y="2031554"/>
            <a:ext cx="5715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C0BEFA-6D18-458B-8950-0C28F062C714}"/>
              </a:ext>
            </a:extLst>
          </p:cNvPr>
          <p:cNvSpPr txBox="1"/>
          <p:nvPr/>
        </p:nvSpPr>
        <p:spPr>
          <a:xfrm>
            <a:off x="6810066" y="3315698"/>
            <a:ext cx="471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Scikit</a:t>
            </a:r>
            <a:r>
              <a:rPr lang="en-US" altLang="ko-KR" sz="2400" b="1" dirty="0"/>
              <a:t>-learn don’t support </a:t>
            </a:r>
            <a:r>
              <a:rPr lang="en-US" altLang="ko-KR" sz="2400" b="1" dirty="0">
                <a:solidFill>
                  <a:srgbClr val="FF0000"/>
                </a:solidFill>
              </a:rPr>
              <a:t>direct access </a:t>
            </a:r>
            <a:r>
              <a:rPr lang="en-US" altLang="ko-KR" sz="2400" b="1" dirty="0"/>
              <a:t>to this</a:t>
            </a:r>
          </a:p>
        </p:txBody>
      </p:sp>
    </p:spTree>
    <p:extLst>
      <p:ext uri="{BB962C8B-B14F-4D97-AF65-F5344CB8AC3E}">
        <p14:creationId xmlns:p14="http://schemas.microsoft.com/office/powerpoint/2010/main" val="177066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871743" y="101427"/>
            <a:ext cx="817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 &amp;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C240-CAA1-43AF-98C7-292636862BD9}"/>
              </a:ext>
            </a:extLst>
          </p:cNvPr>
          <p:cNvSpPr txBox="1"/>
          <p:nvPr/>
        </p:nvSpPr>
        <p:spPr>
          <a:xfrm>
            <a:off x="235330" y="1016446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How we control this?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B4601B-D3D8-4E31-804B-BC675530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2124752"/>
            <a:ext cx="4072909" cy="894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3BF0A5-C26F-4FA8-81A6-37587478B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70" y="3795273"/>
            <a:ext cx="5477638" cy="715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E3C3C4-519E-4677-B51D-239E1C83B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2167754"/>
            <a:ext cx="4656006" cy="769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4A544D-2C19-40BE-AA9A-BC02DB9560B0}"/>
              </a:ext>
            </a:extLst>
          </p:cNvPr>
          <p:cNvSpPr txBox="1"/>
          <p:nvPr/>
        </p:nvSpPr>
        <p:spPr>
          <a:xfrm>
            <a:off x="-698948" y="1663087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SGD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278C2-D070-4A9D-B219-8A1E8D768A8B}"/>
              </a:ext>
            </a:extLst>
          </p:cNvPr>
          <p:cNvSpPr txBox="1"/>
          <p:nvPr/>
        </p:nvSpPr>
        <p:spPr>
          <a:xfrm>
            <a:off x="5700890" y="1663086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Logistic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B9EAE-1B1B-488A-8327-48489FEA6CDB}"/>
              </a:ext>
            </a:extLst>
          </p:cNvPr>
          <p:cNvSpPr txBox="1"/>
          <p:nvPr/>
        </p:nvSpPr>
        <p:spPr>
          <a:xfrm>
            <a:off x="3843131" y="3166207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Random forest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C4CC9F-A5CE-4659-8DD3-F893E6537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4" y="4860475"/>
            <a:ext cx="10592978" cy="1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F7132E-567E-4897-AE2B-4310D6ABA63A}"/>
              </a:ext>
            </a:extLst>
          </p:cNvPr>
          <p:cNvSpPr/>
          <p:nvPr/>
        </p:nvSpPr>
        <p:spPr>
          <a:xfrm>
            <a:off x="1871743" y="101427"/>
            <a:ext cx="817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 &amp;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BF27-DA3D-4740-8F63-5D79FA7A4449}"/>
              </a:ext>
            </a:extLst>
          </p:cNvPr>
          <p:cNvSpPr txBox="1"/>
          <p:nvPr/>
        </p:nvSpPr>
        <p:spPr>
          <a:xfrm>
            <a:off x="-36570" y="1119748"/>
            <a:ext cx="3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Result</a:t>
            </a:r>
          </a:p>
        </p:txBody>
      </p:sp>
      <p:pic>
        <p:nvPicPr>
          <p:cNvPr id="9" name="그림 8" descr="조류, 꽃이(가) 표시된 사진&#10;&#10;자동 생성된 설명">
            <a:extLst>
              <a:ext uri="{FF2B5EF4-FFF2-40B4-BE49-F238E27FC236}">
                <a16:creationId xmlns:a16="http://schemas.microsoft.com/office/drawing/2014/main" id="{CF99ED07-125F-4687-BEEF-314B21C9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48" y="2034999"/>
            <a:ext cx="4829242" cy="370325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8B8DD1-090F-4D6F-B88C-FF172D17CC32}"/>
              </a:ext>
            </a:extLst>
          </p:cNvPr>
          <p:cNvGrpSpPr/>
          <p:nvPr/>
        </p:nvGrpSpPr>
        <p:grpSpPr>
          <a:xfrm>
            <a:off x="5958446" y="2638657"/>
            <a:ext cx="5582236" cy="1833981"/>
            <a:chOff x="5958446" y="2638657"/>
            <a:chExt cx="5582236" cy="1833981"/>
          </a:xfrm>
        </p:grpSpPr>
        <p:pic>
          <p:nvPicPr>
            <p:cNvPr id="11" name="그림 10" descr="나이프이(가) 표시된 사진&#10;&#10;자동 생성된 설명">
              <a:extLst>
                <a:ext uri="{FF2B5EF4-FFF2-40B4-BE49-F238E27FC236}">
                  <a16:creationId xmlns:a16="http://schemas.microsoft.com/office/drawing/2014/main" id="{C33565D7-B9B3-4549-8132-DA17E86E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22" y="3300611"/>
              <a:ext cx="4967160" cy="11720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B05A9-5C38-463D-A130-519098F57BA5}"/>
                </a:ext>
              </a:extLst>
            </p:cNvPr>
            <p:cNvSpPr txBox="1"/>
            <p:nvPr/>
          </p:nvSpPr>
          <p:spPr>
            <a:xfrm>
              <a:off x="5958446" y="2638657"/>
              <a:ext cx="3491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Is it really high?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79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619951" y="3136612"/>
            <a:ext cx="8173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99612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6862E-1F6B-49A0-B55C-98693D214BCB}"/>
              </a:ext>
            </a:extLst>
          </p:cNvPr>
          <p:cNvSpPr txBox="1"/>
          <p:nvPr/>
        </p:nvSpPr>
        <p:spPr>
          <a:xfrm>
            <a:off x="1726496" y="1641097"/>
            <a:ext cx="807639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/>
              <a:t>Classification(Bank Marketing)</a:t>
            </a:r>
          </a:p>
          <a:p>
            <a:r>
              <a:rPr lang="en-US" altLang="ko-KR" b="1" dirty="0"/>
              <a:t>    </a:t>
            </a:r>
            <a:r>
              <a:rPr lang="en-US" altLang="ko-KR" sz="2000" b="1" dirty="0"/>
              <a:t>-object setting</a:t>
            </a:r>
          </a:p>
          <a:p>
            <a:r>
              <a:rPr lang="en-US" altLang="ko-KR" sz="2000" b="1" dirty="0"/>
              <a:t>    -data curation</a:t>
            </a:r>
          </a:p>
          <a:p>
            <a:r>
              <a:rPr lang="en-US" altLang="ko-KR" sz="2000" b="1" dirty="0"/>
              <a:t>    -data inspection</a:t>
            </a:r>
          </a:p>
          <a:p>
            <a:r>
              <a:rPr lang="en-US" altLang="ko-KR" sz="2000" b="1" dirty="0"/>
              <a:t>    -preprocessing</a:t>
            </a:r>
          </a:p>
          <a:p>
            <a:r>
              <a:rPr lang="en-US" altLang="ko-KR" sz="2000" b="1" dirty="0"/>
              <a:t>    -</a:t>
            </a:r>
            <a:r>
              <a:rPr lang="en-US" altLang="ko-KR" sz="2000" b="1" dirty="0" err="1"/>
              <a:t>analysis&amp;evaluation</a:t>
            </a:r>
            <a:r>
              <a:rPr lang="en-US" altLang="ko-KR" sz="2000" b="1" dirty="0"/>
              <a:t>    </a:t>
            </a:r>
          </a:p>
          <a:p>
            <a:endParaRPr lang="en-US" altLang="ko-KR" b="1" dirty="0"/>
          </a:p>
          <a:p>
            <a:r>
              <a:rPr lang="en-US" altLang="ko-KR" sz="2400" b="1" dirty="0"/>
              <a:t>2.  Clustering(World Development Indicators)</a:t>
            </a:r>
          </a:p>
          <a:p>
            <a:r>
              <a:rPr lang="en-US" altLang="ko-KR" sz="2000" b="1" dirty="0"/>
              <a:t>    -object setting</a:t>
            </a:r>
          </a:p>
          <a:p>
            <a:r>
              <a:rPr lang="en-US" altLang="ko-KR" sz="2000" b="1" dirty="0"/>
              <a:t>    -data curation</a:t>
            </a:r>
          </a:p>
          <a:p>
            <a:r>
              <a:rPr lang="en-US" altLang="ko-KR" sz="2000" b="1" dirty="0"/>
              <a:t>    -data inspection</a:t>
            </a:r>
          </a:p>
          <a:p>
            <a:r>
              <a:rPr lang="en-US" altLang="ko-KR" sz="2000" b="1" dirty="0"/>
              <a:t>    -preprocessing</a:t>
            </a:r>
          </a:p>
          <a:p>
            <a:r>
              <a:rPr lang="en-US" altLang="ko-KR" sz="2000" b="1" dirty="0"/>
              <a:t>    -</a:t>
            </a:r>
            <a:r>
              <a:rPr lang="en-US" altLang="ko-KR" sz="2000" b="1" dirty="0" err="1"/>
              <a:t>analysis&amp;evaluation</a:t>
            </a:r>
            <a:r>
              <a:rPr lang="en-US" altLang="ko-KR" sz="2000" b="1" dirty="0"/>
              <a:t>    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5781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Objective</a:t>
            </a:r>
          </a:p>
        </p:txBody>
      </p:sp>
      <p:pic>
        <p:nvPicPr>
          <p:cNvPr id="4" name="그림 3" descr="연기, 기차, 스팀, 오는이(가) 표시된 사진&#10;&#10;자동 생성된 설명">
            <a:extLst>
              <a:ext uri="{FF2B5EF4-FFF2-40B4-BE49-F238E27FC236}">
                <a16:creationId xmlns:a16="http://schemas.microsoft.com/office/drawing/2014/main" id="{77E1183A-DF80-44F6-97D3-26926CE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8" y="1874146"/>
            <a:ext cx="6286500" cy="3533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DF9DC-B28E-4361-BF33-CA94CC87C59C}"/>
              </a:ext>
            </a:extLst>
          </p:cNvPr>
          <p:cNvSpPr txBox="1"/>
          <p:nvPr/>
        </p:nvSpPr>
        <p:spPr>
          <a:xfrm>
            <a:off x="7050156" y="2921168"/>
            <a:ext cx="514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Cluster country by it’s Co2 emission,</a:t>
            </a:r>
          </a:p>
          <a:p>
            <a:pPr algn="ctr"/>
            <a:r>
              <a:rPr lang="en-US" altLang="ko-KR" sz="2000" b="1" dirty="0"/>
              <a:t>And analyze it (by each year)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818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EC769-16BF-4594-B868-DB16FE9CAD2A}"/>
              </a:ext>
            </a:extLst>
          </p:cNvPr>
          <p:cNvSpPr txBox="1"/>
          <p:nvPr/>
        </p:nvSpPr>
        <p:spPr>
          <a:xfrm>
            <a:off x="2602215" y="1107543"/>
            <a:ext cx="67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World Development Indicators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BFEA2CB-2339-4AC5-9E57-153B8D20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990549"/>
            <a:ext cx="11433718" cy="43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0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8172F44-F395-41DB-AA40-02C48E9C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45" y="1185977"/>
            <a:ext cx="4014108" cy="51618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B24ED-79EE-4D18-AD6B-C8ED78D31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3" y="3998058"/>
            <a:ext cx="5182785" cy="25111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Inspection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4D7E-F3B7-4BAA-AFBE-25A535DF2380}"/>
              </a:ext>
            </a:extLst>
          </p:cNvPr>
          <p:cNvSpPr txBox="1"/>
          <p:nvPr/>
        </p:nvSpPr>
        <p:spPr>
          <a:xfrm>
            <a:off x="5349087" y="2061015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Head()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6140D-9F85-40DD-AB0D-6B00A657B318}"/>
              </a:ext>
            </a:extLst>
          </p:cNvPr>
          <p:cNvSpPr txBox="1"/>
          <p:nvPr/>
        </p:nvSpPr>
        <p:spPr>
          <a:xfrm>
            <a:off x="4569158" y="4801581"/>
            <a:ext cx="25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2D10-6FCE-4E85-AFAE-445F4277FD46}"/>
              </a:ext>
            </a:extLst>
          </p:cNvPr>
          <p:cNvSpPr txBox="1"/>
          <p:nvPr/>
        </p:nvSpPr>
        <p:spPr>
          <a:xfrm>
            <a:off x="10369322" y="3429000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Info()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98F33-6F1E-48EF-BFA4-828A13E86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" y="1053642"/>
            <a:ext cx="5182785" cy="25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창문이(가) 표시된 사진&#10;&#10;자동 생성된 설명">
            <a:extLst>
              <a:ext uri="{FF2B5EF4-FFF2-40B4-BE49-F238E27FC236}">
                <a16:creationId xmlns:a16="http://schemas.microsoft.com/office/drawing/2014/main" id="{992D0A2E-1D6A-4D36-984A-D78C764C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1" y="1568603"/>
            <a:ext cx="6757196" cy="1284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preprocessing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0CDC7-3E07-48CA-B48C-078D38FBE6D8}"/>
              </a:ext>
            </a:extLst>
          </p:cNvPr>
          <p:cNvSpPr txBox="1"/>
          <p:nvPr/>
        </p:nvSpPr>
        <p:spPr>
          <a:xfrm>
            <a:off x="-53919" y="3264885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Chi_square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B56D2-83EC-452D-9F24-B92DE66700D7}"/>
              </a:ext>
            </a:extLst>
          </p:cNvPr>
          <p:cNvSpPr txBox="1"/>
          <p:nvPr/>
        </p:nvSpPr>
        <p:spPr>
          <a:xfrm>
            <a:off x="458616" y="857594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correlation()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3724FE-9A6E-435B-83C1-DE585D44D109}"/>
              </a:ext>
            </a:extLst>
          </p:cNvPr>
          <p:cNvGrpSpPr/>
          <p:nvPr/>
        </p:nvGrpSpPr>
        <p:grpSpPr>
          <a:xfrm>
            <a:off x="906182" y="1663683"/>
            <a:ext cx="8925200" cy="1974312"/>
            <a:chOff x="906182" y="1663683"/>
            <a:chExt cx="8925200" cy="19743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2BC8C-4318-4D1F-825B-0E1ED4D82FEC}"/>
                </a:ext>
              </a:extLst>
            </p:cNvPr>
            <p:cNvSpPr txBox="1"/>
            <p:nvPr/>
          </p:nvSpPr>
          <p:spPr>
            <a:xfrm>
              <a:off x="6227571" y="3176330"/>
              <a:ext cx="360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Low correlation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5FE88ED-E7DA-42FA-9B9E-E24FDF508D0A}"/>
                </a:ext>
              </a:extLst>
            </p:cNvPr>
            <p:cNvSpPr/>
            <p:nvPr/>
          </p:nvSpPr>
          <p:spPr>
            <a:xfrm>
              <a:off x="906182" y="1663683"/>
              <a:ext cx="1235206" cy="9909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112640B-5C33-4568-BAD8-A64406A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21" y="2270831"/>
              <a:ext cx="4550587" cy="113772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CE93A8-369F-4424-8C0C-8ACEB50C5489}"/>
              </a:ext>
            </a:extLst>
          </p:cNvPr>
          <p:cNvSpPr txBox="1"/>
          <p:nvPr/>
        </p:nvSpPr>
        <p:spPr>
          <a:xfrm>
            <a:off x="4887369" y="5576565"/>
            <a:ext cx="44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 Independent column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405BCF-1582-4057-B414-055D716E8CD5}"/>
              </a:ext>
            </a:extLst>
          </p:cNvPr>
          <p:cNvSpPr txBox="1"/>
          <p:nvPr/>
        </p:nvSpPr>
        <p:spPr>
          <a:xfrm>
            <a:off x="8702423" y="3176330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532623-3C13-42CF-A78C-7D4822BB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85" y="3356856"/>
            <a:ext cx="326753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DCDDCE-9F5E-41BD-93D4-4A8D881D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6" y="1152599"/>
            <a:ext cx="5151908" cy="531446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18713DA-ECC4-4C68-835C-C9FB7D46CBA4}"/>
              </a:ext>
            </a:extLst>
          </p:cNvPr>
          <p:cNvSpPr/>
          <p:nvPr/>
        </p:nvSpPr>
        <p:spPr>
          <a:xfrm>
            <a:off x="2534351" y="1152599"/>
            <a:ext cx="659423" cy="5314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BED11B-B6BE-4D56-B4DF-5272AEB40BF8}"/>
              </a:ext>
            </a:extLst>
          </p:cNvPr>
          <p:cNvGrpSpPr/>
          <p:nvPr/>
        </p:nvGrpSpPr>
        <p:grpSpPr>
          <a:xfrm>
            <a:off x="3193774" y="2367469"/>
            <a:ext cx="7465349" cy="1442361"/>
            <a:chOff x="3193774" y="2367469"/>
            <a:chExt cx="7465349" cy="144236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331E8B-6203-4153-9250-4D8562018381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V="1">
              <a:off x="3193774" y="2814918"/>
              <a:ext cx="4076602" cy="9949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4821E8-B0A9-4485-8001-3AD7734674E1}"/>
                </a:ext>
              </a:extLst>
            </p:cNvPr>
            <p:cNvSpPr txBox="1"/>
            <p:nvPr/>
          </p:nvSpPr>
          <p:spPr>
            <a:xfrm>
              <a:off x="7275730" y="2367469"/>
              <a:ext cx="3275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All data</a:t>
              </a:r>
              <a:r>
                <a:rPr kumimoji="0" lang="en-US" altLang="ko-KR" sz="24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is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unique</a:t>
              </a:r>
              <a:r>
                <a:rPr kumimoji="0" lang="en-US" altLang="ko-KR" sz="24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5F8F3-4B73-40E2-AFB1-952D7632E875}"/>
                </a:ext>
              </a:extLst>
            </p:cNvPr>
            <p:cNvSpPr txBox="1"/>
            <p:nvPr/>
          </p:nvSpPr>
          <p:spPr>
            <a:xfrm>
              <a:off x="7167384" y="3021236"/>
              <a:ext cx="3491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Drop </a:t>
              </a:r>
              <a:r>
                <a:rPr lang="en-US" altLang="ko-KR" sz="2400" b="1" dirty="0">
                  <a:solidFill>
                    <a:srgbClr val="FF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column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A30936-BC07-4315-B5A0-717B6037F271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66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8C792A-BA04-42FF-84C1-E0B2D0EA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4" y="1152599"/>
            <a:ext cx="5077730" cy="514218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18713DA-ECC4-4C68-835C-C9FB7D46CBA4}"/>
              </a:ext>
            </a:extLst>
          </p:cNvPr>
          <p:cNvSpPr/>
          <p:nvPr/>
        </p:nvSpPr>
        <p:spPr>
          <a:xfrm>
            <a:off x="2534351" y="1152599"/>
            <a:ext cx="659423" cy="5314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BED11B-B6BE-4D56-B4DF-5272AEB40BF8}"/>
              </a:ext>
            </a:extLst>
          </p:cNvPr>
          <p:cNvGrpSpPr/>
          <p:nvPr/>
        </p:nvGrpSpPr>
        <p:grpSpPr>
          <a:xfrm>
            <a:off x="3193774" y="2367469"/>
            <a:ext cx="7465349" cy="1522898"/>
            <a:chOff x="3193774" y="2367469"/>
            <a:chExt cx="7465349" cy="1522898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331E8B-6203-4153-9250-4D8562018381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V="1">
              <a:off x="3193774" y="2814918"/>
              <a:ext cx="4076602" cy="9949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4821E8-B0A9-4485-8001-3AD7734674E1}"/>
                </a:ext>
              </a:extLst>
            </p:cNvPr>
            <p:cNvSpPr txBox="1"/>
            <p:nvPr/>
          </p:nvSpPr>
          <p:spPr>
            <a:xfrm>
              <a:off x="7275730" y="2367469"/>
              <a:ext cx="32750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Each categorical data is rare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5F8F3-4B73-40E2-AFB1-952D7632E875}"/>
                </a:ext>
              </a:extLst>
            </p:cNvPr>
            <p:cNvSpPr txBox="1"/>
            <p:nvPr/>
          </p:nvSpPr>
          <p:spPr>
            <a:xfrm>
              <a:off x="7167384" y="3428702"/>
              <a:ext cx="3491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Drop column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2FE546-8774-4C58-947A-473705AD4106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340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93C2C6B-F42A-4237-B72C-CC3352A1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" y="1756294"/>
            <a:ext cx="6807960" cy="353132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18713DA-ECC4-4C68-835C-C9FB7D46CBA4}"/>
              </a:ext>
            </a:extLst>
          </p:cNvPr>
          <p:cNvSpPr/>
          <p:nvPr/>
        </p:nvSpPr>
        <p:spPr>
          <a:xfrm>
            <a:off x="603664" y="3828029"/>
            <a:ext cx="3888823" cy="6804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331E8B-6203-4153-9250-4D8562018381}"/>
              </a:ext>
            </a:extLst>
          </p:cNvPr>
          <p:cNvCxnSpPr>
            <a:cxnSpLocks/>
          </p:cNvCxnSpPr>
          <p:nvPr/>
        </p:nvCxnSpPr>
        <p:spPr>
          <a:xfrm flipV="1">
            <a:off x="4492487" y="2451652"/>
            <a:ext cx="3511826" cy="1736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2C0ED9-3337-443E-8CD2-F6D243E2F112}"/>
              </a:ext>
            </a:extLst>
          </p:cNvPr>
          <p:cNvSpPr txBox="1"/>
          <p:nvPr/>
        </p:nvSpPr>
        <p:spPr>
          <a:xfrm>
            <a:off x="7858826" y="1851487"/>
            <a:ext cx="433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 categorical data,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it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unknown value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It look like some relation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3D9547-471C-4090-8584-403EF96CD5DC}"/>
              </a:ext>
            </a:extLst>
          </p:cNvPr>
          <p:cNvCxnSpPr>
            <a:cxnSpLocks/>
            <a:stCxn id="2" idx="6"/>
            <a:endCxn id="18" idx="1"/>
          </p:cNvCxnSpPr>
          <p:nvPr/>
        </p:nvCxnSpPr>
        <p:spPr>
          <a:xfrm>
            <a:off x="4492487" y="4168249"/>
            <a:ext cx="3279926" cy="530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3606A5-167E-4EF2-928A-4852EA204791}"/>
              </a:ext>
            </a:extLst>
          </p:cNvPr>
          <p:cNvSpPr txBox="1"/>
          <p:nvPr/>
        </p:nvSpPr>
        <p:spPr>
          <a:xfrm>
            <a:off x="7772413" y="4282881"/>
            <a:ext cx="433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 numeric data,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it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value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8962D5-48C4-4E24-BF96-6B03ABD49F93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520607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3456B731-B776-4FED-938E-A881A1EE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1" y="1737764"/>
            <a:ext cx="3468587" cy="2928730"/>
          </a:xfrm>
          <a:prstGeom prst="rect">
            <a:avLst/>
          </a:prstGeom>
        </p:spPr>
      </p:pic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F694D3BA-A5DA-453C-A207-10CE5B09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40" y="1737764"/>
            <a:ext cx="3194791" cy="2928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F8212C-40B9-4600-A7FF-824A88B0B8A3}"/>
              </a:ext>
            </a:extLst>
          </p:cNvPr>
          <p:cNvSpPr txBox="1"/>
          <p:nvPr/>
        </p:nvSpPr>
        <p:spPr>
          <a:xfrm>
            <a:off x="4953000" y="53496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DBSCAN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316D4-BB97-4707-A959-E2B7D16ECE17}"/>
              </a:ext>
            </a:extLst>
          </p:cNvPr>
          <p:cNvSpPr txBox="1"/>
          <p:nvPr/>
        </p:nvSpPr>
        <p:spPr>
          <a:xfrm>
            <a:off x="9303535" y="536500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K-medoid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C2C812-D947-43C2-94E3-425E4A1C2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2" y="1737764"/>
            <a:ext cx="2968487" cy="2928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8E43A-D016-4153-8944-5FFA8DA0CD01}"/>
              </a:ext>
            </a:extLst>
          </p:cNvPr>
          <p:cNvSpPr txBox="1"/>
          <p:nvPr/>
        </p:nvSpPr>
        <p:spPr>
          <a:xfrm>
            <a:off x="841005" y="536500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K-means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23C8AD-CD5E-4B1C-8569-642A2CC5AC7E}"/>
              </a:ext>
            </a:extLst>
          </p:cNvPr>
          <p:cNvSpPr/>
          <p:nvPr/>
        </p:nvSpPr>
        <p:spPr>
          <a:xfrm>
            <a:off x="1871743" y="101427"/>
            <a:ext cx="817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Algorithm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98667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948E43A-D016-4153-8944-5FFA8DA0CD01}"/>
              </a:ext>
            </a:extLst>
          </p:cNvPr>
          <p:cNvSpPr txBox="1"/>
          <p:nvPr/>
        </p:nvSpPr>
        <p:spPr>
          <a:xfrm>
            <a:off x="684168" y="1124306"/>
            <a:ext cx="283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Evaluate by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Purity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75DBB75-D2A6-4E1D-B8F3-E6E6936C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8" y="1705240"/>
            <a:ext cx="6467168" cy="45630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620F2B-E153-4186-8C88-61E3B0739A56}"/>
              </a:ext>
            </a:extLst>
          </p:cNvPr>
          <p:cNvSpPr txBox="1"/>
          <p:nvPr/>
        </p:nvSpPr>
        <p:spPr>
          <a:xfrm>
            <a:off x="8032323" y="3093014"/>
            <a:ext cx="283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atin typeface="맑은 고딕" panose="020F0502020204030204"/>
                <a:ea typeface="맑은 고딕" panose="020B0503020000020004" pitchFamily="50" charset="-127"/>
              </a:rPr>
              <a:t>Progress  parameter tuning by purity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BA8B7E-F9F5-4C2A-A266-62D65E67FFAF}"/>
              </a:ext>
            </a:extLst>
          </p:cNvPr>
          <p:cNvSpPr/>
          <p:nvPr/>
        </p:nvSpPr>
        <p:spPr>
          <a:xfrm>
            <a:off x="1871743" y="101427"/>
            <a:ext cx="817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Algorithm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237379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460925" y="85149"/>
            <a:ext cx="9074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Algorithm – World development indicator</a:t>
            </a:r>
          </a:p>
        </p:txBody>
      </p:sp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CEAA9820-4BCB-48AD-B6D2-682C604A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72" y="2470418"/>
            <a:ext cx="5418541" cy="3546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5AB3E-1E24-42D2-9871-3DA4A343937B}"/>
              </a:ext>
            </a:extLst>
          </p:cNvPr>
          <p:cNvSpPr txBox="1"/>
          <p:nvPr/>
        </p:nvSpPr>
        <p:spPr>
          <a:xfrm>
            <a:off x="5852515" y="1733906"/>
            <a:ext cx="283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2011 result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295258F5-9C4B-4D4F-B25B-5B0F3CBD4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9" y="2470417"/>
            <a:ext cx="4218018" cy="3546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CA7473-FB14-4403-934E-EDE408D84766}"/>
              </a:ext>
            </a:extLst>
          </p:cNvPr>
          <p:cNvSpPr txBox="1"/>
          <p:nvPr/>
        </p:nvSpPr>
        <p:spPr>
          <a:xfrm>
            <a:off x="187210" y="1736242"/>
            <a:ext cx="283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result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619951" y="3136612"/>
            <a:ext cx="8173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226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6D19-83E6-44D8-9580-53B2EEE9720C}"/>
              </a:ext>
            </a:extLst>
          </p:cNvPr>
          <p:cNvSpPr txBox="1"/>
          <p:nvPr/>
        </p:nvSpPr>
        <p:spPr>
          <a:xfrm>
            <a:off x="3670852" y="2921168"/>
            <a:ext cx="591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774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chemeClr val="bg1"/>
                </a:solidFill>
              </a:rPr>
              <a:t>Objective – In proposal</a:t>
            </a:r>
          </a:p>
        </p:txBody>
      </p:sp>
      <p:pic>
        <p:nvPicPr>
          <p:cNvPr id="13" name="그림 12" descr="건물, 그리기이(가) 표시된 사진&#10;&#10;자동 생성된 설명">
            <a:extLst>
              <a:ext uri="{FF2B5EF4-FFF2-40B4-BE49-F238E27FC236}">
                <a16:creationId xmlns:a16="http://schemas.microsoft.com/office/drawing/2014/main" id="{F8395924-D31C-4CF4-B1CE-21FA79C6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" y="1647046"/>
            <a:ext cx="6354418" cy="4369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5B4C41-F325-4C42-8CA7-55C3EC00AFEF}"/>
              </a:ext>
            </a:extLst>
          </p:cNvPr>
          <p:cNvSpPr txBox="1"/>
          <p:nvPr/>
        </p:nvSpPr>
        <p:spPr>
          <a:xfrm>
            <a:off x="7050156" y="3429000"/>
            <a:ext cx="5141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Find people that have </a:t>
            </a:r>
            <a:r>
              <a:rPr lang="en-US" altLang="ko-KR" sz="2000" b="1" dirty="0">
                <a:solidFill>
                  <a:srgbClr val="FF0000"/>
                </a:solidFill>
              </a:rPr>
              <a:t>no housing loan</a:t>
            </a:r>
          </a:p>
          <a:p>
            <a:pPr algn="ctr"/>
            <a:r>
              <a:rPr lang="en-US" altLang="ko-KR" sz="2000" b="1" dirty="0"/>
              <a:t>&amp;</a:t>
            </a:r>
          </a:p>
          <a:p>
            <a:pPr algn="ctr"/>
            <a:r>
              <a:rPr lang="en-US" altLang="ko-KR" sz="2000" b="1" dirty="0"/>
              <a:t>Explain and advertise about it</a:t>
            </a:r>
            <a:endParaRPr lang="ko-KR" altLang="en-US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B2E2C9-587A-49F4-8956-E2ADF46C9BDF}"/>
              </a:ext>
            </a:extLst>
          </p:cNvPr>
          <p:cNvCxnSpPr>
            <a:cxnSpLocks/>
          </p:cNvCxnSpPr>
          <p:nvPr/>
        </p:nvCxnSpPr>
        <p:spPr>
          <a:xfrm>
            <a:off x="206188" y="1210235"/>
            <a:ext cx="11492753" cy="52264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6C4435-6514-4D64-A910-A01F349C375E}"/>
              </a:ext>
            </a:extLst>
          </p:cNvPr>
          <p:cNvCxnSpPr>
            <a:cxnSpLocks/>
          </p:cNvCxnSpPr>
          <p:nvPr/>
        </p:nvCxnSpPr>
        <p:spPr>
          <a:xfrm flipV="1">
            <a:off x="439271" y="1362635"/>
            <a:ext cx="11008658" cy="4876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Objective – In proposal</a:t>
            </a:r>
          </a:p>
        </p:txBody>
      </p:sp>
      <p:pic>
        <p:nvPicPr>
          <p:cNvPr id="4" name="그림 3" descr="물, 닫기, 그룹, 해양이(가) 표시된 사진&#10;&#10;자동 생성된 설명">
            <a:extLst>
              <a:ext uri="{FF2B5EF4-FFF2-40B4-BE49-F238E27FC236}">
                <a16:creationId xmlns:a16="http://schemas.microsoft.com/office/drawing/2014/main" id="{3F4FA6FB-BF5D-444E-B833-207DF26D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01" y="1615078"/>
            <a:ext cx="9808546" cy="1286054"/>
          </a:xfrm>
          <a:prstGeom prst="rect">
            <a:avLst/>
          </a:prstGeom>
        </p:spPr>
      </p:pic>
      <p:pic>
        <p:nvPicPr>
          <p:cNvPr id="5" name="그림 4" descr="하얀색, 물이(가) 표시된 사진&#10;&#10;자동 생성된 설명">
            <a:extLst>
              <a:ext uri="{FF2B5EF4-FFF2-40B4-BE49-F238E27FC236}">
                <a16:creationId xmlns:a16="http://schemas.microsoft.com/office/drawing/2014/main" id="{7D92993D-0BD3-40C8-B3B4-E51EE3B2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93" y="3759557"/>
            <a:ext cx="9808545" cy="27054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4F59A-4FDE-4693-BB71-F01094C534C2}"/>
              </a:ext>
            </a:extLst>
          </p:cNvPr>
          <p:cNvGrpSpPr/>
          <p:nvPr/>
        </p:nvGrpSpPr>
        <p:grpSpPr>
          <a:xfrm>
            <a:off x="1004193" y="1864217"/>
            <a:ext cx="9978887" cy="4892356"/>
            <a:chOff x="1004193" y="1864217"/>
            <a:chExt cx="9978887" cy="48923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084CBF7-9F3D-499F-B3F9-42C949252ACE}"/>
                </a:ext>
              </a:extLst>
            </p:cNvPr>
            <p:cNvSpPr/>
            <p:nvPr/>
          </p:nvSpPr>
          <p:spPr>
            <a:xfrm>
              <a:off x="1004193" y="1864217"/>
              <a:ext cx="9978887" cy="8613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1EFFE90-4161-4DE7-ABC7-8BBA20572D69}"/>
                </a:ext>
              </a:extLst>
            </p:cNvPr>
            <p:cNvSpPr/>
            <p:nvPr/>
          </p:nvSpPr>
          <p:spPr>
            <a:xfrm>
              <a:off x="7003519" y="3478812"/>
              <a:ext cx="3809219" cy="327776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E40EC4-CBEE-4268-A8CB-0844E435AD24}"/>
              </a:ext>
            </a:extLst>
          </p:cNvPr>
          <p:cNvSpPr txBox="1"/>
          <p:nvPr/>
        </p:nvSpPr>
        <p:spPr>
          <a:xfrm>
            <a:off x="724078" y="1098104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housing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A4C5F-6977-4B31-B70C-16EED9DFF1D9}"/>
              </a:ext>
            </a:extLst>
          </p:cNvPr>
          <p:cNvSpPr txBox="1"/>
          <p:nvPr/>
        </p:nvSpPr>
        <p:spPr>
          <a:xfrm>
            <a:off x="558425" y="3154821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16B656C-6848-4970-9F8B-34062770BD35}"/>
              </a:ext>
            </a:extLst>
          </p:cNvPr>
          <p:cNvGrpSpPr/>
          <p:nvPr/>
        </p:nvGrpSpPr>
        <p:grpSpPr>
          <a:xfrm>
            <a:off x="890868" y="2388213"/>
            <a:ext cx="9729526" cy="2815061"/>
            <a:chOff x="890868" y="2388213"/>
            <a:chExt cx="9729526" cy="281506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884D77-18E0-4A4E-8A96-C139A54D9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68" y="2388213"/>
              <a:ext cx="9729526" cy="2815061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D3BCF1-3FDC-4CC2-9084-667E255F1A5E}"/>
                </a:ext>
              </a:extLst>
            </p:cNvPr>
            <p:cNvCxnSpPr/>
            <p:nvPr/>
          </p:nvCxnSpPr>
          <p:spPr>
            <a:xfrm>
              <a:off x="3472070" y="3154821"/>
              <a:ext cx="13384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573DED-1836-4C35-90FB-61027833FFA3}"/>
                </a:ext>
              </a:extLst>
            </p:cNvPr>
            <p:cNvCxnSpPr/>
            <p:nvPr/>
          </p:nvCxnSpPr>
          <p:spPr>
            <a:xfrm>
              <a:off x="5665049" y="3597411"/>
              <a:ext cx="13384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2E1FE02-2666-4C86-A6F5-A12C28E0FF08}"/>
                </a:ext>
              </a:extLst>
            </p:cNvPr>
            <p:cNvCxnSpPr/>
            <p:nvPr/>
          </p:nvCxnSpPr>
          <p:spPr>
            <a:xfrm>
              <a:off x="3472070" y="3903568"/>
              <a:ext cx="13384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0F52A5-6649-44A1-8365-725773B1DC33}"/>
                </a:ext>
              </a:extLst>
            </p:cNvPr>
            <p:cNvCxnSpPr/>
            <p:nvPr/>
          </p:nvCxnSpPr>
          <p:spPr>
            <a:xfrm>
              <a:off x="3240157" y="4221621"/>
              <a:ext cx="13384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8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Objective</a:t>
            </a:r>
          </a:p>
        </p:txBody>
      </p:sp>
      <p:pic>
        <p:nvPicPr>
          <p:cNvPr id="3" name="그림 2" descr="표지판, 녹색, 그리기, 쥐고있는이(가) 표시된 사진&#10;&#10;자동 생성된 설명">
            <a:extLst>
              <a:ext uri="{FF2B5EF4-FFF2-40B4-BE49-F238E27FC236}">
                <a16:creationId xmlns:a16="http://schemas.microsoft.com/office/drawing/2014/main" id="{35A50D6C-CAF0-4E27-9F10-146F9F8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" y="1177066"/>
            <a:ext cx="5199888" cy="292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B1E03-11F0-4B20-BA1E-7360EE56776C}"/>
              </a:ext>
            </a:extLst>
          </p:cNvPr>
          <p:cNvSpPr txBox="1"/>
          <p:nvPr/>
        </p:nvSpPr>
        <p:spPr>
          <a:xfrm>
            <a:off x="5562194" y="2069521"/>
            <a:ext cx="6737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Find people that have </a:t>
            </a:r>
            <a:r>
              <a:rPr lang="en-US" altLang="ko-KR" sz="2000" b="1" dirty="0">
                <a:solidFill>
                  <a:srgbClr val="FF0000"/>
                </a:solidFill>
              </a:rPr>
              <a:t>no subscribe </a:t>
            </a:r>
            <a:r>
              <a:rPr lang="en-US" altLang="ko-KR" sz="2000" b="1" dirty="0"/>
              <a:t>a term deposit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2000" b="1" dirty="0"/>
              <a:t>&amp;</a:t>
            </a:r>
          </a:p>
          <a:p>
            <a:pPr algn="ctr"/>
            <a:r>
              <a:rPr lang="en-US" altLang="ko-KR" sz="2000" b="1" dirty="0"/>
              <a:t>Explain and advertise again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A284B-1A6A-487E-8203-B5DA4B2C0638}"/>
              </a:ext>
            </a:extLst>
          </p:cNvPr>
          <p:cNvSpPr txBox="1"/>
          <p:nvPr/>
        </p:nvSpPr>
        <p:spPr>
          <a:xfrm>
            <a:off x="2810030" y="5070966"/>
            <a:ext cx="673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If people that subscribe deposit receive advertise again, it can make </a:t>
            </a:r>
            <a:r>
              <a:rPr lang="en-US" altLang="ko-KR" sz="2400" b="1" dirty="0">
                <a:solidFill>
                  <a:srgbClr val="FF0000"/>
                </a:solidFill>
              </a:rPr>
              <a:t>side effect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 Curation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74EDBC-BB21-4396-A1FE-287D79EB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782205"/>
            <a:ext cx="11720576" cy="4656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BEC769-16BF-4594-B868-DB16FE9CAD2A}"/>
              </a:ext>
            </a:extLst>
          </p:cNvPr>
          <p:cNvSpPr txBox="1"/>
          <p:nvPr/>
        </p:nvSpPr>
        <p:spPr>
          <a:xfrm>
            <a:off x="2602215" y="1107543"/>
            <a:ext cx="67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Bank Marketing Dataset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</a:t>
            </a:r>
            <a:r>
              <a:rPr lang="en-US" altLang="ko-KR" sz="32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Inspection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689572-BE59-4DA9-9D1F-78042859E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1" y="926095"/>
            <a:ext cx="5489321" cy="27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A4D7E-F3B7-4BAA-AFBE-25A535DF2380}"/>
              </a:ext>
            </a:extLst>
          </p:cNvPr>
          <p:cNvSpPr txBox="1"/>
          <p:nvPr/>
        </p:nvSpPr>
        <p:spPr>
          <a:xfrm>
            <a:off x="5349087" y="2061015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Head()</a:t>
            </a:r>
            <a:endParaRPr lang="ko-KR" altLang="en-US" sz="24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85E623-8591-437F-B20E-E1B9B521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62" y="1410168"/>
            <a:ext cx="3372321" cy="4820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E51DA7-65B0-4C68-9A23-685DC0459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4" y="3972751"/>
            <a:ext cx="5178643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6140D-9F85-40DD-AB0D-6B00A657B318}"/>
              </a:ext>
            </a:extLst>
          </p:cNvPr>
          <p:cNvSpPr txBox="1"/>
          <p:nvPr/>
        </p:nvSpPr>
        <p:spPr>
          <a:xfrm>
            <a:off x="4569158" y="4801581"/>
            <a:ext cx="25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Value_counts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2D10-6FCE-4E85-AFAE-445F4277FD46}"/>
              </a:ext>
            </a:extLst>
          </p:cNvPr>
          <p:cNvSpPr txBox="1"/>
          <p:nvPr/>
        </p:nvSpPr>
        <p:spPr>
          <a:xfrm>
            <a:off x="10369322" y="3429000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Info()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90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534351" y="101427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preprocessing</a:t>
            </a:r>
          </a:p>
        </p:txBody>
      </p:sp>
      <p:pic>
        <p:nvPicPr>
          <p:cNvPr id="4" name="그림 3" descr="물, 닫기, 그룹, 해양이(가) 표시된 사진&#10;&#10;자동 생성된 설명">
            <a:extLst>
              <a:ext uri="{FF2B5EF4-FFF2-40B4-BE49-F238E27FC236}">
                <a16:creationId xmlns:a16="http://schemas.microsoft.com/office/drawing/2014/main" id="{801E8EF4-6BC7-46AF-9F04-9C495AB0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" y="1073712"/>
            <a:ext cx="7504616" cy="1978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887FCE-5B44-4400-A7EE-04F2AE5ED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15" y="3293272"/>
            <a:ext cx="3786625" cy="32778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20CDC7-3E07-48CA-B48C-078D38FBE6D8}"/>
              </a:ext>
            </a:extLst>
          </p:cNvPr>
          <p:cNvSpPr txBox="1"/>
          <p:nvPr/>
        </p:nvSpPr>
        <p:spPr>
          <a:xfrm>
            <a:off x="-66277" y="3265402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Chi_square</a:t>
            </a:r>
            <a:r>
              <a:rPr lang="en-US" altLang="ko-KR" sz="2400" b="1" dirty="0"/>
              <a:t>()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2BC8C-4318-4D1F-825B-0E1ED4D82FEC}"/>
              </a:ext>
            </a:extLst>
          </p:cNvPr>
          <p:cNvSpPr txBox="1"/>
          <p:nvPr/>
        </p:nvSpPr>
        <p:spPr>
          <a:xfrm>
            <a:off x="7611036" y="3372304"/>
            <a:ext cx="36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Low correlation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B56D2-83EC-452D-9F24-B92DE66700D7}"/>
              </a:ext>
            </a:extLst>
          </p:cNvPr>
          <p:cNvSpPr txBox="1"/>
          <p:nvPr/>
        </p:nvSpPr>
        <p:spPr>
          <a:xfrm>
            <a:off x="7731266" y="1028362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correlation()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15C993-5456-4872-99B5-A0F18BFA85CB}"/>
              </a:ext>
            </a:extLst>
          </p:cNvPr>
          <p:cNvSpPr/>
          <p:nvPr/>
        </p:nvSpPr>
        <p:spPr>
          <a:xfrm>
            <a:off x="2137121" y="4455459"/>
            <a:ext cx="1484621" cy="603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FE88ED-E7DA-42FA-9B9E-E24FDF508D0A}"/>
              </a:ext>
            </a:extLst>
          </p:cNvPr>
          <p:cNvSpPr/>
          <p:nvPr/>
        </p:nvSpPr>
        <p:spPr>
          <a:xfrm>
            <a:off x="4979510" y="1650928"/>
            <a:ext cx="1914927" cy="990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112640B-5C33-4568-BAD8-A64406ADC7F8}"/>
              </a:ext>
            </a:extLst>
          </p:cNvPr>
          <p:cNvCxnSpPr>
            <a:stCxn id="16" idx="5"/>
          </p:cNvCxnSpPr>
          <p:nvPr/>
        </p:nvCxnSpPr>
        <p:spPr>
          <a:xfrm>
            <a:off x="6614002" y="2496752"/>
            <a:ext cx="1508022" cy="999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A21ED8-5818-4873-ADD7-B8983BAD7F71}"/>
              </a:ext>
            </a:extLst>
          </p:cNvPr>
          <p:cNvCxnSpPr>
            <a:stCxn id="10" idx="5"/>
          </p:cNvCxnSpPr>
          <p:nvPr/>
        </p:nvCxnSpPr>
        <p:spPr>
          <a:xfrm>
            <a:off x="3404324" y="4970794"/>
            <a:ext cx="1575186" cy="954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CE93A8-369F-4424-8C0C-8ACEB50C5489}"/>
              </a:ext>
            </a:extLst>
          </p:cNvPr>
          <p:cNvSpPr txBox="1"/>
          <p:nvPr/>
        </p:nvSpPr>
        <p:spPr>
          <a:xfrm>
            <a:off x="4884461" y="5720672"/>
            <a:ext cx="36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Independent column</a:t>
            </a:r>
            <a:endParaRPr lang="ko-KR" altLang="en-US" sz="2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D8A356-14DF-4A29-8538-FE070D64AAD8}"/>
              </a:ext>
            </a:extLst>
          </p:cNvPr>
          <p:cNvCxnSpPr>
            <a:cxnSpLocks/>
          </p:cNvCxnSpPr>
          <p:nvPr/>
        </p:nvCxnSpPr>
        <p:spPr>
          <a:xfrm>
            <a:off x="9574308" y="3833969"/>
            <a:ext cx="573739" cy="11368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AF89F5F-4F67-45BF-B938-21FF7C39BC92}"/>
              </a:ext>
            </a:extLst>
          </p:cNvPr>
          <p:cNvCxnSpPr>
            <a:stCxn id="24" idx="3"/>
          </p:cNvCxnSpPr>
          <p:nvPr/>
        </p:nvCxnSpPr>
        <p:spPr>
          <a:xfrm flipV="1">
            <a:off x="8488272" y="5720672"/>
            <a:ext cx="1489448" cy="2308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405BCF-1582-4057-B414-055D716E8CD5}"/>
              </a:ext>
            </a:extLst>
          </p:cNvPr>
          <p:cNvSpPr txBox="1"/>
          <p:nvPr/>
        </p:nvSpPr>
        <p:spPr>
          <a:xfrm>
            <a:off x="9605284" y="5114900"/>
            <a:ext cx="207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Drop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 animBg="1"/>
      <p:bldP spid="16" grpId="0" animBg="1"/>
      <p:bldP spid="24" grpId="0"/>
      <p:bldP spid="29" grpId="0"/>
    </p:bld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404</Words>
  <Application>Microsoft Office PowerPoint</Application>
  <PresentationFormat>와이드스크린</PresentationFormat>
  <Paragraphs>123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DongWook</cp:lastModifiedBy>
  <cp:revision>326</cp:revision>
  <dcterms:created xsi:type="dcterms:W3CDTF">2019-02-08T07:37:09Z</dcterms:created>
  <dcterms:modified xsi:type="dcterms:W3CDTF">2019-12-06T06:51:33Z</dcterms:modified>
</cp:coreProperties>
</file>