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5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313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383" name="Группа 382" hidden="0"/>
            <p:cNvGrpSpPr/>
            <p:nvPr isPhoto="0"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432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434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 hidden="0"/>
            <p:cNvGrpSpPr/>
            <p:nvPr isPhoto="0"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421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412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 hidden="0"/>
            <p:cNvGrpSpPr/>
            <p:nvPr isPhoto="0"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399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 hidden="0"/>
            <p:cNvGrpSpPr/>
            <p:nvPr isPhoto="0"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388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 hidden="0"/>
            <p:cNvSpPr/>
            <p:nvPr isPhoto="0"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484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3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0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 hidden="0"/>
          <p:cNvSpPr/>
          <p:nvPr isPhoto="0"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6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58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192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06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216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228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290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292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279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70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257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 hidden="0"/>
          <p:cNvSpPr/>
          <p:nvPr isPhoto="0"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 hidden="0"/>
          <p:cNvSpPr/>
          <p:nvPr isPhoto="0"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 hidden="0"/>
          <p:cNvSpPr/>
          <p:nvPr isPhoto="0"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 hidden="0"/>
          <p:cNvSpPr/>
          <p:nvPr isPhoto="0"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 hidden="0"/>
          <p:cNvSpPr/>
          <p:nvPr isPhoto="0"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 hidden="0"/>
          <p:cNvSpPr/>
          <p:nvPr isPhoto="0"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 hidden="0"/>
          <p:cNvSpPr/>
          <p:nvPr isPhoto="0"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 hidden="0"/>
          <p:cNvSpPr/>
          <p:nvPr isPhoto="0"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 hidden="0"/>
          <p:cNvSpPr/>
          <p:nvPr isPhoto="0"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 hidden="0"/>
          <p:cNvSpPr/>
          <p:nvPr isPhoto="0"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 hidden="0"/>
          <p:cNvSpPr/>
          <p:nvPr isPhoto="0"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 hidden="0"/>
          <p:cNvSpPr/>
          <p:nvPr isPhoto="0"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 hidden="0"/>
          <p:cNvSpPr/>
          <p:nvPr isPhoto="0"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Прямоугольник 444" hidden="0"/>
          <p:cNvSpPr/>
          <p:nvPr isPhoto="0"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 hidden="0"/>
          <p:cNvSpPr/>
          <p:nvPr isPhoto="0"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423" name="Прямоугольник 422" hidden="0"/>
          <p:cNvSpPr/>
          <p:nvPr isPhoto="0"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 hidden="0"/>
          <p:cNvSpPr/>
          <p:nvPr isPhoto="0"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 hidden="0"/>
          <p:cNvSpPr/>
          <p:nvPr isPhoto="0"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 hidden="0"/>
          <p:cNvSpPr/>
          <p:nvPr isPhoto="0"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 hidden="0"/>
          <p:cNvSpPr/>
          <p:nvPr isPhoto="0"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 hidden="0"/>
          <p:cNvSpPr/>
          <p:nvPr isPhoto="0"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 hidden="0"/>
          <p:cNvSpPr/>
          <p:nvPr isPhoto="0"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 hidden="0"/>
          <p:cNvSpPr/>
          <p:nvPr isPhoto="0"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 hidden="0"/>
          <p:cNvSpPr/>
          <p:nvPr isPhoto="0"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 hidden="0"/>
          <p:cNvSpPr/>
          <p:nvPr isPhoto="0"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 hidden="0"/>
          <p:cNvSpPr/>
          <p:nvPr isPhoto="0"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 hidden="0"/>
          <p:cNvSpPr/>
          <p:nvPr isPhoto="0"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 hidden="0"/>
          <p:cNvSpPr/>
          <p:nvPr isPhoto="0"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 hidden="0"/>
          <p:cNvSpPr/>
          <p:nvPr isPhoto="0"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Прямоугольник 384" hidden="0"/>
          <p:cNvSpPr/>
          <p:nvPr isPhoto="0"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 hidden="0"/>
          <p:cNvSpPr/>
          <p:nvPr isPhoto="0"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366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 hidden="0"/>
          <p:cNvSpPr/>
          <p:nvPr isPhoto="0"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 hidden="0"/>
          <p:cNvSpPr/>
          <p:nvPr isPhoto="0"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54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51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52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zh-CN"/>
              <a:t>拓扑排序/Tarjan/欧拉回路/传递闭包/差分约束/杂题选讲/知识点补充</a:t>
            </a:r>
            <a:endParaRPr lang="zh-CN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东营市第一中学 孙翊轩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938064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107630630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解决什么问题？</a:t>
            </a:r>
            <a:endParaRPr/>
          </a:p>
          <a:p>
            <a:pPr lvl="1">
              <a:defRPr/>
            </a:pPr>
            <a:r>
              <a:rPr/>
              <a:t>差分约束有固定模型，求解一类固定问题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给出多个</a:t>
            </a:r>
            <a:r>
              <a:rPr/>
              <a:t>形如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/>
                        <a:rPr/>
                        <m:t>≤c</m:t>
                      </m:r>
                    </m:oMath>
                  </m:oMathPara>
                </a14:m>
              </mc:Choice>
              <mc:Fallback/>
            </mc:AlternateContent>
            <a:r>
              <a:rPr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c</m:t>
                      </m:r>
                    </m:oMath>
                  </m:oMathPara>
                </a14:m>
              </mc:Choice>
              <mc:Fallback/>
            </mc:AlternateContent>
            <a:r>
              <a:rPr/>
              <a:t>为任意常数)的条件，求一组合法的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/>
              <a:t>序列使这些条件都成立。</a:t>
            </a:r>
            <a:endParaRPr/>
          </a:p>
          <a:p>
            <a:pPr lvl="1">
              <a:defRPr/>
            </a:pPr>
            <a:r>
              <a:rPr/>
              <a:t>考虑变形：</a:t>
            </a:r>
            <a:endParaRPr/>
          </a:p>
          <a:p>
            <a:pPr marL="914400" lvl="2" indent="0">
              <a:buFont typeface="Arial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/>
                        <a:rPr sz="2400"/>
                        <m:t>≤c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914400" lvl="2" indent="0">
              <a:buFont typeface="Arial"/>
              <a:buNone/>
              <a:defRPr/>
            </a:pPr>
            <a:endParaRPr/>
          </a:p>
          <a:p>
            <a:pPr marL="914400" lvl="2" indent="0">
              <a:buFont typeface="Arial"/>
              <a:buNone/>
              <a:defRPr/>
            </a:pP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容易发现该式的形式与最短路中的三角形不等式一致。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因此可以考虑由每个i到j连一条长度为c的边，求解最短路。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但是怎么求呢？</a:t>
            </a:r>
            <a:endParaRPr/>
          </a:p>
        </p:txBody>
      </p:sp>
      <p:sp>
        <p:nvSpPr>
          <p:cNvPr id="693507545" name="" hidden="0"/>
          <p:cNvSpPr txBox="1"/>
          <p:nvPr isPhoto="0" userDrawn="0"/>
        </p:nvSpPr>
        <p:spPr bwMode="auto">
          <a:xfrm flipH="0" flipV="0">
            <a:off x="1524528" y="4014093"/>
            <a:ext cx="1974846" cy="4850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/>
                        <a:rPr sz="2400"/>
                        <m:t>≤c+</m:t>
                      </m:r>
                      <m:sSub>
                        <m:sSubPr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300938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22486009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铺垫一个知识点：超级源点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洛谷</a:t>
            </a: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T155863 贪吃牛</a:t>
            </a:r>
            <a:endParaRPr lang="zh-CN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有向图，无负边，给出M个起点城市和M个终点城市，对于每个终点城市求出从任意起点城市到该终点城市的最短路径。</a:t>
            </a:r>
            <a:endParaRPr lang="zh-CN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 lang="zh-CN"/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考虑弗洛伊德，O(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)，跑不了</a:t>
            </a:r>
            <a:endParaRPr lang="zh-CN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M遍Dij，复杂度可以低一点，复杂度O</a:t>
            </a: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Log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M</m:t>
                      </m:r>
                    </m:oMath>
                  </m:oMathPara>
                </a14:m>
              </mc:Choice>
              <mc:Fallback/>
            </mc:AlternateContent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zh-CN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 lang="zh-CN"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39316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190574051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思路：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新建一个“超级源点”，</a:t>
            </a:r>
            <a:r>
              <a:rPr/>
              <a:t>该源点到所有起点都连接一条长度为0的边。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然后从该点跑Dij。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一遍Dij就跑完了。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94642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42692671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回到差分约束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那么为什么要在差分约束用超级源点？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考虑约束系统存在一组</a:t>
            </a:r>
            <a:r>
              <a:rPr/>
              <a:t>解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{"/>
                          <m:endChr m:val="}"/>
                          <m:ctrlPr>
                            <a:rPr/>
                          </m:ctrlPr>
                        </m:dPr>
                        <m:e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a</m:t>
                              </m:r>
                            </m:e>
                            <m:sub>
                              <m:r>
                                <m:rPr/>
                                <a:rPr/>
                                <m:t>1</m:t>
                              </m:r>
                            </m:sub>
                          </m:s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a</m:t>
                              </m:r>
                            </m:e>
                            <m:sub>
                              <m:r>
                                <m:rPr/>
                                <a:rPr/>
                                <m:t>2</m:t>
                              </m:r>
                            </m:sub>
                          </m:s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……a</m:t>
                              </m:r>
                            </m:e>
                            <m:sub>
                              <m:r>
                                <m:rPr/>
                                <a:rPr/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那么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{"/>
                          <m:endChr m:val="}"/>
                          <m:ctrlPr>
                            <a:rPr/>
                          </m:ctrlPr>
                        </m:dPr>
                        <m:e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a</m:t>
                              </m:r>
                            </m:e>
                            <m:sub>
                              <m:r>
                                <m:rPr/>
                                <a:rPr/>
                                <m:t>1</m:t>
                              </m:r>
                            </m:sub>
                          </m:s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Δ,</m:t>
                          </m:r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a</m:t>
                              </m:r>
                            </m:e>
                            <m:sub>
                              <m:r>
                                <m:rPr/>
                                <a:rPr/>
                                <m:t>2</m:t>
                              </m:r>
                            </m:sub>
                          </m:s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Δ,</m:t>
                          </m:r>
                          <m:r>
                            <m:rPr/>
                            <a:rPr/>
                            <m:t>…</m:t>
                          </m:r>
                          <m:r>
                            <m:rPr/>
                            <a:rPr/>
                            <m:t>….,</m:t>
                          </m:r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a</m:t>
                              </m:r>
                            </m:e>
                            <m:sub>
                              <m:r>
                                <m:rPr/>
                                <a:rPr/>
                                <m:t>n</m:t>
                              </m:r>
                            </m:sub>
                          </m:sSub>
                          <m:r>
                            <m:rPr/>
                            <a:rPr/>
                            <m:t>+</m:t>
                          </m:r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Δ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显然也是一组解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我们可以不可以先求出一组负数解，这样就能获取最小的序列，不用再消去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</m:oMath>
                  </m:oMathPara>
                </a14:m>
              </mc:Choice>
              <mc:Fallback/>
            </mc:AlternateContent>
            <a:r>
              <a:rPr/>
              <a:t>了？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98663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176831604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思考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问题为如何限制解为负数？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观察刚才按思路建立的图，由j到i连边权k代</a:t>
            </a:r>
            <a:r>
              <a:rPr/>
              <a:t>表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j</m:t>
                          </m:r>
                        </m:sub>
                      </m:sSub>
                      <m:r>
                        <m:rPr/>
                        <a:rPr/>
                        <m:t>≤k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那么可以建立超级源点，对每个点连一条长度为0的边，这样就代表建立了多条形如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0</m:t>
                          </m:r>
                        </m:sub>
                      </m:sSub>
                      <m:r>
                        <m:rPr/>
                        <a:rPr/>
                        <m:t>≤0</m:t>
                      </m:r>
                    </m:oMath>
                  </m:oMathPara>
                </a14:m>
              </mc:Choice>
              <mc:Fallback/>
            </mc:AlternateContent>
            <a:r>
              <a:rPr/>
              <a:t>的条件即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/>
                        <m:t>≤0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但是超级源点最主要的目的不在这里，为什么要建？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954691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205488268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思考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差分约束系统可以不建超级源点，但是推荐什么地方都建。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因为最后建出来的图不一定连通，超级源点可以解决该问题。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超级源点建设完毕后，从源点开始跑SPFA，最后的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=dis</m:t>
                      </m:r>
                      <m:d>
                        <m:dPr>
                          <m:begChr m:val="["/>
                          <m:endChr m:val="]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/>
                            <m:t>i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即为差分约束系统的一组解。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注意：要判负环，如果有，差分约束系统无解。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30056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36932337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拓展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j</m:t>
                          </m:r>
                        </m:sub>
                      </m:sSub>
                      <m:r>
                        <m:rPr/>
                        <a:rPr/>
                        <m:t>≥k</m:t>
                      </m:r>
                    </m:oMath>
                  </m:oMathPara>
                </a14:m>
              </mc:Choice>
              <mc:Fallback/>
            </mc:AlternateContent>
            <a:r>
              <a:rPr/>
              <a:t>的约束条件如何建边？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72923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78807385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拓展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i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x</m:t>
                          </m:r>
                        </m:e>
                        <m:sub>
                          <m:r>
                            <m:rPr/>
                            <a:rPr/>
                            <m:t>j</m:t>
                          </m:r>
                        </m:sub>
                      </m:sSub>
                      <m:r>
                        <m:rPr/>
                        <a:rPr/>
                        <m:t>≥k</m:t>
                      </m:r>
                    </m:oMath>
                  </m:oMathPara>
                </a14:m>
              </mc:Choice>
              <mc:Fallback/>
            </mc:AlternateContent>
            <a:r>
              <a:rPr/>
              <a:t>的约束条件如何建边？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第一种：考虑由j连接到i为k的边，然后跑单源最长路（等会说）</a:t>
            </a:r>
            <a:endParaRPr sz="2800"/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第二种：考虑都乘以-1，就获取了一组形</a:t>
            </a: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如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800"/>
                            <m:t>x</m:t>
                          </m:r>
                        </m:e>
                        <m:sub>
                          <m:r>
                            <m:rPr/>
                            <a:rPr sz="2800"/>
                            <m:t>j</m:t>
                          </m:r>
                        </m:sub>
                      </m:sSub>
                      <m:r>
                        <m:rPr/>
                        <a:rPr sz="2800"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800"/>
                            <m:t>x</m:t>
                          </m:r>
                        </m:e>
                        <m:sub>
                          <m:r>
                            <m:rPr/>
                            <a:rPr sz="2800"/>
                            <m:t>i</m:t>
                          </m:r>
                        </m:sub>
                      </m:sSub>
                      <m:r>
                        <m:rPr/>
                        <a:rPr sz="2800"/>
                        <m:t>≤-k</m:t>
                      </m:r>
                    </m:oMath>
                  </m:oMathPara>
                </a14:m>
              </mc:Choice>
              <mc:Fallback/>
            </mc:AlternateContent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的条件，跑SPFA最短路就行了。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18605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差分约束</a:t>
            </a:r>
            <a:endParaRPr/>
          </a:p>
        </p:txBody>
      </p:sp>
      <p:sp>
        <p:nvSpPr>
          <p:cNvPr id="25561727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SPFA咋跑最长路？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边权取反，求最短路。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33588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闭包传递</a:t>
            </a:r>
            <a:endParaRPr/>
          </a:p>
        </p:txBody>
      </p:sp>
      <p:sp>
        <p:nvSpPr>
          <p:cNvPr id="46458224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传递问题有两种：</a:t>
            </a:r>
            <a:endParaRPr/>
          </a:p>
          <a:p>
            <a:pPr lvl="1">
              <a:defRPr/>
            </a:pPr>
            <a:r>
              <a:rPr/>
              <a:t>集合型传递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具有集合性质，如a//b,b//c,则a//b//c,在一个集合内。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并查集求解即可。</a:t>
            </a:r>
            <a:endParaRPr/>
          </a:p>
          <a:p>
            <a:pPr lvl="1">
              <a:defRPr/>
            </a:pPr>
            <a:r>
              <a:rPr/>
              <a:t>闭包传递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不具有集合性质，如a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/>
              <a:t>b,b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/>
              <a:t>c,可以推出a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/>
              <a:t>c,但是不能反推。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20974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拓扑排序</a:t>
            </a:r>
            <a:endParaRPr/>
          </a:p>
        </p:txBody>
      </p:sp>
      <p:sp>
        <p:nvSpPr>
          <p:cNvPr id="3692640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定义：有向无环图（DAG），求一个线性序列满足：</a:t>
            </a:r>
            <a:endParaRPr/>
          </a:p>
          <a:p>
            <a:pPr lvl="1">
              <a:defRPr/>
            </a:pPr>
            <a:r>
              <a:rPr/>
              <a:t>若存在一条由A到B的路径，则A在序列中一定在B前面。</a:t>
            </a:r>
            <a:endParaRPr/>
          </a:p>
          <a:p>
            <a:pPr lvl="0">
              <a:defRPr/>
            </a:pPr>
            <a:r>
              <a:rPr/>
              <a:t>用途：整理解决依赖关系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拓扑排序的题目好想，而且很容易看出来是用拓扑排序，因此不是一个热门考点。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拓扑排序题目一般需要的不是线性序列，而是在排序的过程中处理题目。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89906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闭包传递</a:t>
            </a:r>
            <a:endParaRPr/>
          </a:p>
        </p:txBody>
      </p:sp>
      <p:sp>
        <p:nvSpPr>
          <p:cNvPr id="212553881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怎么做？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是有向图，所以跑弗洛伊德。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就做完了。</a:t>
            </a:r>
            <a:endParaRPr/>
          </a:p>
          <a:p>
            <a:pPr lvl="0">
              <a:defRPr/>
            </a:pPr>
            <a:r>
              <a:rPr/>
              <a:t>优化？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/>
              <a:t>    </a:t>
            </a:r>
            <a:r>
              <a:rPr sz="2800"/>
              <a:t>传递闭包只需要维护bool，所以开二维bitset。</a:t>
            </a:r>
            <a:endParaRPr sz="2800"/>
          </a:p>
          <a:p>
            <a:pPr lvl="0">
              <a:defRPr/>
            </a:pPr>
            <a:r>
              <a:rPr sz="3200"/>
              <a:t>题目？</a:t>
            </a:r>
            <a:endParaRPr sz="3600"/>
          </a:p>
          <a:p>
            <a:pPr marL="457200" lvl="1" indent="0">
              <a:buFont typeface="Arial"/>
              <a:buNone/>
              <a:defRPr/>
            </a:pP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给出m组大小关系，问将这n个元素进行排序还需要几组大小关系？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45948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闭包传递</a:t>
            </a:r>
            <a:endParaRPr/>
          </a:p>
        </p:txBody>
      </p:sp>
      <p:sp>
        <p:nvSpPr>
          <p:cNvPr id="136778093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思路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针对每组关系建边即可，然后传递闭包。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双方都没有关系的，就代表需要一条关系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枚举即可。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3520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2-sat</a:t>
            </a:r>
            <a:endParaRPr/>
          </a:p>
        </p:txBody>
      </p:sp>
      <p:sp>
        <p:nvSpPr>
          <p:cNvPr id="135522146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啥是2-sat？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有n个元素，分配到A，B两个集合中，给出M个限制形如：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I在X集合，J必须在Y集合。（XY可能相等）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求是否有解。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非常套路的一类问题。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035678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2-sat</a:t>
            </a:r>
            <a:endParaRPr/>
          </a:p>
        </p:txBody>
      </p:sp>
      <p:sp>
        <p:nvSpPr>
          <p:cNvPr id="9483247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建图思路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针对i在X则J在Y可以建图表示推出传递关系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针对每个元素建立(J,X)和(I,Y)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那么对于I在X J在Y可以由(I,X)-&gt;(J,Y)表示推出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但是这样建图就结束了吗？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0233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2-sat</a:t>
            </a:r>
            <a:endParaRPr/>
          </a:p>
        </p:txBody>
      </p:sp>
      <p:sp>
        <p:nvSpPr>
          <p:cNvPr id="17549231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建图思路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建图明显不严谨，需要加入矛盾条件才可能发现矛盾。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所以对于隐形条件也要建边。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对于I在X J在Y建立(J,!Y),(I,!X)的边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建图就完备了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然后用Tarjan求连通块，如果发生矛盾(I,X)和(J,Y)会在一个SCC里面。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如果没有矛盾，就是任何一组</a:t>
            </a: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(I,X)和(J,Y)都不在一个连通块。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07693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多集合2-sat</a:t>
            </a:r>
            <a:endParaRPr/>
          </a:p>
        </p:txBody>
      </p:sp>
      <p:sp>
        <p:nvSpPr>
          <p:cNvPr id="6368369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概述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现在变成N个元素放入多个集合中。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这是一个完全NP问题，只能暴搜。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如果出了，那就是可以找性质转化为2-sat问题求解的。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71807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图论杂题选讲</a:t>
            </a:r>
            <a:endParaRPr/>
          </a:p>
        </p:txBody>
      </p:sp>
      <p:sp>
        <p:nvSpPr>
          <p:cNvPr id="54114734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15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不可能的路</a:t>
            </a:r>
            <a:endParaRPr sz="215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15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不可能的大暴力</a:t>
            </a:r>
            <a:endParaRPr sz="215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15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不可能的规划</a:t>
            </a:r>
            <a:endParaRPr sz="215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7605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拓扑排序</a:t>
            </a:r>
            <a:endParaRPr/>
          </a:p>
        </p:txBody>
      </p:sp>
      <p:sp>
        <p:nvSpPr>
          <p:cNvPr id="105850172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求拓扑排序（BFS）：</a:t>
            </a:r>
            <a:endParaRPr/>
          </a:p>
          <a:p>
            <a:pPr lvl="1">
              <a:defRPr/>
            </a:pPr>
            <a:r>
              <a:rPr/>
              <a:t>插边时维护每个点的入度，每次从入度为0的点开始删点。</a:t>
            </a:r>
            <a:endParaRPr/>
          </a:p>
          <a:p>
            <a:pPr lvl="1">
              <a:defRPr/>
            </a:pPr>
            <a:r>
              <a:rPr/>
              <a:t>如果这张图是一个DAG，最后点可以被删完，拓扑序就求出来了。</a:t>
            </a:r>
            <a:endParaRPr/>
          </a:p>
          <a:p>
            <a:pPr lvl="0">
              <a:defRPr/>
            </a:pPr>
            <a:r>
              <a:rPr/>
              <a:t>例题：NOIP2003提高 神经网络 洛谷P1038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/>
              <a:t>	</a:t>
            </a:r>
            <a:r>
              <a:rPr sz="2800"/>
              <a:t>给定若干个点和若干个神经连接组成DAG，一部分点是发射点（从这里往外传导信号），信号只能逐层传导，在传导的同时维护一个权值的变化。</a:t>
            </a:r>
            <a:endParaRPr sz="2800"/>
          </a:p>
          <a:p>
            <a:pPr marL="0" lvl="0" indent="0">
              <a:buFont typeface="Arial"/>
              <a:buNone/>
              <a:defRPr/>
            </a:pPr>
            <a:r>
              <a:rPr/>
              <a:t>	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9662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Tarjan</a:t>
            </a:r>
            <a:endParaRPr/>
          </a:p>
        </p:txBody>
      </p:sp>
      <p:sp>
        <p:nvSpPr>
          <p:cNvPr id="116150512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340766"/>
            <a:ext cx="10972800" cy="5217429"/>
          </a:xfrm>
        </p:spPr>
        <p:txBody>
          <a:bodyPr/>
          <a:lstStyle/>
          <a:p>
            <a:pPr>
              <a:defRPr/>
            </a:pPr>
            <a:r>
              <a:rPr/>
              <a:t>很有意思的算法</a:t>
            </a:r>
            <a:endParaRPr/>
          </a:p>
          <a:p>
            <a:pPr>
              <a:defRPr/>
            </a:pPr>
            <a:r>
              <a:rPr/>
              <a:t>先看看可以解决什么：</a:t>
            </a:r>
            <a:endParaRPr/>
          </a:p>
          <a:p>
            <a:pPr lvl="1">
              <a:defRPr/>
            </a:pPr>
            <a:r>
              <a:rPr/>
              <a:t>连通块</a:t>
            </a:r>
            <a:endParaRPr/>
          </a:p>
          <a:p>
            <a:pPr lvl="1">
              <a:defRPr/>
            </a:pPr>
            <a:r>
              <a:rPr/>
              <a:t>割点</a:t>
            </a:r>
            <a:endParaRPr/>
          </a:p>
          <a:p>
            <a:pPr lvl="1">
              <a:defRPr/>
            </a:pPr>
            <a:r>
              <a:rPr/>
              <a:t>桥</a:t>
            </a:r>
            <a:endParaRPr/>
          </a:p>
          <a:p>
            <a:pPr lvl="1">
              <a:defRPr/>
            </a:pPr>
            <a:r>
              <a:rPr/>
              <a:t>LCA（</a:t>
            </a:r>
            <a:r>
              <a:rPr lang="zh-CN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严重偏离Tarjan思想</a:t>
            </a:r>
            <a:r>
              <a:rPr/>
              <a:t>）</a:t>
            </a:r>
            <a:endParaRPr/>
          </a:p>
          <a:p>
            <a:pPr lvl="0">
              <a:defRPr/>
            </a:pPr>
            <a:r>
              <a:rPr/>
              <a:t>不讲思想，原因：</a:t>
            </a:r>
            <a:endParaRPr/>
          </a:p>
          <a:p>
            <a:pPr lvl="1">
              <a:defRPr/>
            </a:pPr>
            <a:r>
              <a:rPr/>
              <a:t>Tarjan本人的思想和现在的代码实现不符，按照他的思路写代码写出来是错的。</a:t>
            </a:r>
            <a:endParaRPr/>
          </a:p>
          <a:p>
            <a:pPr lvl="1">
              <a:defRPr/>
            </a:pPr>
            <a:r>
              <a:rPr/>
              <a:t>网上教的很乱，有些思想错的代码结果很巧是对的。</a:t>
            </a:r>
            <a:endParaRPr/>
          </a:p>
          <a:p>
            <a:pPr lvl="1">
              <a:defRPr/>
            </a:pPr>
            <a:r>
              <a:rPr/>
              <a:t>我提供一份最简单最正确的板子，然后背就行了。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2023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Tarjan</a:t>
            </a:r>
            <a:endParaRPr/>
          </a:p>
        </p:txBody>
      </p:sp>
      <p:sp>
        <p:nvSpPr>
          <p:cNvPr id="27233567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Tarjan板子应该这样分类：</a:t>
            </a:r>
            <a:endParaRPr/>
          </a:p>
          <a:p>
            <a:pPr lvl="1">
              <a:defRPr/>
            </a:pPr>
            <a:r>
              <a:rPr/>
              <a:t>连通块：维护stack</a:t>
            </a:r>
            <a:endParaRPr/>
          </a:p>
          <a:p>
            <a:pPr lvl="1">
              <a:defRPr/>
            </a:pPr>
            <a:r>
              <a:rPr/>
              <a:t>割点/桥：维护father判断各自的条件</a:t>
            </a:r>
            <a:endParaRPr/>
          </a:p>
          <a:p>
            <a:pPr lvl="1">
              <a:defRPr/>
            </a:pPr>
            <a:r>
              <a:rPr/>
              <a:t>LCA：寄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429582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Tarjan</a:t>
            </a:r>
            <a:endParaRPr/>
          </a:p>
        </p:txBody>
      </p:sp>
      <p:sp>
        <p:nvSpPr>
          <p:cNvPr id="47649297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双连通分量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边双连通分量是没有桥的分量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点双连通分量是没有割点的分量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一般用不到点双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边双如何求？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10153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欧拉回路</a:t>
            </a:r>
            <a:endParaRPr/>
          </a:p>
        </p:txBody>
      </p:sp>
      <p:sp>
        <p:nvSpPr>
          <p:cNvPr id="68784207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一般讨论连通无向图</a:t>
            </a:r>
            <a:endParaRPr/>
          </a:p>
          <a:p>
            <a:pPr>
              <a:defRPr/>
            </a:pPr>
            <a:r>
              <a:rPr/>
              <a:t>欧拉通路：从一点到另外一点可以不重复经过所有路径，可以重复经过点的一条通路。</a:t>
            </a:r>
            <a:endParaRPr/>
          </a:p>
          <a:p>
            <a:pPr>
              <a:defRPr/>
            </a:pPr>
            <a:r>
              <a:rPr/>
              <a:t>欧拉回路：从一点回到该点可以不重复经过所有路径，可以重复经过点的一条回路。</a:t>
            </a:r>
            <a:endParaRPr/>
          </a:p>
          <a:p>
            <a:pPr>
              <a:defRPr/>
            </a:pPr>
            <a:r>
              <a:rPr/>
              <a:t>很显然但是不会证明的结论：</a:t>
            </a:r>
            <a:endParaRPr/>
          </a:p>
          <a:p>
            <a:pPr lvl="1">
              <a:defRPr/>
            </a:pPr>
            <a:r>
              <a:rPr/>
              <a:t>欧拉通路存在：无向图有两个奇度点，剩下的都是偶度点。</a:t>
            </a:r>
            <a:endParaRPr/>
          </a:p>
          <a:p>
            <a:pPr lvl="1">
              <a:defRPr/>
            </a:pPr>
            <a:r>
              <a:rPr/>
              <a:t>欧拉回路存在：无向图全都是奇度点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180081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欧拉回路</a:t>
            </a:r>
            <a:endParaRPr/>
          </a:p>
        </p:txBody>
      </p:sp>
      <p:sp>
        <p:nvSpPr>
          <p:cNvPr id="147058279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求欧拉回路</a:t>
            </a:r>
            <a:endParaRPr/>
          </a:p>
          <a:p>
            <a:pPr lvl="1">
              <a:defRPr/>
            </a:pPr>
            <a:r>
              <a:rPr/>
              <a:t>在判断存在欧拉回路的情况下，直接DFS+栈保存即可O(nm)</a:t>
            </a:r>
            <a:endParaRPr/>
          </a:p>
          <a:p>
            <a:pPr lvl="1">
              <a:defRPr/>
            </a:pPr>
            <a:r>
              <a:rPr/>
              <a:t>但是这样有两个缺陷：</a:t>
            </a:r>
            <a:endParaRPr/>
          </a:p>
          <a:p>
            <a:pPr lvl="2">
              <a:defRPr/>
            </a:pPr>
            <a:r>
              <a:rPr/>
              <a:t>DFS最大深度是M，系统栈可能无法承受</a:t>
            </a:r>
            <a:endParaRPr/>
          </a:p>
          <a:p>
            <a:pPr lvl="2">
              <a:defRPr/>
            </a:pPr>
            <a:r>
              <a:rPr/>
              <a:t>不能给点加vis，每次到一个点都要重复搜索该点相邻的路径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以上两个原因导致DFS方法的空间时间双失利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85545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欧拉回路</a:t>
            </a:r>
            <a:endParaRPr/>
          </a:p>
        </p:txBody>
      </p:sp>
      <p:sp>
        <p:nvSpPr>
          <p:cNvPr id="169582322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求欧拉回路</a:t>
            </a:r>
            <a:endParaRPr/>
          </a:p>
          <a:p>
            <a:pPr lvl="1">
              <a:defRPr/>
            </a:pPr>
            <a:r>
              <a:rPr/>
              <a:t>考虑前向星存图时，如果该边已经被取过，直接把head指到下一条边。避免了边被搜索多次的问题。</a:t>
            </a:r>
            <a:endParaRPr/>
          </a:p>
          <a:p>
            <a:pPr lvl="1">
              <a:defRPr/>
            </a:pPr>
            <a:r>
              <a:rPr/>
              <a:t>考虑手动模拟系统栈，把递归化为循环，防止系统栈爆炸。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时间复杂度为O(N+M)，空间复杂度在可接受范围内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created xsi:type="dcterms:W3CDTF">2012-12-03T06:56:55Z</dcterms:created>
  <dcterms:modified xsi:type="dcterms:W3CDTF">2022-02-07T09:21:02Z</dcterms:modified>
  <cp:category/>
  <cp:contentStatus/>
  <cp:version/>
</cp:coreProperties>
</file>