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4B0FF5B-4CB6-55EF-0062-823BFB8055ED}">
  <a:tblStyle styleId="{C4B0FF5B-4CB6-55EF-0062-823BFB8055ED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9CC7ADD-1312-FFD4-A1EB-BB8E6E1C165E}" type="datetime1">
              <a:rPr lang="zh-CN"/>
              <a:t/>
            </a:fld>
            <a:endParaRPr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2A2B1CF-3DC5-763B-AC7B-E6A204257899}" type="datetime1">
              <a:rPr lang="zh-CN"/>
              <a:t/>
            </a:fld>
            <a:endParaRPr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63D1D34-9E68-D4C4-780D-59F30F93ED3C}" type="datetime1">
              <a:rPr lang="zh-CN"/>
              <a:t/>
            </a:fld>
            <a:endParaRPr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11E0185-D6D9-0123-729C-2E3B7D084715}" type="datetime1">
              <a:rPr lang="zh-CN"/>
              <a:t/>
            </a:fld>
            <a:endParaRPr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E087D39-D8E2-AA44-FA1F-78677ADE4EE0}" type="datetime1">
              <a:rPr lang="zh-CN"/>
              <a:t/>
            </a:fld>
            <a:endParaRPr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E93754A-2908-52C4-A254-24E9C75894DE}" type="datetime1">
              <a:rPr lang="zh-CN"/>
              <a:t/>
            </a:fld>
            <a:endParaRPr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2BF1A0B-719C-C0DC-02A4-92B5E93CF31B}" type="datetime1">
              <a:rPr lang="zh-CN"/>
              <a:t/>
            </a:fld>
            <a:endParaRPr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EDB8547-CE2D-922F-5DAB-860A9C2DF807}" type="datetime1">
              <a:rPr lang="zh-CN"/>
              <a:t/>
            </a:fld>
            <a:endParaRPr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20A956A-3980-4F62-8676-509F95A6E7C1}" type="datetime1">
              <a:rPr lang="zh-CN"/>
              <a:t/>
            </a:fld>
            <a:endParaRPr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AA69439-7231-EEBA-0336-EEB398EDDAC8}" type="datetime1">
              <a:rPr lang="zh-CN"/>
              <a:t/>
            </a:fld>
            <a:endParaRPr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D72DB7C-BD1E-A555-617B-056CCA6A1D28}" type="datetime1">
              <a:rPr lang="zh-CN"/>
              <a:t/>
            </a:fld>
            <a:endParaRPr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0B55E3-AEF8-DE5B-84A0-CDE3FEA4C8A2}" type="datetime1">
              <a:rPr lang="zh-CN"/>
              <a:t/>
            </a:fld>
            <a:endParaRPr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087126" y="2799505"/>
            <a:ext cx="9994346" cy="1152127"/>
          </a:xfrm>
        </p:spPr>
        <p:txBody>
          <a:bodyPr/>
          <a:lstStyle/>
          <a:p>
            <a:pPr>
              <a:defRPr/>
            </a:pPr>
            <a:r>
              <a:rPr lang="zh-CN" sz="4800"/>
              <a:t>线段树基础选讲</a:t>
            </a:r>
            <a:endParaRPr lang="zh-CN" sz="48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043473" y="4257394"/>
            <a:ext cx="8081653" cy="1008111"/>
          </a:xfrm>
        </p:spPr>
        <p:txBody>
          <a:bodyPr/>
          <a:lstStyle/>
          <a:p>
            <a:pPr>
              <a:defRPr/>
            </a:pPr>
            <a:r>
              <a:rPr lang="zh-CN"/>
              <a:t>东营市第一中学  孙翊轩</a:t>
            </a:r>
            <a:endParaRPr lang="zh-CN"/>
          </a:p>
        </p:txBody>
      </p:sp>
      <p:sp>
        <p:nvSpPr>
          <p:cNvPr id="129418130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3FA28A2-8F65-45D8-6A93-9F33EA7A610E}" type="datetime1">
              <a:rPr lang="zh-C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3498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分治算法初探</a:t>
            </a:r>
            <a:endParaRPr/>
          </a:p>
        </p:txBody>
      </p:sp>
      <p:sp>
        <p:nvSpPr>
          <p:cNvPr id="49420109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解决以下问题：</a:t>
            </a:r>
            <a:endParaRPr sz="2800">
              <a:latin typeface="Liberation SansTimes New Roman"/>
              <a:ea typeface="Liberation SansTimes New Roman"/>
              <a:cs typeface="Liberation Sans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N</m:t>
                      </m:r>
                    </m:oMath>
                  </m:oMathPara>
                </a14:m>
              </mc:Choice>
              <mc:Fallback/>
            </mc:AlternateContent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次询问，每次询问给出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</m:oMath>
                  </m:oMathPara>
                </a14:m>
              </mc:Choice>
              <mc:Fallback/>
            </mc:AlternateContent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,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B</m:t>
                      </m:r>
                    </m:oMath>
                  </m:oMathPara>
                </a14:m>
              </mc:Choice>
              <mc:Fallback/>
            </mc:AlternateContent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与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</m:oMath>
                  </m:oMathPara>
                </a14:m>
              </mc:Choice>
              <mc:Fallback/>
            </mc:AlternateContent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。</a:t>
            </a:r>
            <a:endParaRPr sz="2800">
              <a:latin typeface="Liberation SansTimes New Roman"/>
              <a:ea typeface="Liberation SansTimes New Roman"/>
              <a:cs typeface="Liberation Sans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	对于每次询问，求出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sup>
                      </m:sSup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mod P</m:t>
                      </m:r>
                    </m:oMath>
                  </m:oMathPara>
                </a14:m>
              </mc:Choice>
              <mc:Fallback/>
            </mc:AlternateContent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。</a:t>
            </a:r>
            <a:endParaRPr sz="2800">
              <a:latin typeface="Liberation SansTimes New Roman"/>
              <a:ea typeface="Liberation SansTimes New Roman"/>
              <a:cs typeface="Liberation Sans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	其中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N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1,100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∩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Ζ</m:t>
                      </m:r>
                    </m:oMath>
                  </m:oMathPara>
                </a14:m>
              </mc:Choice>
              <mc:Fallback/>
            </mc:AlternateContent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,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A,B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1,</m:t>
                          </m:r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∩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Ζ</m:t>
                      </m:r>
                    </m:oMath>
                  </m:oMathPara>
                </a14:m>
              </mc:Choice>
              <mc:Fallback/>
            </mc:AlternateContent>
            <a:r>
              <a:rPr sz="2800">
                <a:latin typeface="Liberation SansTimes New Roman"/>
                <a:ea typeface="Liberation SansTimes New Roman"/>
                <a:cs typeface="Liberation SansTimes New Roman"/>
              </a:rPr>
              <a:t>。</a:t>
            </a:r>
            <a:endParaRPr/>
          </a:p>
        </p:txBody>
      </p:sp>
      <p:sp>
        <p:nvSpPr>
          <p:cNvPr id="1767549191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501C185B-B0DE-ED11-0605-B304100818BC}" type="datetime1">
              <a:rPr lang="zh-CN"/>
              <a:t>07/09/2022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58205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分治算法初探</a:t>
            </a:r>
            <a:endParaRPr/>
          </a:p>
        </p:txBody>
      </p:sp>
      <p:sp>
        <p:nvSpPr>
          <p:cNvPr id="137651023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考虑一个朴素算法：</a:t>
            </a:r>
            <a:endParaRPr/>
          </a:p>
          <a:p>
            <a:pPr marL="457200" lvl="1" indent="0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sup>
                      </m:sSup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=A*A*</m:t>
                      </m:r>
                      <m:r>
                        <m:rPr/>
                        <a:rPr/>
                        <m:t>…</m:t>
                      </m:r>
                      <m:r>
                        <m:rPr/>
                        <a:rPr/>
                        <m:t>…..*A</m:t>
                      </m:r>
                    </m:oMath>
                  </m:oMathPara>
                </a14:m>
              </mc:Choice>
              <mc:Fallback/>
            </mc:AlternateContent>
            <a:r>
              <a:rPr/>
              <a:t>，只要每次模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</m:oMath>
                  </m:oMathPara>
                </a14:m>
              </mc:Choice>
              <mc:Fallback/>
            </mc:AlternateContent>
            <a:r>
              <a:rPr/>
              <a:t>即可，时间复杂度为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O(n)</m:t>
                      </m:r>
                    </m:oMath>
                  </m:oMathPara>
                </a14:m>
              </mc:Choice>
              <mc:Fallback/>
            </mc:AlternateContent>
            <a:r>
              <a:rPr/>
              <a:t>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pic>
        <p:nvPicPr>
          <p:cNvPr id="18586790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63625" y="2599922"/>
            <a:ext cx="7464747" cy="4245219"/>
          </a:xfrm>
          <a:prstGeom prst="rect">
            <a:avLst/>
          </a:prstGeom>
        </p:spPr>
      </p:pic>
      <p:sp>
        <p:nvSpPr>
          <p:cNvPr id="1805982623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D2972CF0-3CA4-6FBA-14EB-F888D491A5D6}" type="datetime1">
              <a:rPr lang="zh-CN"/>
              <a:t>07/09/2022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1069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分治算法初探</a:t>
            </a:r>
            <a:endParaRPr/>
          </a:p>
        </p:txBody>
      </p:sp>
      <p:sp>
        <p:nvSpPr>
          <p:cNvPr id="187048094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分治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顾名思义为分而治之。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再考虑刚才的问题，可以发现如下的性质：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对于求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/>
              <a:t>，只需求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B/2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/>
              <a:t>然后再相乘即可。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对于求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B/2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，只需求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B/4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/>
              <a:t>然后再相乘即可。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那么接下来问题的都可以进一步划分了。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这样做的复杂度是</a:t>
            </a:r>
            <a:r>
              <a:rPr/>
              <a:t>O(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N)</m:t>
                      </m:r>
                    </m:oMath>
                  </m:oMathPara>
                </a14:m>
              </mc:Choice>
              <mc:Fallback/>
            </mc:AlternateContent>
            <a:r>
              <a:rPr/>
              <a:t>的，大家学到对数就可以证明了。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1855250289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7F073103-3C4C-FE4C-C874-46C0A560E4D5}" type="datetime1">
              <a:rPr lang="zh-CN"/>
              <a:t>07/09/2022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58460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分治算法初探</a:t>
            </a:r>
            <a:endParaRPr/>
          </a:p>
        </p:txBody>
      </p:sp>
      <p:sp>
        <p:nvSpPr>
          <p:cNvPr id="171788417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刚才的算法可以容易的使用递归实现</a:t>
            </a:r>
            <a:endParaRPr/>
          </a:p>
          <a:p>
            <a:pPr lvl="1">
              <a:defRPr/>
            </a:pPr>
            <a:r>
              <a:rPr/>
              <a:t>注意观察代码中对于指数为奇数的位置的处理方式</a:t>
            </a:r>
            <a:endParaRPr/>
          </a:p>
          <a:p>
            <a:pPr lvl="1">
              <a:defRPr/>
            </a:pPr>
            <a:endParaRPr/>
          </a:p>
        </p:txBody>
      </p:sp>
      <p:sp>
        <p:nvSpPr>
          <p:cNvPr id="139498417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F0FAB480-982E-C74B-9677-8B6F976B56C7}" type="datetime1">
              <a:rPr lang="zh-CN"/>
              <a:t>07/09/2022</a:t>
            </a:fld>
            <a:endParaRPr/>
          </a:p>
        </p:txBody>
      </p:sp>
      <p:pic>
        <p:nvPicPr>
          <p:cNvPr id="188592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32494" y="2613889"/>
            <a:ext cx="7662989" cy="3860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5816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分治算法初探</a:t>
            </a:r>
            <a:endParaRPr/>
          </a:p>
        </p:txBody>
      </p:sp>
      <p:sp>
        <p:nvSpPr>
          <p:cNvPr id="112357922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总结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大家可以发现分治是思想是把大事化小，小事化了，最终合并答案求得结果。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其宗旨是：我要的</a:t>
            </a:r>
            <a:r>
              <a:rPr/>
              <a:t>让我的下级来求，具体怎么求我不管。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在讲线段树之前说到分治算法的目的是为了让大家理解分治的思想，能明白递归具有轻松实现分治的优美性质。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线段树的优美性质实际上就是基于分治的优美性质而来。</a:t>
            </a:r>
            <a:endParaRPr/>
          </a:p>
        </p:txBody>
      </p:sp>
      <p:sp>
        <p:nvSpPr>
          <p:cNvPr id="1830230332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54DC8FC1-E253-7901-BE2D-654A3572E25C}" type="datetime1">
              <a:rPr lang="zh-CN"/>
              <a:t>07/09/2022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523311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线段树引入</a:t>
            </a:r>
            <a:endParaRPr/>
          </a:p>
        </p:txBody>
      </p:sp>
      <p:sp>
        <p:nvSpPr>
          <p:cNvPr id="72443171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引入</a:t>
            </a:r>
            <a:endParaRPr/>
          </a:p>
          <a:p>
            <a:pPr lvl="1">
              <a:defRPr/>
            </a:pPr>
            <a:r>
              <a:rPr/>
              <a:t>今天我们不从问题引入线段树，而是选择从数据结构的角度引入线段树。</a:t>
            </a:r>
            <a:endParaRPr/>
          </a:p>
          <a:p>
            <a:pPr lvl="1">
              <a:defRPr/>
            </a:pPr>
            <a:r>
              <a:rPr/>
              <a:t>和数组一样，线段树也是一种数据结构。</a:t>
            </a:r>
            <a:endParaRPr/>
          </a:p>
          <a:p>
            <a:pPr lvl="1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顾名思义，数据结构就是存储数据的结构。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而线段树和数组，都是解决</a:t>
            </a:r>
            <a:r>
              <a:rPr>
                <a:solidFill>
                  <a:srgbClr val="FF0000"/>
                </a:solidFill>
              </a:rPr>
              <a:t>线性数据问题的数据结构</a:t>
            </a:r>
            <a:r>
              <a:rPr/>
              <a:t> 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1154011502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A0685173-F4AD-C789-71CD-01DAACECF28C}" type="datetime1">
              <a:rPr lang="zh-CN"/>
              <a:t>07/09/2022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46431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线性数据结构的常见操作</a:t>
            </a:r>
            <a:endParaRPr/>
          </a:p>
        </p:txBody>
      </p:sp>
      <p:graphicFrame>
        <p:nvGraphicFramePr>
          <p:cNvPr id="128995470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3726" y="1150188"/>
          <a:ext cx="11987122" cy="215598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{C4B0FF5B-4CB6-55EF-0062-823BFB8055ED}</a:tableStyleId>
              </a:tblPr>
              <a:tblGrid>
                <a:gridCol w="1509622"/>
                <a:gridCol w="1509622"/>
                <a:gridCol w="1509622"/>
                <a:gridCol w="1509622"/>
                <a:gridCol w="1509622"/>
                <a:gridCol w="1509622"/>
                <a:gridCol w="1509622"/>
                <a:gridCol w="1509622"/>
              </a:tblGrid>
              <a:tr h="5477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常见操作</a:t>
                      </a:r>
                      <a:endParaRPr sz="16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单点修改</a:t>
                      </a:r>
                      <a:endParaRPr sz="22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单点查询</a:t>
                      </a:r>
                      <a:endParaRPr sz="22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区间查询</a:t>
                      </a:r>
                      <a:endParaRPr sz="22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区间加减</a:t>
                      </a:r>
                      <a:endParaRPr sz="22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区间乘除</a:t>
                      </a:r>
                      <a:endParaRPr sz="22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区间取模</a:t>
                      </a:r>
                      <a:endParaRPr sz="22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区间开方</a:t>
                      </a:r>
                      <a:endParaRPr sz="22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65103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数组</a:t>
                      </a:r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Arial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Arial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Arial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Arial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Arial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Arial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6337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线段树</a:t>
                      </a:r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sz="2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sz="2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sz="2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sz="2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sz="2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sz="2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zh-CN" sz="2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sz="2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sz="2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i"/>
                                  </m:rPr>
                                  <a:rPr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N)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5255620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0887" y="3209823"/>
            <a:ext cx="10972800" cy="3403761"/>
          </a:xfrm>
        </p:spPr>
        <p:txBody>
          <a:bodyPr/>
          <a:lstStyle/>
          <a:p>
            <a:pPr>
              <a:defRPr/>
            </a:pPr>
            <a:r>
              <a:rPr/>
              <a:t>明晰</a:t>
            </a:r>
            <a:endParaRPr/>
          </a:p>
          <a:p>
            <a:pPr lvl="1">
              <a:defRPr/>
            </a:pPr>
            <a:r>
              <a:rPr/>
              <a:t>上述常见操作用数组如何实现以及复杂度如何推导</a:t>
            </a:r>
            <a:endParaRPr/>
          </a:p>
          <a:p>
            <a:pPr>
              <a:defRPr/>
            </a:pPr>
            <a:r>
              <a:rPr/>
              <a:t>思考</a:t>
            </a:r>
            <a:endParaRPr/>
          </a:p>
          <a:p>
            <a:pPr lvl="1">
              <a:defRPr/>
            </a:pPr>
            <a:r>
              <a:rPr/>
              <a:t>线段树比数组的优势在何？</a:t>
            </a:r>
            <a:endParaRPr/>
          </a:p>
          <a:p>
            <a:pPr lvl="1">
              <a:defRPr/>
            </a:pPr>
            <a:r>
              <a:rPr/>
              <a:t>线段树一定比数组快吗？</a:t>
            </a:r>
            <a:endParaRPr/>
          </a:p>
          <a:p>
            <a:pPr lvl="1">
              <a:defRPr/>
            </a:pPr>
            <a:r>
              <a:rPr/>
              <a:t>什么情况下需要使用线段树？</a:t>
            </a:r>
            <a:endParaRPr/>
          </a:p>
        </p:txBody>
      </p:sp>
      <p:sp>
        <p:nvSpPr>
          <p:cNvPr id="455062313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1E3D68C7-A3E3-2A7E-1895-207605D1C3C2}" type="datetime1">
              <a:rPr lang="zh-CN"/>
              <a:t>07/09/2022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35494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线段树</a:t>
            </a:r>
            <a:endParaRPr/>
          </a:p>
        </p:txBody>
      </p:sp>
      <p:sp>
        <p:nvSpPr>
          <p:cNvPr id="37671413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线段树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大家未见其人先闻其名，刚才已经介绍过了线段树的优秀复杂度。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但是线段树博大精深，刚才的有些操作实际上是很复杂的。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今天我们讲的线段树将会解决以下问题：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</a:t>
            </a:r>
            <a:r>
              <a:rPr sz="2600"/>
              <a:t>在一个线性数据结构中，进行如下操作：</a:t>
            </a:r>
            <a:endParaRPr sz="2600"/>
          </a:p>
          <a:p>
            <a:pPr lvl="3">
              <a:buFont typeface="Arial"/>
              <a:buChar char="•"/>
              <a:defRPr/>
            </a:pPr>
            <a:r>
              <a:rPr sz="2200"/>
              <a:t>单点修改（这里是修改一个数字）</a:t>
            </a:r>
            <a:endParaRPr sz="2200"/>
          </a:p>
          <a:p>
            <a:pPr lvl="3">
              <a:buFont typeface="Arial"/>
              <a:buChar char="•"/>
              <a:defRPr/>
            </a:pPr>
            <a:r>
              <a:rPr sz="2200"/>
              <a:t>单点查询（这里是查询一个数字的值）</a:t>
            </a:r>
            <a:endParaRPr sz="2200"/>
          </a:p>
          <a:p>
            <a:pPr lvl="3">
              <a:buFont typeface="Arial"/>
              <a:buChar char="•"/>
              <a:defRPr/>
            </a:pPr>
            <a:r>
              <a:rPr sz="2200"/>
              <a:t>区间加减（这里是对区间内所有数字加减一个数）	</a:t>
            </a:r>
            <a:endParaRPr sz="2200"/>
          </a:p>
          <a:p>
            <a:pPr lvl="3">
              <a:buFont typeface="Arial"/>
              <a:buChar char="•"/>
              <a:defRPr/>
            </a:pPr>
            <a:r>
              <a:rPr sz="2200"/>
              <a:t>区间查询（这里是查询一个区间内数字的总和）</a:t>
            </a:r>
            <a:endParaRPr sz="2200"/>
          </a:p>
        </p:txBody>
      </p:sp>
      <p:sp>
        <p:nvSpPr>
          <p:cNvPr id="1660005419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0" y="6109506"/>
            <a:ext cx="2844798" cy="365124"/>
          </a:xfrm>
        </p:spPr>
        <p:txBody>
          <a:bodyPr/>
          <a:lstStyle/>
          <a:p>
            <a:pPr>
              <a:defRPr/>
            </a:pPr>
            <a:fld id="{4F490E40-6CE5-29E9-2632-BA22EB5788E5}" type="datetime1">
              <a:rPr lang="zh-CN"/>
              <a:t>07/09/2022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2022-07-09T09:45:02Z</dcterms:modified>
  <cp:category/>
  <cp:contentStatus/>
  <cp:version/>
</cp:coreProperties>
</file>