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1D5CEAF-F32D-9BB8-DA54-F84E0984966F}">
  <a:tblStyle styleId="{A1D5CEAF-F32D-9BB8-DA54-F84E0984966F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 hidden="0"/>
          <p:cNvSpPr/>
          <p:nvPr isPhoto="0" userDrawn="1"/>
        </p:nvSpPr>
        <p:spPr bwMode="auto">
          <a:xfrm>
            <a:off x="2174709" y="1340767"/>
            <a:ext cx="7953738" cy="37444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Прямоугольник 3" hidden="0"/>
          <p:cNvSpPr/>
          <p:nvPr isPhoto="0" userDrawn="1"/>
        </p:nvSpPr>
        <p:spPr bwMode="auto">
          <a:xfrm>
            <a:off x="2351583" y="1484784"/>
            <a:ext cx="7584842" cy="3456383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2831637" y="2132855"/>
            <a:ext cx="6624735" cy="10801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831637" y="3284983"/>
            <a:ext cx="6624735" cy="122413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3" name="Прямоугольник 12" hidden="0"/>
          <p:cNvSpPr/>
          <p:nvPr isPhoto="0" userDrawn="1"/>
        </p:nvSpPr>
        <p:spPr bwMode="auto">
          <a:xfrm>
            <a:off x="1967542" y="1188367"/>
            <a:ext cx="8352927" cy="40492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1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 </a:t>
            </a:r>
            <a:r>
              <a:rPr lang="ru-RU"/>
              <a:t>Образец текста</a:t>
            </a:r>
            <a:endParaRPr/>
          </a:p>
        </p:txBody>
      </p:sp>
      <p:sp>
        <p:nvSpPr>
          <p:cNvPr id="9" name="Content Placeholder 8" hidden="0"/>
          <p:cNvSpPr>
            <a:spLocks noGrp="1"/>
          </p:cNvSpPr>
          <p:nvPr isPhoto="0" userDrawn="0">
            <p:ph sz="quarter" idx="13" hasCustomPrompt="1"/>
          </p:nvPr>
        </p:nvSpPr>
        <p:spPr bwMode="auto">
          <a:xfrm>
            <a:off x="487679" y="1600200"/>
            <a:ext cx="5388863" cy="4526279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>
              <a:defRPr/>
            </a:pPr>
            <a:r>
              <a:rPr lang="en-US"/>
              <a:t> </a:t>
            </a: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526356" y="1441375"/>
            <a:ext cx="5386917" cy="65300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14357" y="1448779"/>
            <a:ext cx="5502257" cy="6456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Content Placeholder 12" hidden="0"/>
          <p:cNvSpPr>
            <a:spLocks noGrp="1"/>
          </p:cNvSpPr>
          <p:nvPr isPhoto="0" userDrawn="0">
            <p:ph sz="quarter" idx="14" hasCustomPrompt="0"/>
          </p:nvPr>
        </p:nvSpPr>
        <p:spPr bwMode="auto">
          <a:xfrm>
            <a:off x="6156007" y="2276865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Content Placeholder 12" hidden="0"/>
          <p:cNvSpPr>
            <a:spLocks noGrp="1"/>
          </p:cNvSpPr>
          <p:nvPr isPhoto="0" userDrawn="0">
            <p:ph sz="quarter" idx="15" hasCustomPrompt="0"/>
          </p:nvPr>
        </p:nvSpPr>
        <p:spPr bwMode="auto">
          <a:xfrm>
            <a:off x="515381" y="2258870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740803" y="1412777"/>
            <a:ext cx="6747105" cy="3795246"/>
          </a:xfrm>
          <a:prstGeom prst="rect">
            <a:avLst/>
          </a:prstGeom>
          <a:blipFill>
            <a:blip r:embed="rId2">
              <a:alphaModFix amt="36000"/>
            </a:blip>
            <a:stretch/>
          </a:blipFill>
          <a:ln w="76200">
            <a:solidFill>
              <a:schemeClr val="bg1"/>
            </a:solidFill>
          </a:ln>
          <a:effectLst>
            <a:outerShdw blurRad="88900" dist="50800" dir="5400000" rotWithShape="0" algn="ctr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239434" y="5373215"/>
            <a:ext cx="7615765" cy="9704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cxnSp>
        <p:nvCxnSpPr>
          <p:cNvPr id="8" name="Straight Connector 9" hidden="0"/>
          <p:cNvCxnSpPr>
            <a:cxnSpLocks/>
          </p:cNvCxnSpPr>
          <p:nvPr isPhoto="0" userDrawn="1"/>
        </p:nvCxnSpPr>
        <p:spPr bwMode="auto">
          <a:xfrm>
            <a:off x="18355" y="943135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 hidden="0"/>
          <p:cNvCxnSpPr>
            <a:cxnSpLocks/>
          </p:cNvCxnSpPr>
          <p:nvPr isPhoto="0" userDrawn="1"/>
        </p:nvCxnSpPr>
        <p:spPr bwMode="auto">
          <a:xfrm>
            <a:off x="18355" y="979139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188640"/>
            <a:ext cx="10972800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9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188640"/>
            <a:ext cx="10972800" cy="8640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cxnSp>
        <p:nvCxnSpPr>
          <p:cNvPr id="10" name="Straight Connector 9" hidden="0"/>
          <p:cNvCxnSpPr>
            <a:cxnSpLocks/>
          </p:cNvCxnSpPr>
          <p:nvPr isPhoto="0" userDrawn="0"/>
        </p:nvCxnSpPr>
        <p:spPr bwMode="auto">
          <a:xfrm>
            <a:off x="0" y="1196751"/>
            <a:ext cx="12191999" cy="1587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>
        <a:lnSpc>
          <a:spcPts val="5799"/>
        </a:lnSpc>
        <a:spcBef>
          <a:spcPts val="0"/>
        </a:spcBef>
        <a:buNone/>
        <a:defRPr sz="40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61949" indent="-361949" algn="l" defTabSz="914400">
        <a:spcBef>
          <a:spcPts val="0"/>
        </a:spcBef>
        <a:buFont typeface="Arial"/>
        <a:buChar char="•"/>
        <a:defRPr sz="24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49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4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4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69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CSP-S 初赛知识点选讲</a:t>
            </a:r>
            <a:endParaRPr lang="zh-CN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东营市第一中学 孙翊轩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587140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基础数据结构</a:t>
            </a:r>
            <a:endParaRPr/>
          </a:p>
        </p:txBody>
      </p:sp>
      <p:sp>
        <p:nvSpPr>
          <p:cNvPr id="128477302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sz="2600">
                <a:solidFill>
                  <a:schemeClr val="bg2"/>
                </a:solidFill>
              </a:rPr>
              <a:t>栈、队列、循环队列、双向队列、单向链表、双向链表</a:t>
            </a: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r>
              <a:rPr sz="2600">
                <a:solidFill>
                  <a:schemeClr val="bg2"/>
                </a:solidFill>
              </a:rPr>
              <a:t>二叉树、满二叉树、完全二叉树</a:t>
            </a: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r>
              <a:rPr sz="2600">
                <a:solidFill>
                  <a:schemeClr val="bg2"/>
                </a:solidFill>
              </a:rPr>
              <a:t>二叉树遍历：</a:t>
            </a: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r>
              <a:rPr sz="26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前序遍历：首先访问根结点， 然后遍历左子树，最后遍历右子树。</a:t>
            </a:r>
            <a:endParaRPr sz="2600" b="0" i="0" u="none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中序遍历：首先遍历左子树， 然后访问根结点，最后遍历右子树。</a:t>
            </a:r>
            <a:endParaRPr sz="2600" b="0" i="0" u="none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后序遍历：首先遍历左子树， 然后遍历右子树，最后访问根结点。</a:t>
            </a:r>
            <a:endParaRPr sz="2600" b="0" i="0" u="none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与之相对应的是三种表达式（中缀后缀前缀）。</a:t>
            </a:r>
            <a:endParaRPr sz="2600" b="0" i="0" u="none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80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420817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图</a:t>
            </a:r>
            <a:endParaRPr/>
          </a:p>
        </p:txBody>
      </p:sp>
      <p:sp>
        <p:nvSpPr>
          <p:cNvPr id="36412930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sz="2800">
                <a:solidFill>
                  <a:schemeClr val="bg2"/>
                </a:solidFill>
              </a:rPr>
              <a:t>点数 边数 有向图 无向图 连通图 边权 点权 重边 自环 出度 入度</a:t>
            </a:r>
            <a:endParaRPr sz="2800">
              <a:solidFill>
                <a:schemeClr val="bg2"/>
              </a:solidFill>
            </a:endParaRPr>
          </a:p>
          <a:p>
            <a:pPr>
              <a:defRPr/>
            </a:pPr>
            <a:endParaRPr sz="2800">
              <a:solidFill>
                <a:schemeClr val="bg2"/>
              </a:solidFill>
            </a:endParaRPr>
          </a:p>
          <a:p>
            <a:pPr>
              <a:defRPr/>
            </a:pPr>
            <a:r>
              <a:rPr sz="2800">
                <a:solidFill>
                  <a:schemeClr val="bg2"/>
                </a:solidFill>
              </a:rPr>
              <a:t>最短路出现的条件 最长路出现的条件</a:t>
            </a:r>
            <a:endParaRPr sz="2800">
              <a:solidFill>
                <a:schemeClr val="bg2"/>
              </a:solidFill>
            </a:endParaRPr>
          </a:p>
          <a:p>
            <a:pPr>
              <a:defRPr/>
            </a:pPr>
            <a:endParaRPr sz="2800">
              <a:solidFill>
                <a:schemeClr val="bg2"/>
              </a:solidFill>
            </a:endParaRPr>
          </a:p>
          <a:p>
            <a:pPr>
              <a:defRPr/>
            </a:pPr>
            <a:r>
              <a:rPr sz="2800">
                <a:solidFill>
                  <a:schemeClr val="bg2"/>
                </a:solidFill>
              </a:rPr>
              <a:t>完全图：每个点之间都有相连（n(n-2)/2）</a:t>
            </a:r>
            <a:endParaRPr sz="2800">
              <a:solidFill>
                <a:schemeClr val="bg2"/>
              </a:solidFill>
            </a:endParaRPr>
          </a:p>
          <a:p>
            <a:pPr>
              <a:defRPr/>
            </a:pPr>
            <a:endParaRPr sz="2800">
              <a:solidFill>
                <a:schemeClr val="bg2"/>
              </a:solidFill>
            </a:endParaRPr>
          </a:p>
          <a:p>
            <a:pPr>
              <a:defRPr/>
            </a:pPr>
            <a:r>
              <a:rPr sz="2800">
                <a:solidFill>
                  <a:schemeClr val="bg2"/>
                </a:solidFill>
              </a:rPr>
              <a:t>简单图：无重边与自环</a:t>
            </a:r>
            <a:endParaRPr sz="2800">
              <a:solidFill>
                <a:schemeClr val="bg2"/>
              </a:solidFill>
            </a:endParaRPr>
          </a:p>
          <a:p>
            <a:pPr>
              <a:defRPr/>
            </a:pPr>
            <a:endParaRPr sz="2800">
              <a:solidFill>
                <a:schemeClr val="bg2"/>
              </a:solidFill>
            </a:endParaRPr>
          </a:p>
          <a:p>
            <a:pPr>
              <a:defRPr/>
            </a:pPr>
            <a:r>
              <a:rPr sz="2800">
                <a:solidFill>
                  <a:schemeClr val="bg2"/>
                </a:solidFill>
              </a:rPr>
              <a:t>存储：邻接矩阵 链式前向星 邻接表</a:t>
            </a:r>
            <a:endParaRPr sz="280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370192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C++ 中类型</a:t>
            </a:r>
            <a:endParaRPr/>
          </a:p>
        </p:txBody>
      </p:sp>
      <p:graphicFrame>
        <p:nvGraphicFramePr>
          <p:cNvPr id="592758614" name="" hidden="0"/>
          <p:cNvGraphicFramePr>
            <a:graphicFrameLocks xmlns:a="http://schemas.openxmlformats.org/drawingml/2006/main"/>
          </p:cNvGraphicFramePr>
          <p:nvPr isPhoto="0" userDrawn="0">
            <p:ph idx="1" hasCustomPrompt="0"/>
          </p:nvPr>
        </p:nvGraphicFramePr>
        <p:xfrm>
          <a:off x="609599" y="1600201"/>
          <a:ext cx="10972800" cy="80765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{A1D5CEAF-F32D-9BB8-DA54-F84E0984966F}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57669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char/bool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short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int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long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long long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float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double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ptr</a:t>
                      </a:r>
                      <a:endParaRPr sz="2200"/>
                    </a:p>
                  </a:txBody>
                  <a:tcPr/>
                </a:tc>
              </a:tr>
              <a:tr h="57644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1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2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4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4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8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4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8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4</a:t>
                      </a:r>
                      <a:endParaRPr sz="2200"/>
                    </a:p>
                  </a:txBody>
                  <a:tcPr/>
                </a:tc>
              </a:tr>
              <a:tr h="56399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1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2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4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8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8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4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8</a:t>
                      </a:r>
                      <a:endParaRPr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/>
                        <a:t>8</a:t>
                      </a:r>
                      <a:endParaRPr sz="2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1610539" name="" hidden="0"/>
          <p:cNvSpPr txBox="1"/>
          <p:nvPr isPhoto="0" userDrawn="0"/>
        </p:nvSpPr>
        <p:spPr bwMode="auto">
          <a:xfrm flipH="0" flipV="0">
            <a:off x="720707" y="3863914"/>
            <a:ext cx="10861799" cy="156802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2"/>
                </a:solidFill>
              </a:rPr>
              <a:t>几位整数就代表占用多少个 bit</a:t>
            </a:r>
            <a:endParaRPr sz="2400">
              <a:solidFill>
                <a:schemeClr val="bg2"/>
              </a:solidFill>
            </a:endParaRPr>
          </a:p>
          <a:p>
            <a:pPr>
              <a:defRPr/>
            </a:pPr>
            <a:endParaRPr sz="2400">
              <a:solidFill>
                <a:schemeClr val="bg2"/>
              </a:solidFill>
            </a:endParaRPr>
          </a:p>
          <a:p>
            <a:pPr>
              <a:defRPr/>
            </a:pPr>
            <a:r>
              <a:rPr sz="2400">
                <a:solidFill>
                  <a:schemeClr val="bg2"/>
                </a:solidFill>
              </a:rPr>
              <a:t>long和浮点数这部分一般不会考，因为long要区分电脑位数，浮点数因为精度在不一样的平台有很大区别。</a:t>
            </a:r>
            <a:endParaRPr sz="240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345491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计算机技术发展史</a:t>
            </a:r>
            <a:endParaRPr/>
          </a:p>
        </p:txBody>
      </p:sp>
      <p:sp>
        <p:nvSpPr>
          <p:cNvPr id="172033715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sz="28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第一台计算机埃尼阿克，1946年 </a:t>
            </a:r>
            <a:endParaRPr sz="2800" b="0" i="0" u="none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应用：计算，数据储存处理，通信，辅助工作等 </a:t>
            </a:r>
            <a:endParaRPr sz="2800" b="0" i="0" u="none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第一个程序员：Ada（女），有为此命名的程序语言 </a:t>
            </a:r>
            <a:endParaRPr sz="2800" b="0" i="0" u="none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图灵奖（计算机）</a:t>
            </a:r>
            <a:endParaRPr sz="2800" b="0" i="0" u="none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菲尔兹奖（数学）</a:t>
            </a:r>
            <a:endParaRPr sz="2800" b="0" i="0" u="none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诺贝尔奖（物化生经济文学和平）</a:t>
            </a:r>
            <a:endParaRPr sz="2800" b="0" i="0" u="none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ACM（美国计算机学会）、IEEE、CCF</a:t>
            </a:r>
            <a:endParaRPr sz="1000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66392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计算机组成原理</a:t>
            </a:r>
            <a:endParaRPr/>
          </a:p>
        </p:txBody>
      </p:sp>
      <p:sp>
        <p:nvSpPr>
          <p:cNvPr id="18433384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sz="28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字长：32位和64位；</a:t>
            </a:r>
            <a:endParaRPr sz="2800" b="0" i="0" u="none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主频：2.4GHz；</a:t>
            </a:r>
            <a:endParaRPr sz="2800" b="0" i="0" u="none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内存：8GB 位 </a:t>
            </a:r>
            <a:endParaRPr sz="2800" b="0" i="0" u="none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Bit：一个01；字节 Byte：</a:t>
            </a:r>
            <a:r>
              <a:rPr sz="28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八个01 </a:t>
            </a:r>
            <a:endParaRPr sz="2800" b="0" i="0" u="none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1KB=1024Byte; 1MB=1024KB; 1GB=1024MB; 1TB=1024GB </a:t>
            </a:r>
            <a:endParaRPr sz="2800" b="0" i="0" u="none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rPr>
              <a:t>摩尔定律：18 个月翻倍</a:t>
            </a:r>
            <a:endParaRPr sz="2800" b="0" i="0" u="none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813231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操作系统常识</a:t>
            </a:r>
            <a:endParaRPr/>
          </a:p>
        </p:txBody>
      </p:sp>
      <p:sp>
        <p:nvSpPr>
          <p:cNvPr id="136529261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sz="2600">
                <a:solidFill>
                  <a:schemeClr val="bg2"/>
                </a:solidFill>
              </a:rPr>
              <a:t>Windows系  DOS-&gt;Windows</a:t>
            </a: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r>
              <a:rPr sz="2600">
                <a:solidFill>
                  <a:schemeClr val="bg2"/>
                </a:solidFill>
              </a:rPr>
              <a:t>UNIX系  UNIX-&gt;FreeBSD-&gt;MacOS(OSX)</a:t>
            </a: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r>
              <a:rPr sz="2600">
                <a:solidFill>
                  <a:schemeClr val="bg2"/>
                </a:solidFill>
              </a:rPr>
              <a:t>		    	           -&gt;iOS</a:t>
            </a: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r>
              <a:rPr sz="2600">
                <a:solidFill>
                  <a:schemeClr val="bg2"/>
                </a:solidFill>
              </a:rPr>
              <a:t>Linux系  Linux-&gt;Debian,Arch,Ubuntu,CentOS,RedHat,Manjaro,Gentoo</a:t>
            </a: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r>
              <a:rPr sz="2600">
                <a:solidFill>
                  <a:schemeClr val="bg2"/>
                </a:solidFill>
              </a:rPr>
              <a:t>		   -&gt;Android</a:t>
            </a: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r>
              <a:rPr sz="2600">
                <a:solidFill>
                  <a:schemeClr val="bg2"/>
                </a:solidFill>
              </a:rPr>
              <a:t>	             -&gt;鸿蒙(AOSP)</a:t>
            </a: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r>
              <a:rPr sz="2600">
                <a:solidFill>
                  <a:schemeClr val="bg2"/>
                </a:solidFill>
              </a:rPr>
              <a:t>常用软件  这个得看大家阅历了</a:t>
            </a: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r>
              <a:rPr sz="2600">
                <a:solidFill>
                  <a:schemeClr val="bg2"/>
                </a:solidFill>
              </a:rPr>
              <a:t>		</a:t>
            </a:r>
            <a:endParaRPr sz="260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26444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编程语言常识</a:t>
            </a:r>
            <a:endParaRPr/>
          </a:p>
        </p:txBody>
      </p:sp>
      <p:sp>
        <p:nvSpPr>
          <p:cNvPr id="4985882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271531" y="2085437"/>
            <a:ext cx="12116201" cy="4525962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sz="2600">
                <a:solidFill>
                  <a:schemeClr val="bg2"/>
                </a:solidFill>
              </a:rPr>
              <a:t>机器语言：构架（arm/amd）</a:t>
            </a: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r>
              <a:rPr sz="2600">
                <a:solidFill>
                  <a:schemeClr val="bg2"/>
                </a:solidFill>
              </a:rPr>
              <a:t>汇编语言：asm</a:t>
            </a: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r>
              <a:rPr sz="2600">
                <a:solidFill>
                  <a:schemeClr val="bg2"/>
                </a:solidFill>
              </a:rPr>
              <a:t>高级语言：</a:t>
            </a: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r>
              <a:rPr sz="2600">
                <a:solidFill>
                  <a:schemeClr val="bg2"/>
                </a:solidFill>
              </a:rPr>
              <a:t>	</a:t>
            </a:r>
            <a:r>
              <a:rPr lang="zh-CN" sz="2600" b="0" i="0" u="none" strike="noStrike" cap="none" spc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语言-&gt;汇编码 </a:t>
            </a:r>
            <a:r>
              <a:rPr lang="zh-CN" sz="2600" b="0" i="0" u="none" strike="noStrike" cap="none" spc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C/Cpp Go Rust </a:t>
            </a:r>
            <a:r>
              <a:rPr sz="2600">
                <a:solidFill>
                  <a:schemeClr val="bg2"/>
                </a:solidFill>
              </a:rPr>
              <a:t>C# VB Pascal</a:t>
            </a:r>
            <a:endParaRPr sz="2600">
              <a:solidFill>
                <a:schemeClr val="bg2"/>
              </a:solidFill>
            </a:endParaRPr>
          </a:p>
          <a:p>
            <a:pPr>
              <a:defRPr/>
            </a:pPr>
            <a:r>
              <a:rPr lang="zh-CN" sz="2600" b="0" i="0" u="none" strike="noStrike" cap="none" spc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	语言-&gt;字节码 Java</a:t>
            </a:r>
            <a:r>
              <a:rPr lang="zh-CN" sz="2600" b="0" i="0" u="none" strike="noStrike" cap="none" spc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 </a:t>
            </a:r>
            <a:r>
              <a:rPr lang="zh-CN" sz="2600" b="0" i="0" u="none" strike="noStrike" cap="none" spc="0">
                <a:solidFill>
                  <a:schemeClr val="bg2"/>
                </a:solidFill>
                <a:latin typeface="Arial"/>
                <a:ea typeface="Arial"/>
                <a:cs typeface="Arial"/>
              </a:rPr>
              <a:t>Kotlin</a:t>
            </a:r>
            <a:endParaRPr sz="2600" b="0" i="0" u="none" strike="noStrike" cap="none" spc="0">
              <a:solidFill>
                <a:schemeClr val="bg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2600" b="0" i="0" u="none" strike="noStrike" cap="none" spc="0">
                <a:solidFill>
                  <a:schemeClr val="bg2"/>
                </a:solidFill>
                <a:latin typeface="Arial"/>
                <a:ea typeface="Arial"/>
                <a:cs typeface="Arial"/>
              </a:rPr>
              <a:t>	解释型语言    Javascript Python Perl Lisp Haskell PHP</a:t>
            </a:r>
            <a:endParaRPr sz="2600" b="0" i="0" u="none" strike="noStrike" cap="none" spc="0">
              <a:solidFill>
                <a:schemeClr val="bg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2600" b="0" i="0" u="none" strike="noStrike" cap="none" spc="0">
                <a:solidFill>
                  <a:schemeClr val="bg2"/>
                </a:solidFill>
                <a:latin typeface="Arial"/>
                <a:ea typeface="Arial"/>
                <a:cs typeface="Arial"/>
              </a:rPr>
              <a:t>编程语言设计模式：POP（面向过程）、OOP（面向对象）、FP（函数式）</a:t>
            </a:r>
            <a:endParaRPr sz="2600" b="0" i="0" u="none" strike="noStrike" cap="none" spc="0">
              <a:solidFill>
                <a:schemeClr val="bg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67456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4000" b="0" i="0" u="none" strike="noStrike" cap="none" spc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文本编码和</a:t>
            </a:r>
            <a:r>
              <a:rPr/>
              <a:t>文件后缀</a:t>
            </a:r>
            <a:endParaRPr/>
          </a:p>
        </p:txBody>
      </p:sp>
      <p:sp>
        <p:nvSpPr>
          <p:cNvPr id="196094246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/>
              <a:t>三个常用编码：ASCII、GBK、UTF8，占用字节分别为 1、2、3。</a:t>
            </a:r>
            <a:endParaRPr/>
          </a:p>
          <a:p>
            <a:pPr>
              <a:defRPr/>
            </a:pPr>
            <a:r>
              <a:rPr/>
              <a:t>图片：黑白位图（01串） 24位彩图（RGB）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文件拓展名：</a:t>
            </a:r>
            <a:endParaRPr/>
          </a:p>
          <a:p>
            <a:pPr>
              <a:defRPr/>
            </a:pPr>
            <a:r>
              <a:rPr/>
              <a:t>图片：jpg jpeg png tiff gif</a:t>
            </a:r>
            <a:endParaRPr/>
          </a:p>
          <a:p>
            <a:pPr>
              <a:defRPr/>
            </a:pPr>
            <a:r>
              <a:rPr/>
              <a:t>视频：mp4 mov avi mkv flv</a:t>
            </a:r>
            <a:endParaRPr/>
          </a:p>
          <a:p>
            <a:pPr>
              <a:defRPr/>
            </a:pPr>
            <a:r>
              <a:rPr/>
              <a:t>音频：mp3 wav</a:t>
            </a:r>
            <a:endParaRPr/>
          </a:p>
          <a:p>
            <a:pPr>
              <a:defRPr/>
            </a:pPr>
            <a:r>
              <a:rPr/>
              <a:t>可执行文件：exe com cmd（Windows）</a:t>
            </a:r>
            <a:endParaRPr/>
          </a:p>
          <a:p>
            <a:pPr>
              <a:defRPr/>
            </a:pPr>
            <a:r>
              <a:rPr/>
              <a:t>文本文件：txt text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一般来说文件头优先决定文件的类型，而文件拓展名居后。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385282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NOI 比赛相关</a:t>
            </a:r>
            <a:endParaRPr/>
          </a:p>
        </p:txBody>
      </p:sp>
      <p:sp>
        <p:nvSpPr>
          <p:cNvPr id="81888829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sz="3600">
                <a:solidFill>
                  <a:schemeClr val="bg2"/>
                </a:solidFill>
              </a:rPr>
              <a:t>NOI：1984 中国计算机协会（CCF）</a:t>
            </a:r>
            <a:endParaRPr sz="3600">
              <a:solidFill>
                <a:schemeClr val="bg2"/>
              </a:solidFill>
            </a:endParaRPr>
          </a:p>
          <a:p>
            <a:pPr>
              <a:defRPr/>
            </a:pPr>
            <a:r>
              <a:rPr sz="3600">
                <a:solidFill>
                  <a:schemeClr val="bg2"/>
                </a:solidFill>
              </a:rPr>
              <a:t>NOIP：1995-2019</a:t>
            </a:r>
            <a:endParaRPr sz="3600">
              <a:solidFill>
                <a:schemeClr val="bg2"/>
              </a:solidFill>
            </a:endParaRPr>
          </a:p>
          <a:p>
            <a:pPr>
              <a:defRPr/>
            </a:pPr>
            <a:r>
              <a:rPr sz="3600">
                <a:solidFill>
                  <a:schemeClr val="bg2"/>
                </a:solidFill>
              </a:rPr>
              <a:t>可以带：文具（不能有草纸），衣服，水，证件</a:t>
            </a:r>
            <a:endParaRPr sz="3600">
              <a:solidFill>
                <a:schemeClr val="bg2"/>
              </a:solidFill>
            </a:endParaRPr>
          </a:p>
          <a:p>
            <a:pPr>
              <a:defRPr/>
            </a:pPr>
            <a:r>
              <a:rPr sz="3600">
                <a:solidFill>
                  <a:schemeClr val="bg2"/>
                </a:solidFill>
              </a:rPr>
              <a:t>从 2022 年之后只能用 C++</a:t>
            </a:r>
            <a:endParaRPr sz="360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983215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Linux常用命令相关</a:t>
            </a:r>
            <a:endParaRPr/>
          </a:p>
        </p:txBody>
      </p:sp>
      <p:sp>
        <p:nvSpPr>
          <p:cNvPr id="207566738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sz="2800">
                <a:solidFill>
                  <a:schemeClr val="bg2"/>
                </a:solidFill>
              </a:rPr>
              <a:t>ls：列出目录下文件</a:t>
            </a:r>
            <a:endParaRPr sz="2800">
              <a:solidFill>
                <a:schemeClr val="bg2"/>
              </a:solidFill>
            </a:endParaRPr>
          </a:p>
          <a:p>
            <a:pPr>
              <a:defRPr/>
            </a:pPr>
            <a:r>
              <a:rPr sz="2800">
                <a:solidFill>
                  <a:schemeClr val="bg2"/>
                </a:solidFill>
              </a:rPr>
              <a:t>cd：跳转到目录</a:t>
            </a:r>
            <a:endParaRPr sz="2800">
              <a:solidFill>
                <a:schemeClr val="bg2"/>
              </a:solidFill>
            </a:endParaRPr>
          </a:p>
          <a:p>
            <a:pPr>
              <a:defRPr/>
            </a:pPr>
            <a:r>
              <a:rPr sz="2800">
                <a:solidFill>
                  <a:schemeClr val="bg2"/>
                </a:solidFill>
              </a:rPr>
              <a:t>pwd：查看当前目录</a:t>
            </a:r>
            <a:endParaRPr sz="2800">
              <a:solidFill>
                <a:schemeClr val="bg2"/>
              </a:solidFill>
            </a:endParaRPr>
          </a:p>
          <a:p>
            <a:pPr>
              <a:defRPr/>
            </a:pPr>
            <a:r>
              <a:rPr sz="2800">
                <a:solidFill>
                  <a:schemeClr val="bg2"/>
                </a:solidFill>
              </a:rPr>
              <a:t>diff：查重</a:t>
            </a:r>
            <a:endParaRPr sz="2800">
              <a:solidFill>
                <a:schemeClr val="bg2"/>
              </a:solidFill>
            </a:endParaRPr>
          </a:p>
          <a:p>
            <a:pPr>
              <a:defRPr/>
            </a:pPr>
            <a:r>
              <a:rPr sz="2800">
                <a:solidFill>
                  <a:schemeClr val="bg2"/>
                </a:solidFill>
              </a:rPr>
              <a:t>cat：查看</a:t>
            </a:r>
            <a:endParaRPr sz="2800">
              <a:solidFill>
                <a:schemeClr val="bg2"/>
              </a:solidFill>
            </a:endParaRPr>
          </a:p>
          <a:p>
            <a:pPr>
              <a:defRPr/>
            </a:pPr>
            <a:r>
              <a:rPr sz="2800">
                <a:solidFill>
                  <a:schemeClr val="bg2"/>
                </a:solidFill>
              </a:rPr>
              <a:t>echo：输出</a:t>
            </a:r>
            <a:endParaRPr sz="2800">
              <a:solidFill>
                <a:schemeClr val="bg2"/>
              </a:solidFill>
            </a:endParaRPr>
          </a:p>
          <a:p>
            <a:pPr>
              <a:defRPr/>
            </a:pPr>
            <a:r>
              <a:rPr sz="2800">
                <a:solidFill>
                  <a:schemeClr val="bg2"/>
                </a:solidFill>
              </a:rPr>
              <a:t>pipe：管道传参</a:t>
            </a:r>
            <a:endParaRPr sz="280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43718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排序算法</a:t>
            </a:r>
            <a:endParaRPr/>
          </a:p>
        </p:txBody>
      </p:sp>
      <p:sp>
        <p:nvSpPr>
          <p:cNvPr id="71922019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>
                <a:solidFill>
                  <a:schemeClr val="bg2"/>
                </a:solidFill>
              </a:rPr>
              <a:t>接下来我们讲算法相关的东西</a:t>
            </a:r>
            <a:endParaRPr>
              <a:solidFill>
                <a:schemeClr val="bg2"/>
              </a:solidFill>
            </a:endParaRPr>
          </a:p>
          <a:p>
            <a:pPr>
              <a:defRPr/>
            </a:pPr>
            <a:endParaRPr>
              <a:solidFill>
                <a:schemeClr val="bg2"/>
              </a:solidFill>
            </a:endParaRPr>
          </a:p>
          <a:p>
            <a:pPr>
              <a:defRPr/>
            </a:pPr>
            <a:r>
              <a:rPr>
                <a:solidFill>
                  <a:schemeClr val="bg2"/>
                </a:solidFill>
              </a:rPr>
              <a:t>1.比较排序与非比较排序</a:t>
            </a:r>
            <a:endParaRPr>
              <a:solidFill>
                <a:schemeClr val="bg2"/>
              </a:solidFill>
            </a:endParaRPr>
          </a:p>
          <a:p>
            <a:pPr>
              <a:defRPr/>
            </a:pPr>
            <a:r>
              <a:rPr>
                <a:solidFill>
                  <a:schemeClr val="bg2"/>
                </a:solidFill>
              </a:rPr>
              <a:t>2.常见排序复杂度</a:t>
            </a:r>
            <a:endParaRPr>
              <a:solidFill>
                <a:schemeClr val="bg2"/>
              </a:solidFill>
            </a:endParaRPr>
          </a:p>
          <a:p>
            <a:pPr>
              <a:defRPr/>
            </a:pPr>
            <a:r>
              <a:rPr>
                <a:solidFill>
                  <a:schemeClr val="bg2"/>
                </a:solidFill>
              </a:rPr>
              <a:t>	冒泡排序 稳定 N</a:t>
            </a:r>
            <a:r>
              <a:rPr baseline="30000">
                <a:solidFill>
                  <a:schemeClr val="bg2"/>
                </a:solidFill>
              </a:rPr>
              <a:t>2</a:t>
            </a:r>
            <a:endParaRPr>
              <a:solidFill>
                <a:schemeClr val="bg2"/>
              </a:solidFill>
            </a:endParaRPr>
          </a:p>
          <a:p>
            <a:pPr>
              <a:defRPr/>
            </a:pPr>
            <a:r>
              <a:rPr>
                <a:solidFill>
                  <a:schemeClr val="bg2"/>
                </a:solidFill>
              </a:rPr>
              <a:t>	插入排序</a:t>
            </a:r>
            <a:r>
              <a:rPr lang="zh-CN" sz="2400" b="0" i="0" u="none" strike="noStrike" cap="none" spc="0">
                <a:solidFill>
                  <a:schemeClr val="bg2"/>
                </a:solidFill>
                <a:latin typeface="Arial"/>
                <a:ea typeface="Arial"/>
                <a:cs typeface="Arial"/>
              </a:rPr>
              <a:t> 稳定 N</a:t>
            </a:r>
            <a:r>
              <a:rPr lang="zh-CN" sz="2400" b="0" i="0" u="none" strike="noStrike" cap="none" spc="0" baseline="30000">
                <a:solidFill>
                  <a:schemeClr val="bg2"/>
                </a:solidFill>
                <a:latin typeface="Arial"/>
                <a:ea typeface="Arial"/>
                <a:cs typeface="Arial"/>
              </a:rPr>
              <a:t>2</a:t>
            </a:r>
            <a:endParaRPr baseline="30000">
              <a:solidFill>
                <a:schemeClr val="bg2"/>
              </a:solidFill>
            </a:endParaRPr>
          </a:p>
          <a:p>
            <a:pPr>
              <a:defRPr/>
            </a:pPr>
            <a:r>
              <a:rPr baseline="30000">
                <a:solidFill>
                  <a:schemeClr val="bg2"/>
                </a:solidFill>
              </a:rPr>
              <a:t>	</a:t>
            </a:r>
            <a:r>
              <a:rPr>
                <a:solidFill>
                  <a:schemeClr val="bg2"/>
                </a:solidFill>
              </a:rPr>
              <a:t>桶排序 复杂度看具体实现</a:t>
            </a:r>
            <a:r>
              <a:rPr>
                <a:solidFill>
                  <a:schemeClr val="bg2"/>
                </a:solidFill>
              </a:rPr>
              <a:t> 特别的计数排序为O(N)</a:t>
            </a:r>
            <a:endParaRPr>
              <a:solidFill>
                <a:schemeClr val="bg2"/>
              </a:solidFill>
            </a:endParaRPr>
          </a:p>
          <a:p>
            <a:pPr>
              <a:defRPr/>
            </a:pPr>
            <a:r>
              <a:rPr>
                <a:solidFill>
                  <a:schemeClr val="bg2"/>
                </a:solidFill>
              </a:rPr>
              <a:t>	归并排序 稳定 N Log N（需要辅助空间）</a:t>
            </a:r>
            <a:endParaRPr>
              <a:solidFill>
                <a:schemeClr val="bg2"/>
              </a:solidFill>
            </a:endParaRPr>
          </a:p>
          <a:p>
            <a:pPr>
              <a:defRPr/>
            </a:pPr>
            <a:r>
              <a:rPr>
                <a:solidFill>
                  <a:schemeClr val="bg2"/>
                </a:solidFill>
              </a:rPr>
              <a:t>	堆排序    </a:t>
            </a:r>
            <a:r>
              <a:rPr lang="zh-CN" sz="2400" b="0" i="0" u="none" strike="noStrike" cap="none" spc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稳定 N Log N（需要辅助空间）</a:t>
            </a:r>
            <a:endParaRPr>
              <a:solidFill>
                <a:schemeClr val="bg2"/>
              </a:solidFill>
            </a:endParaRPr>
          </a:p>
          <a:p>
            <a:pPr>
              <a:defRPr/>
            </a:pPr>
            <a:r>
              <a:rPr>
                <a:solidFill>
                  <a:schemeClr val="bg2"/>
                </a:solidFill>
              </a:rPr>
              <a:t>	快速排序 不稳定 平均 N Log N 最慢 </a:t>
            </a:r>
            <a:r>
              <a:rPr lang="zh-CN" sz="2400" b="0" i="0" u="none" strike="noStrike" cap="none" spc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N</a:t>
            </a:r>
            <a:r>
              <a:rPr lang="zh-CN" sz="2400" b="0" i="0" u="none" strike="noStrike" cap="none" spc="0" baseline="30000">
                <a:solidFill>
                  <a:schemeClr val="bg2"/>
                </a:solidFill>
                <a:latin typeface="+mj-lt"/>
                <a:ea typeface="+mn-ea"/>
                <a:cs typeface="+mn-cs"/>
              </a:rPr>
              <a:t>2 </a:t>
            </a:r>
            <a:r>
              <a:rPr lang="zh-CN" sz="2400" b="0" i="0" u="none" strike="noStrike" cap="none" spc="0">
                <a:solidFill>
                  <a:schemeClr val="bg2"/>
                </a:solidFill>
                <a:latin typeface="Arial"/>
                <a:ea typeface="Arial"/>
                <a:cs typeface="Arial"/>
              </a:rPr>
              <a:t>需要辅助空间</a:t>
            </a:r>
            <a:endParaRPr>
              <a:solidFill>
                <a:schemeClr val="bg2"/>
              </a:solidFill>
            </a:endParaRPr>
          </a:p>
          <a:p>
            <a:pPr>
              <a:defRPr/>
            </a:pP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afari">
  <a:themeElements>
    <a:clrScheme name="Safari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Исполнитель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algn="tl" flip="none" sx="100000" sy="100000" tx="0" ty="0"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2022-09-07T03:31:05Z</dcterms:modified>
  <cp:category/>
  <cp:contentStatus/>
  <cp:version/>
</cp:coreProperties>
</file>