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12192000" cy="6858000"/>
  <p:defaultTextStyle>
    <a:defPPr>
      <a:defRPr lang="zh-CN"/>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99B69CD-764E-AC2E-DA40-B95161394711}">
  <a:tblStyle styleId="{499B69CD-764E-AC2E-DA40-B95161394711}" styleName="Medium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schemeClr val="lt1"/>
      </a:tcTxStyle>
      <a:tcStyle>
        <a:tcBdr/>
        <a:fill>
          <a:solidFill>
            <a:schemeClr val="accent1"/>
          </a:solidFill>
        </a:fill>
      </a:tcStyle>
    </a:lastCol>
    <a:firstCol>
      <a:tcTxStyle b="on">
        <a:fontRef idx="minor"/>
        <a:schemeClr val="lt1"/>
      </a:tcTxStyle>
      <a:tcStyle>
        <a:tcBdr/>
        <a:fill>
          <a:solidFill>
            <a:schemeClr val="accent1"/>
          </a:solidFill>
        </a:fill>
      </a:tcStyle>
    </a:firstCol>
    <a:lastRow>
      <a:tcTxStyle b="on">
        <a:fontRef idx="minor"/>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presProps" Target="presProps.xml" /><Relationship Id="rId26" Type="http://schemas.openxmlformats.org/officeDocument/2006/relationships/tableStyles" Target="tableStyles.xml" /><Relationship Id="rId27"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0" type="title" userDrawn="1">
  <p:cSld name="Title Slide">
    <p:spTree>
      <p:nvGrpSpPr>
        <p:cNvPr id="1" name="" hidden="0"/>
        <p:cNvGrpSpPr/>
        <p:nvPr isPhoto="0" userDrawn="0"/>
      </p:nvGrpSpPr>
      <p:grpSpPr bwMode="auto">
        <a:xfrm>
          <a:off x="0" y="0"/>
          <a:ext cx="0" cy="0"/>
          <a:chOff x="0" y="0"/>
          <a:chExt cx="0" cy="0"/>
        </a:xfrm>
      </p:grpSpPr>
      <p:sp>
        <p:nvSpPr>
          <p:cNvPr id="13" name="Shape 1059" hidden="0"/>
          <p:cNvSpPr>
            <a:spLocks noChangeArrowheads="1" noGrp="1"/>
          </p:cNvSpPr>
          <p:nvPr isPhoto="0" userDrawn="1"/>
        </p:nvSpPr>
        <p:spPr bwMode="auto">
          <a:xfrm>
            <a:off x="2396065" y="2291400"/>
            <a:ext cx="5452533" cy="4165114"/>
          </a:xfrm>
          <a:custGeom>
            <a:avLst/>
            <a:gdLst/>
            <a:ahLst/>
            <a:cxnLst/>
            <a:rect l="l" t="t" r="r" b="b"/>
            <a:pathLst>
              <a:path w="43200" h="43200" fill="norm" stroke="0" extrusionOk="0">
                <a:moveTo>
                  <a:pt x="22112" y="3116"/>
                </a:moveTo>
                <a:lnTo>
                  <a:pt x="22112" y="3116"/>
                </a:lnTo>
                <a:cubicBezTo>
                  <a:pt x="22112" y="3116"/>
                  <a:pt x="27356" y="0"/>
                  <a:pt x="30300" y="4263"/>
                </a:cubicBezTo>
                <a:lnTo>
                  <a:pt x="30300" y="4263"/>
                </a:lnTo>
                <a:cubicBezTo>
                  <a:pt x="33277" y="8577"/>
                  <a:pt x="36666" y="13779"/>
                  <a:pt x="39369" y="17410"/>
                </a:cubicBezTo>
                <a:lnTo>
                  <a:pt x="39369" y="17410"/>
                </a:lnTo>
                <a:cubicBezTo>
                  <a:pt x="41761" y="20624"/>
                  <a:pt x="43200" y="22708"/>
                  <a:pt x="40979" y="26940"/>
                </a:cubicBezTo>
                <a:lnTo>
                  <a:pt x="40979" y="26940"/>
                </a:lnTo>
                <a:cubicBezTo>
                  <a:pt x="39655" y="29461"/>
                  <a:pt x="35076" y="35072"/>
                  <a:pt x="32639" y="38623"/>
                </a:cubicBezTo>
                <a:lnTo>
                  <a:pt x="32639" y="38623"/>
                </a:lnTo>
                <a:cubicBezTo>
                  <a:pt x="30200" y="42175"/>
                  <a:pt x="26202" y="43200"/>
                  <a:pt x="23268" y="42185"/>
                </a:cubicBezTo>
                <a:lnTo>
                  <a:pt x="23268" y="42185"/>
                </a:lnTo>
                <a:cubicBezTo>
                  <a:pt x="20331" y="41168"/>
                  <a:pt x="11584" y="38623"/>
                  <a:pt x="6213" y="36974"/>
                </a:cubicBezTo>
                <a:lnTo>
                  <a:pt x="6213" y="36974"/>
                </a:lnTo>
                <a:cubicBezTo>
                  <a:pt x="1431" y="35502"/>
                  <a:pt x="0" y="32900"/>
                  <a:pt x="214" y="31157"/>
                </a:cubicBezTo>
                <a:lnTo>
                  <a:pt x="214" y="31157"/>
                </a:lnTo>
                <a:cubicBezTo>
                  <a:pt x="760" y="26703"/>
                  <a:pt x="1113" y="19920"/>
                  <a:pt x="1214" y="16042"/>
                </a:cubicBezTo>
                <a:lnTo>
                  <a:pt x="1214" y="16042"/>
                </a:lnTo>
                <a:cubicBezTo>
                  <a:pt x="1303" y="12626"/>
                  <a:pt x="4203" y="11313"/>
                  <a:pt x="6907" y="9989"/>
                </a:cubicBezTo>
                <a:lnTo>
                  <a:pt x="6907" y="9989"/>
                </a:lnTo>
                <a:cubicBezTo>
                  <a:pt x="9245" y="8843"/>
                  <a:pt x="19774" y="4261"/>
                  <a:pt x="22112" y="3116"/>
                </a:cubicBezTo>
                <a:close/>
              </a:path>
            </a:pathLst>
          </a:custGeom>
          <a:solidFill>
            <a:schemeClr val="bg1">
              <a:lumMod val="85000"/>
            </a:schemeClr>
          </a:solidFill>
          <a:ln w="9524">
            <a:solidFill>
              <a:srgbClr val="000000"/>
            </a:solidFill>
            <a:round/>
            <a:headEnd/>
            <a:tailEnd/>
          </a:ln>
        </p:spPr>
      </p:sp>
      <p:sp>
        <p:nvSpPr>
          <p:cNvPr id="14" name="Shape 1060" hidden="0"/>
          <p:cNvSpPr>
            <a:spLocks noChangeArrowheads="1" noGrp="1"/>
          </p:cNvSpPr>
          <p:nvPr isPhoto="0" userDrawn="1"/>
        </p:nvSpPr>
        <p:spPr bwMode="auto">
          <a:xfrm>
            <a:off x="1309513" y="1839834"/>
            <a:ext cx="4011786" cy="1314324"/>
          </a:xfrm>
          <a:custGeom>
            <a:avLst/>
            <a:gdLst/>
            <a:ahLst/>
            <a:cxnLst/>
            <a:rect l="l" t="t" r="r" b="b"/>
            <a:pathLst>
              <a:path w="43200" h="43200" fill="norm" stroke="0" extrusionOk="0">
                <a:moveTo>
                  <a:pt x="40162" y="13104"/>
                </a:moveTo>
                <a:lnTo>
                  <a:pt x="40162" y="13104"/>
                </a:lnTo>
                <a:cubicBezTo>
                  <a:pt x="36799" y="16736"/>
                  <a:pt x="26204" y="28154"/>
                  <a:pt x="22676" y="31251"/>
                </a:cubicBezTo>
                <a:lnTo>
                  <a:pt x="22676" y="31251"/>
                </a:lnTo>
                <a:cubicBezTo>
                  <a:pt x="18513" y="34899"/>
                  <a:pt x="15093" y="37527"/>
                  <a:pt x="13136" y="38511"/>
                </a:cubicBezTo>
                <a:lnTo>
                  <a:pt x="13136" y="38511"/>
                </a:lnTo>
                <a:cubicBezTo>
                  <a:pt x="10861" y="39650"/>
                  <a:pt x="0" y="43200"/>
                  <a:pt x="422" y="38511"/>
                </a:cubicBezTo>
                <a:lnTo>
                  <a:pt x="422" y="38511"/>
                </a:lnTo>
                <a:cubicBezTo>
                  <a:pt x="750" y="34836"/>
                  <a:pt x="12785" y="17028"/>
                  <a:pt x="15584" y="14358"/>
                </a:cubicBezTo>
                <a:lnTo>
                  <a:pt x="15584" y="14358"/>
                </a:lnTo>
                <a:cubicBezTo>
                  <a:pt x="18382" y="11693"/>
                  <a:pt x="34508" y="0"/>
                  <a:pt x="36286" y="2133"/>
                </a:cubicBezTo>
                <a:lnTo>
                  <a:pt x="36286" y="2133"/>
                </a:lnTo>
                <a:cubicBezTo>
                  <a:pt x="38064" y="4272"/>
                  <a:pt x="43200" y="9825"/>
                  <a:pt x="40162" y="13104"/>
                </a:cubicBezTo>
                <a:close/>
              </a:path>
            </a:pathLst>
          </a:custGeom>
          <a:solidFill>
            <a:schemeClr val="bg1">
              <a:lumMod val="85000"/>
            </a:schemeClr>
          </a:solidFill>
          <a:ln w="9524">
            <a:solidFill>
              <a:srgbClr val="000000"/>
            </a:solidFill>
            <a:round/>
            <a:headEnd/>
            <a:tailEnd/>
          </a:ln>
        </p:spPr>
      </p:sp>
      <p:sp>
        <p:nvSpPr>
          <p:cNvPr id="15" name="Shape 1061" hidden="0"/>
          <p:cNvSpPr>
            <a:spLocks noChangeArrowheads="1" noGrp="1"/>
          </p:cNvSpPr>
          <p:nvPr isPhoto="0" userDrawn="1"/>
        </p:nvSpPr>
        <p:spPr bwMode="auto">
          <a:xfrm>
            <a:off x="6567030" y="4629132"/>
            <a:ext cx="5395522" cy="2231706"/>
          </a:xfrm>
          <a:custGeom>
            <a:avLst/>
            <a:gdLst/>
            <a:ahLst/>
            <a:cxnLst/>
            <a:rect l="l" t="t" r="r" b="b"/>
            <a:pathLst>
              <a:path w="43200" h="43200" fill="norm" stroke="0" extrusionOk="0">
                <a:moveTo>
                  <a:pt x="43200" y="43200"/>
                </a:moveTo>
                <a:lnTo>
                  <a:pt x="43200" y="43200"/>
                </a:lnTo>
                <a:cubicBezTo>
                  <a:pt x="42680" y="32337"/>
                  <a:pt x="42264" y="24810"/>
                  <a:pt x="41982" y="22533"/>
                </a:cubicBezTo>
                <a:lnTo>
                  <a:pt x="41982" y="22533"/>
                </a:lnTo>
                <a:cubicBezTo>
                  <a:pt x="41353" y="17445"/>
                  <a:pt x="31020" y="10782"/>
                  <a:pt x="25434" y="7567"/>
                </a:cubicBezTo>
                <a:lnTo>
                  <a:pt x="25434" y="7567"/>
                </a:lnTo>
                <a:cubicBezTo>
                  <a:pt x="20461" y="4707"/>
                  <a:pt x="15752" y="0"/>
                  <a:pt x="10688" y="12771"/>
                </a:cubicBezTo>
                <a:lnTo>
                  <a:pt x="10688" y="12771"/>
                </a:lnTo>
                <a:cubicBezTo>
                  <a:pt x="5409" y="26085"/>
                  <a:pt x="2329" y="33891"/>
                  <a:pt x="451" y="39632"/>
                </a:cubicBezTo>
                <a:lnTo>
                  <a:pt x="451" y="39632"/>
                </a:lnTo>
                <a:cubicBezTo>
                  <a:pt x="180" y="40459"/>
                  <a:pt x="44" y="41820"/>
                  <a:pt x="0" y="43200"/>
                </a:cubicBezTo>
                <a:lnTo>
                  <a:pt x="43200" y="43200"/>
                </a:lnTo>
                <a:close/>
              </a:path>
            </a:pathLst>
          </a:custGeom>
          <a:solidFill>
            <a:schemeClr val="bg1">
              <a:lumMod val="85000"/>
            </a:schemeClr>
          </a:solidFill>
          <a:ln w="9524">
            <a:solidFill>
              <a:srgbClr val="000000"/>
            </a:solidFill>
            <a:round/>
            <a:headEnd/>
            <a:tailEnd/>
          </a:ln>
        </p:spPr>
      </p:sp>
      <p:sp>
        <p:nvSpPr>
          <p:cNvPr id="16" name="Shape 1062" hidden="0"/>
          <p:cNvSpPr>
            <a:spLocks noChangeArrowheads="1" noGrp="1"/>
          </p:cNvSpPr>
          <p:nvPr isPhoto="0" userDrawn="1"/>
        </p:nvSpPr>
        <p:spPr bwMode="auto">
          <a:xfrm>
            <a:off x="389187" y="6100773"/>
            <a:ext cx="4968520" cy="759998"/>
          </a:xfrm>
          <a:custGeom>
            <a:avLst/>
            <a:gdLst/>
            <a:ahLst/>
            <a:cxnLst/>
            <a:rect l="l" t="t" r="r" b="b"/>
            <a:pathLst>
              <a:path w="43200" h="43200" fill="norm" stroke="0" extrusionOk="0">
                <a:moveTo>
                  <a:pt x="43200" y="43200"/>
                </a:moveTo>
                <a:lnTo>
                  <a:pt x="43200" y="43200"/>
                </a:lnTo>
                <a:cubicBezTo>
                  <a:pt x="37750" y="34083"/>
                  <a:pt x="28707" y="20178"/>
                  <a:pt x="28707" y="20178"/>
                </a:cubicBezTo>
                <a:lnTo>
                  <a:pt x="28707" y="20178"/>
                </a:lnTo>
                <a:cubicBezTo>
                  <a:pt x="23196" y="11772"/>
                  <a:pt x="17935" y="0"/>
                  <a:pt x="14588" y="1341"/>
                </a:cubicBezTo>
                <a:lnTo>
                  <a:pt x="14588" y="1341"/>
                </a:lnTo>
                <a:cubicBezTo>
                  <a:pt x="11240" y="2673"/>
                  <a:pt x="6350" y="22671"/>
                  <a:pt x="1602" y="37718"/>
                </a:cubicBezTo>
                <a:lnTo>
                  <a:pt x="1602" y="37718"/>
                </a:lnTo>
                <a:cubicBezTo>
                  <a:pt x="1072" y="39393"/>
                  <a:pt x="536" y="41175"/>
                  <a:pt x="0" y="43200"/>
                </a:cubicBezTo>
                <a:lnTo>
                  <a:pt x="43200" y="43200"/>
                </a:lnTo>
                <a:close/>
              </a:path>
            </a:pathLst>
          </a:custGeom>
          <a:solidFill>
            <a:schemeClr val="bg1">
              <a:lumMod val="85000"/>
            </a:schemeClr>
          </a:solidFill>
          <a:ln w="9524">
            <a:solidFill>
              <a:srgbClr val="000000"/>
            </a:solidFill>
            <a:round/>
            <a:headEnd/>
            <a:tailEnd/>
          </a:ln>
        </p:spPr>
      </p:sp>
      <p:sp>
        <p:nvSpPr>
          <p:cNvPr id="17" name="Shape 1063" hidden="0"/>
          <p:cNvSpPr>
            <a:spLocks noChangeArrowheads="1" noGrp="1"/>
          </p:cNvSpPr>
          <p:nvPr isPhoto="0" userDrawn="1"/>
        </p:nvSpPr>
        <p:spPr bwMode="auto">
          <a:xfrm>
            <a:off x="0" y="3254700"/>
            <a:ext cx="2099732" cy="3343681"/>
          </a:xfrm>
          <a:custGeom>
            <a:avLst/>
            <a:gdLst/>
            <a:ahLst/>
            <a:cxnLst/>
            <a:rect l="l" t="t" r="r" b="b"/>
            <a:pathLst>
              <a:path w="43200" h="43200" fill="norm" stroke="0" extrusionOk="0">
                <a:moveTo>
                  <a:pt x="0" y="43200"/>
                </a:moveTo>
                <a:lnTo>
                  <a:pt x="0" y="43200"/>
                </a:lnTo>
                <a:cubicBezTo>
                  <a:pt x="10450" y="39319"/>
                  <a:pt x="26476" y="34991"/>
                  <a:pt x="31760" y="32779"/>
                </a:cubicBezTo>
                <a:lnTo>
                  <a:pt x="31760" y="32779"/>
                </a:lnTo>
                <a:cubicBezTo>
                  <a:pt x="38554" y="29929"/>
                  <a:pt x="35982" y="23868"/>
                  <a:pt x="39587" y="11934"/>
                </a:cubicBezTo>
                <a:lnTo>
                  <a:pt x="39587" y="11934"/>
                </a:lnTo>
                <a:cubicBezTo>
                  <a:pt x="43199" y="0"/>
                  <a:pt x="33409" y="2565"/>
                  <a:pt x="25082" y="2041"/>
                </a:cubicBezTo>
                <a:lnTo>
                  <a:pt x="25082" y="2041"/>
                </a:lnTo>
                <a:cubicBezTo>
                  <a:pt x="14497" y="1374"/>
                  <a:pt x="7053" y="4621"/>
                  <a:pt x="0" y="7243"/>
                </a:cubicBezTo>
                <a:lnTo>
                  <a:pt x="0" y="43200"/>
                </a:lnTo>
                <a:close/>
              </a:path>
            </a:pathLst>
          </a:custGeom>
          <a:solidFill>
            <a:schemeClr val="bg1">
              <a:lumMod val="85000"/>
            </a:schemeClr>
          </a:solidFill>
          <a:ln w="9524">
            <a:solidFill>
              <a:srgbClr val="000000"/>
            </a:solidFill>
            <a:round/>
            <a:headEnd/>
            <a:tailEnd/>
          </a:ln>
        </p:spPr>
      </p:sp>
      <p:sp>
        <p:nvSpPr>
          <p:cNvPr id="3" name="Подзаголовок 2" hidden="0"/>
          <p:cNvSpPr>
            <a:spLocks noGrp="1"/>
          </p:cNvSpPr>
          <p:nvPr isPhoto="0" userDrawn="0">
            <p:ph type="subTitle" idx="1" hasCustomPrompt="0"/>
          </p:nvPr>
        </p:nvSpPr>
        <p:spPr bwMode="auto">
          <a:xfrm>
            <a:off x="4655838" y="2708919"/>
            <a:ext cx="6720745" cy="720078"/>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ru-RU"/>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
        <p:nvSpPr>
          <p:cNvPr id="7" name="Заголовок 6" hidden="0"/>
          <p:cNvSpPr>
            <a:spLocks noGrp="1"/>
          </p:cNvSpPr>
          <p:nvPr isPhoto="0" userDrawn="0">
            <p:ph type="title" hasCustomPrompt="0"/>
          </p:nvPr>
        </p:nvSpPr>
        <p:spPr bwMode="auto">
          <a:xfrm>
            <a:off x="4595832" y="1808820"/>
            <a:ext cx="6720745" cy="720078"/>
          </a:xfrm>
        </p:spPr>
        <p:txBody>
          <a:bodyPr/>
          <a:lstStyle>
            <a:lvl1pPr algn="r">
              <a:defRPr/>
            </a:lvl1pPr>
          </a:lstStyle>
          <a:p>
            <a:pPr>
              <a:defRPr/>
            </a:pPr>
            <a:r>
              <a:rPr lang="ru-RU"/>
              <a:t>Образец заголовка</a:t>
            </a:r>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3" name="Вертикальный текст 2" hidden="0"/>
          <p:cNvSpPr>
            <a:spLocks noGrp="1"/>
          </p:cNvSpPr>
          <p:nvPr isPhoto="0" userDrawn="0">
            <p:ph type="body" orient="vert" idx="1" hasCustomPrompt="0"/>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2" name="Вертикальный заголовок 1" hidden="0"/>
          <p:cNvSpPr>
            <a:spLocks noGrp="1"/>
          </p:cNvSpPr>
          <p:nvPr isPhoto="0" userDrawn="0">
            <p:ph type="title" orient="vert" hasCustomPrompt="0"/>
          </p:nvPr>
        </p:nvSpPr>
        <p:spPr bwMode="auto">
          <a:xfrm>
            <a:off x="8839198" y="274638"/>
            <a:ext cx="2743200" cy="5851524"/>
          </a:xfrm>
        </p:spPr>
        <p:txBody>
          <a:bodyPr vert="eaVert"/>
          <a:lstStyle>
            <a:lvl1pPr algn="ctr">
              <a:defRPr/>
            </a:lvl1pPr>
          </a:lstStyle>
          <a:p>
            <a:pPr>
              <a:defRPr/>
            </a:pPr>
            <a:r>
              <a:rPr lang="ru-RU"/>
              <a:t>Образец заголовка</a:t>
            </a:r>
            <a:endParaRPr lang="ru-RU"/>
          </a:p>
        </p:txBody>
      </p:sp>
      <p:sp>
        <p:nvSpPr>
          <p:cNvPr id="3" name="Вертикальный текст 2" hidden="0"/>
          <p:cNvSpPr>
            <a:spLocks noGrp="1"/>
          </p:cNvSpPr>
          <p:nvPr isPhoto="0" userDrawn="0">
            <p:ph type="body" orient="vert" idx="1" hasCustomPrompt="0"/>
          </p:nvPr>
        </p:nvSpPr>
        <p:spPr bwMode="auto">
          <a:xfrm>
            <a:off x="609598" y="274638"/>
            <a:ext cx="8026398" cy="5851524"/>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3" name="Объект 2" hidden="0"/>
          <p:cNvSpPr>
            <a:spLocks noGrp="1"/>
          </p:cNvSpPr>
          <p:nvPr isPhoto="0" userDrawn="0">
            <p:ph idx="1" hasCustomPrompt="0"/>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963082" y="4406900"/>
            <a:ext cx="10363198" cy="1362073"/>
          </a:xfrm>
        </p:spPr>
        <p:txBody>
          <a:bodyPr anchor="t"/>
          <a:lstStyle>
            <a:lvl1pPr algn="l">
              <a:defRPr sz="4000" b="1" cap="all"/>
            </a:lvl1pPr>
          </a:lstStyle>
          <a:p>
            <a:pPr>
              <a:defRPr/>
            </a:pPr>
            <a:r>
              <a:rPr lang="ru-RU"/>
              <a:t>Образец заголовка</a:t>
            </a:r>
            <a:endParaRPr lang="ru-RU"/>
          </a:p>
        </p:txBody>
      </p:sp>
      <p:sp>
        <p:nvSpPr>
          <p:cNvPr id="3" name="Текст 2" hidden="0"/>
          <p:cNvSpPr>
            <a:spLocks noGrp="1"/>
          </p:cNvSpPr>
          <p:nvPr isPhoto="0" userDrawn="0">
            <p:ph type="body" idx="1" hasCustomPrompt="0"/>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3" name="Объект 2" hidden="0"/>
          <p:cNvSpPr>
            <a:spLocks noGrp="1"/>
          </p:cNvSpPr>
          <p:nvPr isPhoto="0" userDrawn="0">
            <p:ph sz="half" idx="1" hasCustomPrompt="0"/>
          </p:nvPr>
        </p:nvSpPr>
        <p:spPr bwMode="auto">
          <a:xfrm>
            <a:off x="609598" y="1600200"/>
            <a:ext cx="5384799"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Объект 3" hidden="0"/>
          <p:cNvSpPr>
            <a:spLocks noGrp="1"/>
          </p:cNvSpPr>
          <p:nvPr isPhoto="0" userDrawn="0">
            <p:ph sz="half" idx="2" hasCustomPrompt="0"/>
          </p:nvPr>
        </p:nvSpPr>
        <p:spPr bwMode="auto">
          <a:xfrm>
            <a:off x="6197598" y="1600200"/>
            <a:ext cx="5384799"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Дата 4"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7" name="Номер слайда 6"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lvl1pPr>
              <a:defRPr/>
            </a:lvl1pPr>
          </a:lstStyle>
          <a:p>
            <a:pPr>
              <a:defRPr/>
            </a:pPr>
            <a:r>
              <a:rPr lang="ru-RU"/>
              <a:t>Образец заголовка</a:t>
            </a:r>
            <a:endParaRPr lang="ru-RU"/>
          </a:p>
        </p:txBody>
      </p:sp>
      <p:sp>
        <p:nvSpPr>
          <p:cNvPr id="3" name="Текст 2" hidden="0"/>
          <p:cNvSpPr>
            <a:spLocks noGrp="1"/>
          </p:cNvSpPr>
          <p:nvPr isPhoto="0" userDrawn="0">
            <p:ph type="body" idx="1" hasCustomPrompt="0"/>
          </p:nvPr>
        </p:nvSpPr>
        <p:spPr bwMode="auto">
          <a:xfrm>
            <a:off x="609598" y="1535112"/>
            <a:ext cx="538691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hidden="0"/>
          <p:cNvSpPr>
            <a:spLocks noGrp="1"/>
          </p:cNvSpPr>
          <p:nvPr isPhoto="0" userDrawn="0">
            <p:ph sz="half" idx="2" hasCustomPrompt="0"/>
          </p:nvPr>
        </p:nvSpPr>
        <p:spPr bwMode="auto">
          <a:xfrm>
            <a:off x="609598" y="2174873"/>
            <a:ext cx="53869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Текст 4" hidden="0"/>
          <p:cNvSpPr>
            <a:spLocks noGrp="1"/>
          </p:cNvSpPr>
          <p:nvPr isPhoto="0" userDrawn="0">
            <p:ph type="body" sz="quarter" idx="3" hasCustomPrompt="0"/>
          </p:nvPr>
        </p:nvSpPr>
        <p:spPr bwMode="auto">
          <a:xfrm>
            <a:off x="6193369" y="1535112"/>
            <a:ext cx="5389032"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hidden="0"/>
          <p:cNvSpPr>
            <a:spLocks noGrp="1"/>
          </p:cNvSpPr>
          <p:nvPr isPhoto="0" userDrawn="0">
            <p:ph sz="quarter" idx="4" hasCustomPrompt="0"/>
          </p:nvPr>
        </p:nvSpPr>
        <p:spPr bwMode="auto">
          <a:xfrm>
            <a:off x="6193369" y="2174873"/>
            <a:ext cx="53890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6"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8" name="Нижний колонтитул 7" hidden="0"/>
          <p:cNvSpPr>
            <a:spLocks noGrp="1"/>
          </p:cNvSpPr>
          <p:nvPr isPhoto="0" userDrawn="0">
            <p:ph type="ftr" sz="quarter" idx="11" hasCustomPrompt="0"/>
          </p:nvPr>
        </p:nvSpPr>
        <p:spPr bwMode="auto"/>
        <p:txBody>
          <a:bodyPr/>
          <a:lstStyle/>
          <a:p>
            <a:pPr>
              <a:defRPr/>
            </a:pPr>
            <a:endParaRPr lang="ru-RU"/>
          </a:p>
        </p:txBody>
      </p:sp>
      <p:sp>
        <p:nvSpPr>
          <p:cNvPr id="9" name="Номер слайда 8"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3" name="Дата 2"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4" name="Нижний колонтитул 3" hidden="0"/>
          <p:cNvSpPr>
            <a:spLocks noGrp="1"/>
          </p:cNvSpPr>
          <p:nvPr isPhoto="0" userDrawn="0">
            <p:ph type="ftr" sz="quarter" idx="11" hasCustomPrompt="0"/>
          </p:nvPr>
        </p:nvSpPr>
        <p:spPr bwMode="auto"/>
        <p:txBody>
          <a:bodyPr/>
          <a:lstStyle/>
          <a:p>
            <a:pPr>
              <a:defRPr/>
            </a:pPr>
            <a:endParaRPr lang="ru-RU"/>
          </a:p>
        </p:txBody>
      </p:sp>
      <p:sp>
        <p:nvSpPr>
          <p:cNvPr id="5" name="Номер слайда 4"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hidden="0"/>
        <p:cNvGrpSpPr/>
        <p:nvPr isPhoto="0" userDrawn="0"/>
      </p:nvGrpSpPr>
      <p:grpSpPr bwMode="auto">
        <a:xfrm>
          <a:off x="0" y="0"/>
          <a:ext cx="0" cy="0"/>
          <a:chOff x="0" y="0"/>
          <a:chExt cx="0" cy="0"/>
        </a:xfrm>
      </p:grpSpPr>
      <p:sp>
        <p:nvSpPr>
          <p:cNvPr id="2" name="Дата 1"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3" name="Нижний колонтитул 2" hidden="0"/>
          <p:cNvSpPr>
            <a:spLocks noGrp="1"/>
          </p:cNvSpPr>
          <p:nvPr isPhoto="0" userDrawn="0">
            <p:ph type="ftr" sz="quarter" idx="11" hasCustomPrompt="0"/>
          </p:nvPr>
        </p:nvSpPr>
        <p:spPr bwMode="auto"/>
        <p:txBody>
          <a:bodyPr/>
          <a:lstStyle/>
          <a:p>
            <a:pPr>
              <a:defRPr/>
            </a:pPr>
            <a:endParaRPr lang="ru-RU"/>
          </a:p>
        </p:txBody>
      </p:sp>
      <p:sp>
        <p:nvSpPr>
          <p:cNvPr id="4" name="Номер слайда 3"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609602" y="273048"/>
            <a:ext cx="4011084" cy="1162049"/>
          </a:xfrm>
        </p:spPr>
        <p:txBody>
          <a:bodyPr anchor="b"/>
          <a:lstStyle>
            <a:lvl1pPr algn="l">
              <a:defRPr sz="2000" b="1"/>
            </a:lvl1pPr>
          </a:lstStyle>
          <a:p>
            <a:pPr>
              <a:defRPr/>
            </a:pPr>
            <a:r>
              <a:rPr lang="ru-RU"/>
              <a:t>Образец заголовка</a:t>
            </a:r>
            <a:endParaRPr lang="ru-RU"/>
          </a:p>
        </p:txBody>
      </p:sp>
      <p:sp>
        <p:nvSpPr>
          <p:cNvPr id="3" name="Объект 2" hidden="0"/>
          <p:cNvSpPr>
            <a:spLocks noGrp="1"/>
          </p:cNvSpPr>
          <p:nvPr isPhoto="0" userDrawn="0">
            <p:ph idx="1" hasCustomPrompt="0"/>
          </p:nvPr>
        </p:nvSpPr>
        <p:spPr bwMode="auto">
          <a:xfrm>
            <a:off x="4766731" y="273051"/>
            <a:ext cx="6815665"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Текст 3" hidden="0"/>
          <p:cNvSpPr>
            <a:spLocks noGrp="1"/>
          </p:cNvSpPr>
          <p:nvPr isPhoto="0" userDrawn="0">
            <p:ph type="body" sz="half" idx="2" hasCustomPrompt="0"/>
          </p:nvPr>
        </p:nvSpPr>
        <p:spPr bwMode="auto">
          <a:xfrm>
            <a:off x="609602" y="1435101"/>
            <a:ext cx="4011084"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7" name="Номер слайда 6"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2389716" y="4800600"/>
            <a:ext cx="7315200" cy="566737"/>
          </a:xfrm>
        </p:spPr>
        <p:txBody>
          <a:bodyPr anchor="b"/>
          <a:lstStyle>
            <a:lvl1pPr algn="l">
              <a:defRPr sz="2000" b="1"/>
            </a:lvl1pPr>
          </a:lstStyle>
          <a:p>
            <a:pPr>
              <a:defRPr/>
            </a:pPr>
            <a:r>
              <a:rPr lang="ru-RU"/>
              <a:t>Образец заголовка</a:t>
            </a:r>
            <a:endParaRPr lang="ru-RU"/>
          </a:p>
        </p:txBody>
      </p:sp>
      <p:sp>
        <p:nvSpPr>
          <p:cNvPr id="3" name="Рисунок 2" hidden="0"/>
          <p:cNvSpPr>
            <a:spLocks noGrp="1"/>
          </p:cNvSpPr>
          <p:nvPr isPhoto="0" userDrawn="0">
            <p:ph type="pic" idx="1" hasCustomPrompt="0"/>
          </p:nvPr>
        </p:nvSpPr>
        <p:spPr bwMode="auto">
          <a:xfrm>
            <a:off x="2389716" y="612774"/>
            <a:ext cx="7315200"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4" name="Текст 3" hidden="0"/>
          <p:cNvSpPr>
            <a:spLocks noGrp="1"/>
          </p:cNvSpPr>
          <p:nvPr isPhoto="0" userDrawn="0">
            <p:ph type="body" sz="half" idx="2" hasCustomPrompt="0"/>
          </p:nvPr>
        </p:nvSpPr>
        <p:spPr bwMode="auto">
          <a:xfrm>
            <a:off x="2389716" y="5367337"/>
            <a:ext cx="7315200"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7" name="Номер слайда 6"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7" name="Shape 1059" hidden="0"/>
          <p:cNvSpPr>
            <a:spLocks noChangeArrowheads="1" noGrp="1"/>
          </p:cNvSpPr>
          <p:nvPr isPhoto="0" userDrawn="1"/>
        </p:nvSpPr>
        <p:spPr bwMode="auto">
          <a:xfrm>
            <a:off x="4976705" y="1"/>
            <a:ext cx="3058158" cy="893790"/>
          </a:xfrm>
          <a:custGeom>
            <a:avLst/>
            <a:gdLst/>
            <a:ahLst/>
            <a:cxnLst/>
            <a:rect l="l" t="t" r="r" b="b"/>
            <a:pathLst>
              <a:path w="43200" h="43200" fill="norm" stroke="0" extrusionOk="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524">
            <a:solidFill>
              <a:srgbClr val="000000"/>
            </a:solidFill>
            <a:round/>
            <a:headEnd/>
            <a:tailEnd/>
          </a:ln>
        </p:spPr>
      </p:sp>
      <p:sp>
        <p:nvSpPr>
          <p:cNvPr id="8" name="Shape 1060" hidden="0"/>
          <p:cNvSpPr>
            <a:spLocks noChangeArrowheads="1" noGrp="1"/>
          </p:cNvSpPr>
          <p:nvPr isPhoto="0" userDrawn="1"/>
        </p:nvSpPr>
        <p:spPr bwMode="auto">
          <a:xfrm>
            <a:off x="-24678" y="0"/>
            <a:ext cx="1399538" cy="1797557"/>
          </a:xfrm>
          <a:custGeom>
            <a:avLst/>
            <a:gdLst/>
            <a:ahLst/>
            <a:cxnLst/>
            <a:rect l="l" t="t" r="r" b="b"/>
            <a:pathLst>
              <a:path w="43200" h="43200" fill="norm" stroke="0" extrusionOk="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524">
            <a:solidFill>
              <a:srgbClr val="000000"/>
            </a:solidFill>
            <a:round/>
            <a:headEnd/>
            <a:tailEnd/>
          </a:ln>
        </p:spPr>
      </p:sp>
      <p:sp>
        <p:nvSpPr>
          <p:cNvPr id="9" name="Shape 1061" hidden="0"/>
          <p:cNvSpPr>
            <a:spLocks noChangeArrowheads="1" noGrp="1"/>
          </p:cNvSpPr>
          <p:nvPr isPhoto="0" userDrawn="1"/>
        </p:nvSpPr>
        <p:spPr bwMode="auto">
          <a:xfrm>
            <a:off x="1637456" y="0"/>
            <a:ext cx="3839632" cy="2609649"/>
          </a:xfrm>
          <a:custGeom>
            <a:avLst/>
            <a:gdLst/>
            <a:ahLst/>
            <a:cxnLst/>
            <a:rect l="l" t="t" r="r" b="b"/>
            <a:pathLst>
              <a:path w="43200" h="43200" fill="norm" stroke="0" extrusionOk="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524">
            <a:solidFill>
              <a:srgbClr val="000000"/>
            </a:solidFill>
            <a:round/>
            <a:headEnd/>
            <a:tailEnd/>
          </a:ln>
        </p:spPr>
      </p:sp>
      <p:sp>
        <p:nvSpPr>
          <p:cNvPr id="2" name="Заголовок 1" hidden="0"/>
          <p:cNvSpPr>
            <a:spLocks noGrp="1"/>
          </p:cNvSpPr>
          <p:nvPr isPhoto="0" userDrawn="0">
            <p:ph type="title" hasCustomPrompt="0"/>
          </p:nvPr>
        </p:nvSpPr>
        <p:spPr bwMode="auto">
          <a:xfrm>
            <a:off x="609598" y="274637"/>
            <a:ext cx="10972800" cy="1143000"/>
          </a:xfrm>
          <a:prstGeom prst="rect">
            <a:avLst/>
          </a:prstGeom>
        </p:spPr>
        <p:txBody>
          <a:bodyPr vert="horz" lIns="91440" tIns="45720" rIns="91440" bIns="45720" rtlCol="0" anchor="ctr">
            <a:normAutofit/>
          </a:bodyPr>
          <a:lstStyle/>
          <a:p>
            <a:pPr>
              <a:defRPr/>
            </a:pPr>
            <a:r>
              <a:rPr lang="ru-RU"/>
              <a:t>Образец заголовка</a:t>
            </a:r>
            <a:endParaRPr lang="ru-RU"/>
          </a:p>
        </p:txBody>
      </p:sp>
      <p:sp>
        <p:nvSpPr>
          <p:cNvPr id="3" name="Текст 2" hidden="0"/>
          <p:cNvSpPr>
            <a:spLocks noGrp="1"/>
          </p:cNvSpPr>
          <p:nvPr isPhoto="0" userDrawn="0">
            <p:ph type="body" idx="1" hasCustomPrompt="0"/>
          </p:nvPr>
        </p:nvSpPr>
        <p:spPr bwMode="auto">
          <a:xfrm>
            <a:off x="609598" y="1600200"/>
            <a:ext cx="10972800" cy="4525961"/>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hidden="0"/>
          <p:cNvSpPr>
            <a:spLocks noGrp="1"/>
          </p:cNvSpPr>
          <p:nvPr isPhoto="0" userDrawn="0">
            <p:ph type="dt" sz="half" idx="2" hasCustomPrompt="0"/>
          </p:nvPr>
        </p:nvSpPr>
        <p:spPr bwMode="auto">
          <a:xfrm>
            <a:off x="609598" y="6356350"/>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3" hasCustomPrompt="0"/>
          </p:nvPr>
        </p:nvSpPr>
        <p:spPr bwMode="auto">
          <a:xfrm>
            <a:off x="4165598" y="6356350"/>
            <a:ext cx="3860798"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6" name="Номер слайда 5" hidden="0"/>
          <p:cNvSpPr>
            <a:spLocks noGrp="1"/>
          </p:cNvSpPr>
          <p:nvPr isPhoto="0" userDrawn="0">
            <p:ph type="sldNum" sz="quarter" idx="4" hasCustomPrompt="0"/>
          </p:nvPr>
        </p:nvSpPr>
        <p:spPr bwMode="auto">
          <a:xfrm>
            <a:off x="8737598" y="6356350"/>
            <a:ext cx="2844798" cy="36512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D3B38E7-149F-4D77-9EEF-9309C2CB69A9}" type="slidenum">
              <a:rPr lang="ru-RU"/>
              <a:t/>
            </a:fld>
            <a:endParaRPr lang="ru-RU"/>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r" defTabSz="914400">
        <a:spcBef>
          <a:spcPts val="0"/>
        </a:spcBef>
        <a:buNone/>
        <a:defRPr sz="4400">
          <a:solidFill>
            <a:schemeClr val="tx1">
              <a:lumMod val="65000"/>
              <a:lumOff val="35000"/>
            </a:schemeClr>
          </a:solidFill>
          <a:latin typeface="+mj-lt"/>
          <a:ea typeface="+mj-ea"/>
          <a:cs typeface="+mj-cs"/>
        </a:defRPr>
      </a:lvl1pPr>
    </p:titleStyle>
    <p:bodyStyle>
      <a:lvl1pPr marL="342900" indent="-342900" algn="l" defTabSz="914400">
        <a:spcBef>
          <a:spcPts val="0"/>
        </a:spcBef>
        <a:buFont typeface="Arial"/>
        <a:buChar char="•"/>
        <a:defRPr sz="32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8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4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20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20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2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23.png"/><Relationship Id="rId4" Type="http://schemas.openxmlformats.org/officeDocument/2006/relationships/image" Target="../media/image2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2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26.png"/><Relationship Id="rId4" Type="http://schemas.openxmlformats.org/officeDocument/2006/relationships/image" Target="../media/image2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31.png"/><Relationship Id="rId4" Type="http://schemas.openxmlformats.org/officeDocument/2006/relationships/image" Target="../media/image3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3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34.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9.png"/><Relationship Id="rId4" Type="http://schemas.openxmlformats.org/officeDocument/2006/relationships/image" Target="../media/image1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p:txBody>
          <a:bodyPr/>
          <a:lstStyle/>
          <a:p>
            <a:pPr>
              <a:defRPr/>
            </a:pPr>
            <a:r>
              <a:rPr lang="zh-CN"/>
              <a:t>基础卡常数</a:t>
            </a:r>
            <a:endParaRPr lang="zh-CN"/>
          </a:p>
        </p:txBody>
      </p:sp>
      <p:sp>
        <p:nvSpPr>
          <p:cNvPr id="3" name="Subtitle 2" hidden="0"/>
          <p:cNvSpPr>
            <a:spLocks noGrp="1"/>
          </p:cNvSpPr>
          <p:nvPr isPhoto="0" userDrawn="0">
            <p:ph type="subTitle" idx="1" hasCustomPrompt="0"/>
          </p:nvPr>
        </p:nvSpPr>
        <p:spPr bwMode="auto"/>
        <p:txBody>
          <a:bodyPr/>
          <a:lstStyle/>
          <a:p>
            <a:pPr>
              <a:defRPr/>
            </a:pPr>
            <a:r>
              <a:rPr lang="zh-CN"/>
              <a:t>东营市第一中学  孙翊轩</a:t>
            </a:r>
            <a:endParaRPr lang="zh-CN"/>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87559516" name="Заголовок 1" hidden="0"/>
          <p:cNvSpPr>
            <a:spLocks noGrp="1"/>
          </p:cNvSpPr>
          <p:nvPr isPhoto="0" userDrawn="0">
            <p:ph type="title" hasCustomPrompt="0"/>
          </p:nvPr>
        </p:nvSpPr>
        <p:spPr bwMode="auto"/>
        <p:txBody>
          <a:bodyPr/>
          <a:lstStyle/>
          <a:p>
            <a:pPr>
              <a:defRPr/>
            </a:pPr>
            <a:r>
              <a:rPr/>
              <a:t>卡常初步</a:t>
            </a:r>
            <a:endParaRPr/>
          </a:p>
        </p:txBody>
      </p:sp>
      <p:sp>
        <p:nvSpPr>
          <p:cNvPr id="46050385" name="Объект 2" hidden="0"/>
          <p:cNvSpPr>
            <a:spLocks noGrp="1"/>
          </p:cNvSpPr>
          <p:nvPr isPhoto="0" userDrawn="0">
            <p:ph idx="1" hasCustomPrompt="0"/>
          </p:nvPr>
        </p:nvSpPr>
        <p:spPr bwMode="auto"/>
        <p:txBody>
          <a:bodyPr/>
          <a:lstStyle/>
          <a:p>
            <a:pPr>
              <a:defRPr/>
            </a:pPr>
            <a:r>
              <a:rPr>
                <a:solidFill>
                  <a:schemeClr val="tx1"/>
                </a:solidFill>
              </a:rPr>
              <a:t>数组平推</a:t>
            </a:r>
            <a:endParaRPr>
              <a:solidFill>
                <a:schemeClr val="tx1"/>
              </a:solidFill>
            </a:endParaRPr>
          </a:p>
          <a:p>
            <a:pPr marL="457200" lvl="1" indent="0">
              <a:buFont typeface="Arial"/>
              <a:buNone/>
              <a:defRPr/>
            </a:pPr>
            <a:r>
              <a:rPr>
                <a:solidFill>
                  <a:schemeClr val="tx1"/>
                </a:solidFill>
              </a:rPr>
              <a:t>	在数组统一初始化赋值方面有几种普遍做法：</a:t>
            </a:r>
            <a:endParaRPr>
              <a:solidFill>
                <a:schemeClr val="tx1"/>
              </a:solidFill>
            </a:endParaRPr>
          </a:p>
        </p:txBody>
      </p:sp>
      <p:sp>
        <p:nvSpPr>
          <p:cNvPr id="841099883"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091182291"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39764577"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4610726"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28411225"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27701461"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631056409"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2922708"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817784603"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067033088"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843608446"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1864485611"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5435200"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44062718"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33938723"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81667708"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977168948" name="" hidden="0"/>
          <p:cNvPicPr>
            <a:picLocks noChangeAspect="1"/>
          </p:cNvPicPr>
          <p:nvPr isPhoto="0" userDrawn="0"/>
        </p:nvPicPr>
        <p:blipFill>
          <a:blip r:embed="rId3"/>
          <a:stretch/>
        </p:blipFill>
        <p:spPr bwMode="auto">
          <a:xfrm flipH="0" flipV="0">
            <a:off x="1434218" y="2868894"/>
            <a:ext cx="9525079" cy="286566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87161731" name="Заголовок 1" hidden="0"/>
          <p:cNvSpPr>
            <a:spLocks noGrp="1"/>
          </p:cNvSpPr>
          <p:nvPr isPhoto="0" userDrawn="0">
            <p:ph type="title" hasCustomPrompt="0"/>
          </p:nvPr>
        </p:nvSpPr>
        <p:spPr bwMode="auto"/>
        <p:txBody>
          <a:bodyPr/>
          <a:lstStyle/>
          <a:p>
            <a:pPr>
              <a:defRPr/>
            </a:pPr>
            <a:r>
              <a:rPr/>
              <a:t>卡常初步</a:t>
            </a:r>
            <a:endParaRPr/>
          </a:p>
        </p:txBody>
      </p:sp>
      <p:sp>
        <p:nvSpPr>
          <p:cNvPr id="2077327370" name="Объект 2" hidden="0"/>
          <p:cNvSpPr>
            <a:spLocks noGrp="1"/>
          </p:cNvSpPr>
          <p:nvPr isPhoto="0" userDrawn="0">
            <p:ph idx="1" hasCustomPrompt="0"/>
          </p:nvPr>
        </p:nvSpPr>
        <p:spPr bwMode="auto"/>
        <p:txBody>
          <a:bodyPr/>
          <a:lstStyle/>
          <a:p>
            <a:pPr>
              <a:defRPr/>
            </a:pPr>
            <a:r>
              <a:rPr>
                <a:solidFill>
                  <a:schemeClr val="tx1"/>
                </a:solidFill>
              </a:rPr>
              <a:t>位运算</a:t>
            </a:r>
            <a:endParaRPr>
              <a:solidFill>
                <a:schemeClr val="tx1"/>
              </a:solidFill>
            </a:endParaRPr>
          </a:p>
          <a:p>
            <a:pPr marL="914400" lvl="2" indent="0">
              <a:buFont typeface="Arial"/>
              <a:buNone/>
              <a:defRPr/>
            </a:pPr>
            <a:r>
              <a:rPr sz="2800">
                <a:solidFill>
                  <a:schemeClr val="tx1"/>
                </a:solidFill>
              </a:rPr>
              <a:t>但是系统性的学习一节课肯定是来不及的，介绍一些常用的位运算技巧。</a:t>
            </a:r>
            <a:r>
              <a:rPr sz="2800">
                <a:solidFill>
                  <a:srgbClr val="FF0000"/>
                </a:solidFill>
              </a:rPr>
              <a:t>注意事项：位运算符优先级很低，注意保护。</a:t>
            </a:r>
            <a:endParaRPr sz="2800">
              <a:solidFill>
                <a:srgbClr val="FF0000"/>
              </a:solidFill>
            </a:endParaRPr>
          </a:p>
        </p:txBody>
      </p:sp>
      <p:sp>
        <p:nvSpPr>
          <p:cNvPr id="1102340346"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94965852"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59972903"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60570771"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70242729"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8909573"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54860439"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11395259"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008888471"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629006552"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2131910809"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378450096"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1745478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08954083"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79464125"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61334648"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46906042"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10290821"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881760597" name="" hidden="0"/>
          <p:cNvPicPr>
            <a:picLocks noChangeAspect="1"/>
          </p:cNvPicPr>
          <p:nvPr isPhoto="0" userDrawn="0"/>
        </p:nvPicPr>
        <p:blipFill>
          <a:blip r:embed="rId3"/>
          <a:stretch/>
        </p:blipFill>
        <p:spPr bwMode="auto">
          <a:xfrm>
            <a:off x="514350" y="3335419"/>
            <a:ext cx="2600325" cy="2228850"/>
          </a:xfrm>
          <a:prstGeom prst="rect">
            <a:avLst/>
          </a:prstGeom>
        </p:spPr>
      </p:pic>
      <p:sp>
        <p:nvSpPr>
          <p:cNvPr id="162796205"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597402572" name="" hidden="0"/>
          <p:cNvPicPr>
            <a:picLocks noChangeAspect="1"/>
          </p:cNvPicPr>
          <p:nvPr isPhoto="0" userDrawn="0"/>
        </p:nvPicPr>
        <p:blipFill>
          <a:blip r:embed="rId4"/>
          <a:stretch/>
        </p:blipFill>
        <p:spPr bwMode="auto">
          <a:xfrm>
            <a:off x="3114675" y="3335419"/>
            <a:ext cx="2762249" cy="1085850"/>
          </a:xfrm>
          <a:prstGeom prst="rect">
            <a:avLst/>
          </a:prstGeom>
        </p:spPr>
      </p:pic>
      <p:sp>
        <p:nvSpPr>
          <p:cNvPr id="1345871413" name="" hidden="0"/>
          <p:cNvSpPr/>
          <p:nvPr isPhoto="0" userDrawn="0"/>
        </p:nvSpPr>
        <p:spPr bwMode="auto">
          <a:xfrm>
            <a:off x="9083233"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793398035" name="" hidden="0"/>
          <p:cNvPicPr>
            <a:picLocks noChangeAspect="1"/>
          </p:cNvPicPr>
          <p:nvPr isPhoto="0" userDrawn="0"/>
        </p:nvPicPr>
        <p:blipFill>
          <a:blip r:embed="rId5"/>
          <a:stretch/>
        </p:blipFill>
        <p:spPr bwMode="auto">
          <a:xfrm>
            <a:off x="3114675" y="4421269"/>
            <a:ext cx="2276474" cy="1676399"/>
          </a:xfrm>
          <a:prstGeom prst="rect">
            <a:avLst/>
          </a:prstGeom>
        </p:spPr>
      </p:pic>
      <p:sp>
        <p:nvSpPr>
          <p:cNvPr id="11747966" name="" hidden="0"/>
          <p:cNvSpPr/>
          <p:nvPr isPhoto="0" userDrawn="0"/>
        </p:nvSpPr>
        <p:spPr bwMode="auto">
          <a:xfrm>
            <a:off x="11366212"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719361734" name="" hidden="0"/>
          <p:cNvPicPr>
            <a:picLocks noChangeAspect="1"/>
          </p:cNvPicPr>
          <p:nvPr isPhoto="0" userDrawn="0"/>
        </p:nvPicPr>
        <p:blipFill>
          <a:blip r:embed="rId6"/>
          <a:stretch/>
        </p:blipFill>
        <p:spPr bwMode="auto">
          <a:xfrm>
            <a:off x="5391149" y="4421269"/>
            <a:ext cx="3228975" cy="1447799"/>
          </a:xfrm>
          <a:prstGeom prst="rect">
            <a:avLst/>
          </a:prstGeom>
        </p:spPr>
      </p:pic>
      <p:sp>
        <p:nvSpPr>
          <p:cNvPr id="124314877"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224017077" name="" hidden="0"/>
          <p:cNvPicPr>
            <a:picLocks noChangeAspect="1"/>
          </p:cNvPicPr>
          <p:nvPr isPhoto="0" userDrawn="0"/>
        </p:nvPicPr>
        <p:blipFill>
          <a:blip r:embed="rId7"/>
          <a:stretch/>
        </p:blipFill>
        <p:spPr bwMode="auto">
          <a:xfrm>
            <a:off x="8620124" y="4421269"/>
            <a:ext cx="1571625" cy="1447799"/>
          </a:xfrm>
          <a:prstGeom prst="rect">
            <a:avLst/>
          </a:prstGeom>
        </p:spPr>
      </p:pic>
      <p:sp>
        <p:nvSpPr>
          <p:cNvPr id="2040335335"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09837396"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31627616" name="" hidden="0"/>
          <p:cNvPicPr>
            <a:picLocks noChangeAspect="1"/>
          </p:cNvPicPr>
          <p:nvPr isPhoto="0" userDrawn="0"/>
        </p:nvPicPr>
        <p:blipFill>
          <a:blip r:embed="rId8"/>
          <a:stretch/>
        </p:blipFill>
        <p:spPr bwMode="auto">
          <a:xfrm flipH="0" flipV="0">
            <a:off x="5876924" y="3160506"/>
            <a:ext cx="3008456" cy="128933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77875245" name="Заголовок 1" hidden="0"/>
          <p:cNvSpPr>
            <a:spLocks noGrp="1"/>
          </p:cNvSpPr>
          <p:nvPr isPhoto="0" userDrawn="0">
            <p:ph type="title" hasCustomPrompt="0"/>
          </p:nvPr>
        </p:nvSpPr>
        <p:spPr bwMode="auto"/>
        <p:txBody>
          <a:bodyPr/>
          <a:lstStyle/>
          <a:p>
            <a:pPr>
              <a:defRPr/>
            </a:pPr>
            <a:r>
              <a:rPr/>
              <a:t>卡常初步</a:t>
            </a:r>
            <a:endParaRPr/>
          </a:p>
        </p:txBody>
      </p:sp>
      <p:sp>
        <p:nvSpPr>
          <p:cNvPr id="2116223792" name="Объект 2" hidden="0"/>
          <p:cNvSpPr>
            <a:spLocks noGrp="1"/>
          </p:cNvSpPr>
          <p:nvPr isPhoto="0" userDrawn="0">
            <p:ph idx="1" hasCustomPrompt="0"/>
          </p:nvPr>
        </p:nvSpPr>
        <p:spPr bwMode="auto"/>
        <p:txBody>
          <a:bodyPr/>
          <a:lstStyle/>
          <a:p>
            <a:pPr>
              <a:defRPr/>
            </a:pPr>
            <a:r>
              <a:rPr>
                <a:solidFill>
                  <a:schemeClr val="tx1"/>
                </a:solidFill>
              </a:rPr>
              <a:t>避免滥用卡常</a:t>
            </a:r>
            <a:endParaRPr>
              <a:solidFill>
                <a:schemeClr val="tx1"/>
              </a:solidFill>
            </a:endParaRPr>
          </a:p>
          <a:p>
            <a:pPr marL="914400" lvl="2" indent="0">
              <a:buFont typeface="Arial"/>
              <a:buNone/>
              <a:defRPr/>
            </a:pPr>
            <a:r>
              <a:rPr sz="2800">
                <a:solidFill>
                  <a:schemeClr val="tx1"/>
                </a:solidFill>
              </a:rPr>
              <a:t>后果：</a:t>
            </a:r>
            <a:endParaRPr sz="2800">
              <a:solidFill>
                <a:srgbClr val="FF0000"/>
              </a:solidFill>
            </a:endParaRPr>
          </a:p>
        </p:txBody>
      </p:sp>
      <p:sp>
        <p:nvSpPr>
          <p:cNvPr id="1529875979" name="" hidden="0"/>
          <p:cNvSpPr/>
          <p:nvPr isPhoto="0" userDrawn="0"/>
        </p:nvSpPr>
        <p:spPr bwMode="auto">
          <a:xfrm flipH="0" flipV="0">
            <a:off x="7447270" y="7155020"/>
            <a:ext cx="70362" cy="5354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98619843"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214499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78240213"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2590237" name="" hidden="0"/>
          <p:cNvSpPr/>
          <p:nvPr isPhoto="0" userDrawn="0"/>
        </p:nvSpPr>
        <p:spPr bwMode="auto">
          <a:xfrm flipH="0" flipV="0">
            <a:off x="6482908" y="7616188"/>
            <a:ext cx="62343" cy="12436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72833435" name="" hidden="0"/>
          <p:cNvSpPr/>
          <p:nvPr isPhoto="0" userDrawn="0"/>
        </p:nvSpPr>
        <p:spPr bwMode="auto">
          <a:xfrm flipH="0" flipV="0">
            <a:off x="11460870" y="7826346"/>
            <a:ext cx="65601" cy="13181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39974062"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80710537" name="" hidden="0"/>
          <p:cNvSpPr/>
          <p:nvPr isPhoto="0" userDrawn="0"/>
        </p:nvSpPr>
        <p:spPr bwMode="auto">
          <a:xfrm flipH="0" flipV="0">
            <a:off x="12140758" y="7678373"/>
            <a:ext cx="58525"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47527774" name="" hidden="0"/>
          <p:cNvSpPr/>
          <p:nvPr isPhoto="0" userDrawn="0"/>
        </p:nvSpPr>
        <p:spPr bwMode="auto">
          <a:xfrm flipH="0" flipV="0">
            <a:off x="5747224"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548200932" name="" hidden="0"/>
          <p:cNvSpPr/>
          <p:nvPr isPhoto="0" userDrawn="0"/>
        </p:nvSpPr>
        <p:spPr bwMode="auto">
          <a:xfrm flipH="0" flipV="0">
            <a:off x="5968558" y="-22907882"/>
            <a:ext cx="159688" cy="117943"/>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868134764" name="" hidden="0"/>
          <p:cNvPicPr>
            <a:picLocks noChangeAspect="1"/>
          </p:cNvPicPr>
          <p:nvPr isPhoto="0" userDrawn="0"/>
        </p:nvPicPr>
        <p:blipFill>
          <a:blip r:embed="rId2"/>
          <a:stretch/>
        </p:blipFill>
        <p:spPr bwMode="auto">
          <a:xfrm flipH="0" flipV="0">
            <a:off x="0" y="-26199722"/>
            <a:ext cx="8817759" cy="5322227"/>
          </a:xfrm>
          <a:prstGeom prst="rect">
            <a:avLst/>
          </a:prstGeom>
        </p:spPr>
      </p:pic>
      <p:sp>
        <p:nvSpPr>
          <p:cNvPr id="192407263"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41813207"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38701744" name="" hidden="0"/>
          <p:cNvSpPr/>
          <p:nvPr isPhoto="0" userDrawn="0"/>
        </p:nvSpPr>
        <p:spPr bwMode="auto">
          <a:xfrm flipH="0" flipV="0">
            <a:off x="6578158" y="6617970"/>
            <a:ext cx="75835" cy="157096"/>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065813442" name="" hidden="0"/>
          <p:cNvSpPr/>
          <p:nvPr isPhoto="0" userDrawn="0"/>
        </p:nvSpPr>
        <p:spPr bwMode="auto">
          <a:xfrm flipH="0" flipV="0">
            <a:off x="11052344" y="6864559"/>
            <a:ext cx="45720" cy="10144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70413710" name="" hidden="0"/>
          <p:cNvSpPr/>
          <p:nvPr isPhoto="0" userDrawn="0"/>
        </p:nvSpPr>
        <p:spPr bwMode="auto">
          <a:xfrm flipH="0" flipV="0">
            <a:off x="7402777" y="6160734"/>
            <a:ext cx="114854" cy="10053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423004365"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47365643"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78602156"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33877078" name="" hidden="0"/>
          <p:cNvSpPr/>
          <p:nvPr isPhoto="0" userDrawn="0"/>
        </p:nvSpPr>
        <p:spPr bwMode="auto">
          <a:xfrm>
            <a:off x="9083233"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89988079" name="" hidden="0"/>
          <p:cNvSpPr/>
          <p:nvPr isPhoto="0" userDrawn="0"/>
        </p:nvSpPr>
        <p:spPr bwMode="auto">
          <a:xfrm>
            <a:off x="11366212"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50959906"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72601753"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52793718" name="" hidden="0"/>
          <p:cNvSpPr/>
          <p:nvPr isPhoto="0" userDrawn="0"/>
        </p:nvSpPr>
        <p:spPr bwMode="auto">
          <a:xfrm flipH="0" flipV="0">
            <a:off x="11867109"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31866985" name="" hidden="0"/>
          <p:cNvSpPr/>
          <p:nvPr isPhoto="0" userDrawn="0"/>
        </p:nvSpPr>
        <p:spPr bwMode="auto">
          <a:xfrm flipH="0" flipV="0">
            <a:off x="9525359" y="5526246"/>
            <a:ext cx="326625" cy="459456"/>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943567863" name="" hidden="0"/>
          <p:cNvPicPr>
            <a:picLocks noChangeAspect="1"/>
          </p:cNvPicPr>
          <p:nvPr isPhoto="0" userDrawn="0"/>
        </p:nvPicPr>
        <p:blipFill>
          <a:blip r:embed="rId3"/>
          <a:stretch/>
        </p:blipFill>
        <p:spPr bwMode="auto">
          <a:xfrm flipH="0" flipV="0">
            <a:off x="3556798" y="2234406"/>
            <a:ext cx="5333351" cy="417392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07708686" name="Заголовок 1" hidden="0"/>
          <p:cNvSpPr>
            <a:spLocks noGrp="1"/>
          </p:cNvSpPr>
          <p:nvPr isPhoto="0" userDrawn="0">
            <p:ph type="title" hasCustomPrompt="0"/>
          </p:nvPr>
        </p:nvSpPr>
        <p:spPr bwMode="auto"/>
        <p:txBody>
          <a:bodyPr/>
          <a:lstStyle/>
          <a:p>
            <a:pPr>
              <a:defRPr/>
            </a:pPr>
            <a:r>
              <a:rPr/>
              <a:t>卡常初步</a:t>
            </a:r>
            <a:endParaRPr/>
          </a:p>
        </p:txBody>
      </p:sp>
      <p:sp>
        <p:nvSpPr>
          <p:cNvPr id="1093755079" name="Объект 2" hidden="0"/>
          <p:cNvSpPr>
            <a:spLocks noGrp="1"/>
          </p:cNvSpPr>
          <p:nvPr isPhoto="0" userDrawn="0">
            <p:ph idx="1" hasCustomPrompt="0"/>
          </p:nvPr>
        </p:nvSpPr>
        <p:spPr bwMode="auto"/>
        <p:txBody>
          <a:bodyPr/>
          <a:lstStyle/>
          <a:p>
            <a:pPr>
              <a:defRPr/>
            </a:pPr>
            <a:r>
              <a:rPr>
                <a:solidFill>
                  <a:schemeClr val="tx1"/>
                </a:solidFill>
              </a:rPr>
              <a:t>一些唠叨</a:t>
            </a:r>
            <a:endParaRPr>
              <a:solidFill>
                <a:schemeClr val="tx1"/>
              </a:solidFill>
            </a:endParaRPr>
          </a:p>
          <a:p>
            <a:pPr lvl="2">
              <a:buFont typeface="Wingdings"/>
              <a:buChar char="Ø"/>
              <a:defRPr/>
            </a:pPr>
            <a:r>
              <a:rPr sz="2800">
                <a:solidFill>
                  <a:schemeClr val="tx1"/>
                </a:solidFill>
              </a:rPr>
              <a:t>int的常数非常小，一般情况下别玩long long</a:t>
            </a:r>
            <a:endParaRPr sz="2800">
              <a:solidFill>
                <a:schemeClr val="tx1"/>
              </a:solidFill>
            </a:endParaRPr>
          </a:p>
          <a:p>
            <a:pPr lvl="2">
              <a:buFont typeface="Wingdings"/>
              <a:buChar char="Ø"/>
              <a:defRPr/>
            </a:pPr>
            <a:r>
              <a:rPr sz="2800">
                <a:solidFill>
                  <a:schemeClr val="tx1"/>
                </a:solidFill>
              </a:rPr>
              <a:t>卡常也有度，别为了省空间去用signed和short!</a:t>
            </a:r>
            <a:endParaRPr sz="2800">
              <a:solidFill>
                <a:schemeClr val="tx1"/>
              </a:solidFill>
            </a:endParaRPr>
          </a:p>
          <a:p>
            <a:pPr lvl="2">
              <a:buFont typeface="Wingdings"/>
              <a:buChar char="Ø"/>
              <a:defRPr/>
            </a:pPr>
            <a:r>
              <a:rPr sz="2800">
                <a:solidFill>
                  <a:schemeClr val="tx1"/>
                </a:solidFill>
              </a:rPr>
              <a:t>不要养成使用register关键字的习惯了（目前CSP/NOIP比赛使用C++14标准，已经是摆设了）</a:t>
            </a:r>
            <a:endParaRPr sz="2800">
              <a:solidFill>
                <a:schemeClr val="tx1"/>
              </a:solidFill>
            </a:endParaRPr>
          </a:p>
          <a:p>
            <a:pPr lvl="2">
              <a:buFont typeface="Wingdings"/>
              <a:buChar char="Ø"/>
              <a:defRPr/>
            </a:pPr>
            <a:r>
              <a:rPr sz="2800">
                <a:solidFill>
                  <a:schemeClr val="tx1"/>
                </a:solidFill>
              </a:rPr>
              <a:t>网上有一些关于提高CPU效率和并发的卡常方法，效果不大，没必要去学。</a:t>
            </a:r>
            <a:endParaRPr sz="2800">
              <a:solidFill>
                <a:schemeClr val="tx1"/>
              </a:solidFill>
            </a:endParaRPr>
          </a:p>
          <a:p>
            <a:pPr lvl="2">
              <a:buFont typeface="Wingdings"/>
              <a:buChar char="Ø"/>
              <a:defRPr/>
            </a:pPr>
            <a:r>
              <a:rPr sz="2800">
                <a:solidFill>
                  <a:schemeClr val="tx1"/>
                </a:solidFill>
              </a:rPr>
              <a:t>指令集卡常，它已经死了。</a:t>
            </a:r>
            <a:endParaRPr sz="2800">
              <a:solidFill>
                <a:schemeClr val="tx1"/>
              </a:solidFill>
            </a:endParaRPr>
          </a:p>
          <a:p>
            <a:pPr lvl="2">
              <a:buFont typeface="Wingdings"/>
              <a:buChar char="Ø"/>
              <a:defRPr/>
            </a:pPr>
            <a:endParaRPr sz="2800">
              <a:solidFill>
                <a:schemeClr val="tx1"/>
              </a:solidFill>
            </a:endParaRPr>
          </a:p>
        </p:txBody>
      </p:sp>
      <p:sp>
        <p:nvSpPr>
          <p:cNvPr id="1913504292" name="" hidden="0"/>
          <p:cNvSpPr/>
          <p:nvPr isPhoto="0" userDrawn="0"/>
        </p:nvSpPr>
        <p:spPr bwMode="auto">
          <a:xfrm flipH="0" flipV="0">
            <a:off x="7447270" y="7155020"/>
            <a:ext cx="70362" cy="5354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38465866"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88297130"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09776874"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03168134" name="" hidden="0"/>
          <p:cNvSpPr/>
          <p:nvPr isPhoto="0" userDrawn="0"/>
        </p:nvSpPr>
        <p:spPr bwMode="auto">
          <a:xfrm flipH="0" flipV="0">
            <a:off x="6482908" y="7616188"/>
            <a:ext cx="62343" cy="12436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49624425" name="" hidden="0"/>
          <p:cNvSpPr/>
          <p:nvPr isPhoto="0" userDrawn="0"/>
        </p:nvSpPr>
        <p:spPr bwMode="auto">
          <a:xfrm flipH="0" flipV="0">
            <a:off x="11460870" y="7826346"/>
            <a:ext cx="65601" cy="13181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88447844"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35315914" name="" hidden="0"/>
          <p:cNvSpPr/>
          <p:nvPr isPhoto="0" userDrawn="0"/>
        </p:nvSpPr>
        <p:spPr bwMode="auto">
          <a:xfrm flipH="0" flipV="0">
            <a:off x="12140758" y="7678373"/>
            <a:ext cx="58525"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78652039" name="" hidden="0"/>
          <p:cNvSpPr/>
          <p:nvPr isPhoto="0" userDrawn="0"/>
        </p:nvSpPr>
        <p:spPr bwMode="auto">
          <a:xfrm flipH="0" flipV="0">
            <a:off x="5747224"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838743147" name="" hidden="0"/>
          <p:cNvSpPr/>
          <p:nvPr isPhoto="0" userDrawn="0"/>
        </p:nvSpPr>
        <p:spPr bwMode="auto">
          <a:xfrm flipH="0" flipV="0">
            <a:off x="5968558" y="-22907882"/>
            <a:ext cx="159688" cy="117943"/>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436208059" name="" hidden="0"/>
          <p:cNvPicPr>
            <a:picLocks noChangeAspect="1"/>
          </p:cNvPicPr>
          <p:nvPr isPhoto="0" userDrawn="0"/>
        </p:nvPicPr>
        <p:blipFill>
          <a:blip r:embed="rId2"/>
          <a:stretch/>
        </p:blipFill>
        <p:spPr bwMode="auto">
          <a:xfrm flipH="0" flipV="0">
            <a:off x="0" y="-26199722"/>
            <a:ext cx="8817759" cy="5322227"/>
          </a:xfrm>
          <a:prstGeom prst="rect">
            <a:avLst/>
          </a:prstGeom>
        </p:spPr>
      </p:pic>
      <p:sp>
        <p:nvSpPr>
          <p:cNvPr id="1748828931"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68344386"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89018832" name="" hidden="0"/>
          <p:cNvSpPr/>
          <p:nvPr isPhoto="0" userDrawn="0"/>
        </p:nvSpPr>
        <p:spPr bwMode="auto">
          <a:xfrm flipH="0" flipV="0">
            <a:off x="6578158" y="6617970"/>
            <a:ext cx="75835" cy="157096"/>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42270813" name="" hidden="0"/>
          <p:cNvSpPr/>
          <p:nvPr isPhoto="0" userDrawn="0"/>
        </p:nvSpPr>
        <p:spPr bwMode="auto">
          <a:xfrm flipH="0" flipV="0">
            <a:off x="11052344" y="6864559"/>
            <a:ext cx="45720" cy="10144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470588199" name="" hidden="0"/>
          <p:cNvSpPr/>
          <p:nvPr isPhoto="0" userDrawn="0"/>
        </p:nvSpPr>
        <p:spPr bwMode="auto">
          <a:xfrm flipH="0" flipV="0">
            <a:off x="7402777" y="6160734"/>
            <a:ext cx="114854" cy="10053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338329995"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92584369"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81606870"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30665258" name="" hidden="0"/>
          <p:cNvSpPr/>
          <p:nvPr isPhoto="0" userDrawn="0"/>
        </p:nvSpPr>
        <p:spPr bwMode="auto">
          <a:xfrm>
            <a:off x="9083233"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75498339" name="" hidden="0"/>
          <p:cNvSpPr/>
          <p:nvPr isPhoto="0" userDrawn="0"/>
        </p:nvSpPr>
        <p:spPr bwMode="auto">
          <a:xfrm>
            <a:off x="11366212"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50964875"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17773121"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66234710" name="" hidden="0"/>
          <p:cNvSpPr/>
          <p:nvPr isPhoto="0" userDrawn="0"/>
        </p:nvSpPr>
        <p:spPr bwMode="auto">
          <a:xfrm flipH="0" flipV="0">
            <a:off x="11867109"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43951884" name="" hidden="0"/>
          <p:cNvSpPr/>
          <p:nvPr isPhoto="0" userDrawn="0"/>
        </p:nvSpPr>
        <p:spPr bwMode="auto">
          <a:xfrm flipH="0" flipV="0">
            <a:off x="9525359" y="5526246"/>
            <a:ext cx="326625" cy="459456"/>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62166500" name="Заголовок 1" hidden="0"/>
          <p:cNvSpPr>
            <a:spLocks noGrp="1"/>
          </p:cNvSpPr>
          <p:nvPr isPhoto="0" userDrawn="0">
            <p:ph type="title" hasCustomPrompt="0"/>
          </p:nvPr>
        </p:nvSpPr>
        <p:spPr bwMode="auto"/>
        <p:txBody>
          <a:bodyPr/>
          <a:lstStyle/>
          <a:p>
            <a:pPr>
              <a:defRPr/>
            </a:pPr>
            <a:r>
              <a:rPr/>
              <a:t>语法卡常</a:t>
            </a:r>
            <a:endParaRPr/>
          </a:p>
        </p:txBody>
      </p:sp>
      <p:sp>
        <p:nvSpPr>
          <p:cNvPr id="1846924944"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025228943"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84178748"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01484830"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02698790"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406277473"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63133124"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49792110"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30957132"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199229759"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566802877"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1611485993"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41147165"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55591132"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97063706"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4776349"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32390786"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25581439"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84956625"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06674492" name="" hidden="0"/>
          <p:cNvSpPr/>
          <p:nvPr isPhoto="0" userDrawn="0"/>
        </p:nvSpPr>
        <p:spPr bwMode="auto">
          <a:xfrm>
            <a:off x="9083233"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79035198" name="" hidden="0"/>
          <p:cNvSpPr/>
          <p:nvPr isPhoto="0" userDrawn="0"/>
        </p:nvSpPr>
        <p:spPr bwMode="auto">
          <a:xfrm>
            <a:off x="11366212"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99624356"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54301808"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25620318"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167773307" name="Объект 2" hidden="0"/>
          <p:cNvSpPr>
            <a:spLocks noGrp="1"/>
          </p:cNvSpPr>
          <p:nvPr isPhoto="0" userDrawn="0">
            <p:ph sz="half" idx="1" hasCustomPrompt="0"/>
          </p:nvPr>
        </p:nvSpPr>
        <p:spPr bwMode="auto">
          <a:xfrm>
            <a:off x="609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a:t>参数宏</a:t>
            </a:r>
            <a:endParaRPr/>
          </a:p>
          <a:p>
            <a:pPr marL="457200" lvl="1" indent="0">
              <a:buFont typeface="Arial"/>
              <a:buNone/>
              <a:defRPr/>
            </a:pPr>
            <a:r>
              <a:rPr sz="2800"/>
              <a:t>	是一种特殊的宏定义，可以定义内部的参数（C++11）。</a:t>
            </a:r>
            <a:endParaRPr sz="2800"/>
          </a:p>
          <a:p>
            <a:pPr marL="457200" lvl="1" indent="0">
              <a:buFont typeface="Arial"/>
              <a:buNone/>
              <a:defRPr/>
            </a:pPr>
            <a:r>
              <a:rPr sz="2800"/>
              <a:t>	快，因为是直接把参数宏的实现丢到你使用的地方。</a:t>
            </a:r>
            <a:endParaRPr sz="2800"/>
          </a:p>
          <a:p>
            <a:pPr marL="457200" lvl="1" indent="0">
              <a:buFont typeface="Arial"/>
              <a:buNone/>
              <a:defRPr/>
            </a:pPr>
            <a:r>
              <a:rPr sz="2800"/>
              <a:t>	适用范围：简单但是调用测试非常多的小函数。</a:t>
            </a:r>
            <a:endParaRPr sz="2800"/>
          </a:p>
        </p:txBody>
      </p:sp>
      <p:sp>
        <p:nvSpPr>
          <p:cNvPr id="558656769"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55698111" name="Объект 2" hidden="0"/>
          <p:cNvSpPr>
            <a:spLocks noGrp="1"/>
          </p:cNvSpPr>
          <p:nvPr isPhoto="0" userDrawn="0"/>
        </p:nvSpPr>
        <p:spPr bwMode="auto">
          <a:xfrm>
            <a:off x="6076068" y="2050932"/>
            <a:ext cx="5384799" cy="4525961"/>
          </a:xfrm>
        </p:spPr>
        <p:txBody>
          <a:bodyPr vert="horz" lIns="91440" tIns="45720" rIns="91440" bIns="45720" rtlCol="0">
            <a:normAutofit/>
          </a:bodyPr>
          <a:lstStyle>
            <a:lvl1pPr marL="342900" indent="-342900" algn="l" defTabSz="914400">
              <a:spcBef>
                <a:spcPts val="0"/>
              </a:spcBef>
              <a:buFont typeface="Arial"/>
              <a:buChar char="•"/>
              <a:defRPr sz="28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4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0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18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18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1800">
                <a:solidFill>
                  <a:schemeClr val="tx1"/>
                </a:solidFill>
                <a:latin typeface="+mn-lt"/>
                <a:ea typeface="+mn-ea"/>
                <a:cs typeface="+mn-cs"/>
              </a:defRPr>
            </a:lvl6pPr>
            <a:lvl7pPr marL="2971800" indent="-228600" algn="l" defTabSz="914400">
              <a:spcBef>
                <a:spcPts val="0"/>
              </a:spcBef>
              <a:buFont typeface="Arial"/>
              <a:buChar char="•"/>
              <a:defRPr sz="1800">
                <a:solidFill>
                  <a:schemeClr val="tx1"/>
                </a:solidFill>
                <a:latin typeface="+mn-lt"/>
                <a:ea typeface="+mn-ea"/>
                <a:cs typeface="+mn-cs"/>
              </a:defRPr>
            </a:lvl7pPr>
            <a:lvl8pPr marL="3429000" indent="-228600" algn="l" defTabSz="914400">
              <a:spcBef>
                <a:spcPts val="0"/>
              </a:spcBef>
              <a:buFont typeface="Arial"/>
              <a:buChar char="•"/>
              <a:defRPr sz="1800">
                <a:solidFill>
                  <a:schemeClr val="tx1"/>
                </a:solidFill>
                <a:latin typeface="+mn-lt"/>
                <a:ea typeface="+mn-ea"/>
                <a:cs typeface="+mn-cs"/>
              </a:defRPr>
            </a:lvl8pPr>
            <a:lvl9pPr marL="3886200" indent="-228600" algn="l" defTabSz="914400">
              <a:spcBef>
                <a:spcPts val="0"/>
              </a:spcBef>
              <a:buFont typeface="Arial"/>
              <a:buChar char="•"/>
              <a:defRPr sz="1800">
                <a:solidFill>
                  <a:schemeClr val="tx1"/>
                </a:solidFill>
                <a:latin typeface="+mn-lt"/>
                <a:ea typeface="+mn-ea"/>
                <a:cs typeface="+mn-cs"/>
              </a:defRPr>
            </a:lvl9pPr>
          </a:lstStyle>
          <a:p>
            <a:pPr marL="0" indent="0">
              <a:buFont typeface="Arial"/>
              <a:buNone/>
              <a:defRPr/>
            </a:pPr>
            <a:r>
              <a:rPr/>
              <a:t>	还有一种支持换行的参数宏写法，OI用处很少不多赘述。</a:t>
            </a:r>
            <a:endParaRPr/>
          </a:p>
          <a:p>
            <a:pPr marL="0" indent="0">
              <a:buFont typeface="Arial"/>
              <a:buNone/>
              <a:defRPr/>
            </a:pPr>
            <a:r>
              <a:rPr/>
              <a:t>	骚操作：</a:t>
            </a:r>
            <a:endParaRPr/>
          </a:p>
        </p:txBody>
      </p:sp>
      <p:sp>
        <p:nvSpPr>
          <p:cNvPr id="2098069408"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795580456" name="" hidden="0"/>
          <p:cNvPicPr>
            <a:picLocks noChangeAspect="1"/>
          </p:cNvPicPr>
          <p:nvPr isPhoto="0" userDrawn="0"/>
        </p:nvPicPr>
        <p:blipFill>
          <a:blip r:embed="rId3"/>
          <a:stretch/>
        </p:blipFill>
        <p:spPr bwMode="auto">
          <a:xfrm>
            <a:off x="7010399" y="3497385"/>
            <a:ext cx="3952874" cy="1028700"/>
          </a:xfrm>
          <a:prstGeom prst="rect">
            <a:avLst/>
          </a:prstGeom>
        </p:spPr>
      </p:pic>
      <p:sp>
        <p:nvSpPr>
          <p:cNvPr id="1407074669" name="" hidden="0"/>
          <p:cNvSpPr/>
          <p:nvPr isPhoto="0" userDrawn="0"/>
        </p:nvSpPr>
        <p:spPr bwMode="auto">
          <a:xfrm>
            <a:off x="7517632" y="7981488"/>
            <a:ext cx="254916"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900988656" name="" hidden="0"/>
          <p:cNvPicPr>
            <a:picLocks noChangeAspect="1"/>
          </p:cNvPicPr>
          <p:nvPr isPhoto="0" userDrawn="0"/>
        </p:nvPicPr>
        <p:blipFill>
          <a:blip r:embed="rId4"/>
          <a:stretch/>
        </p:blipFill>
        <p:spPr bwMode="auto">
          <a:xfrm>
            <a:off x="1736365" y="4689648"/>
            <a:ext cx="8115300" cy="15716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54808061" name="Заголовок 1" hidden="0"/>
          <p:cNvSpPr>
            <a:spLocks noGrp="1"/>
          </p:cNvSpPr>
          <p:nvPr isPhoto="0" userDrawn="0">
            <p:ph type="title" hasCustomPrompt="0"/>
          </p:nvPr>
        </p:nvSpPr>
        <p:spPr bwMode="auto"/>
        <p:txBody>
          <a:bodyPr/>
          <a:lstStyle/>
          <a:p>
            <a:pPr>
              <a:defRPr/>
            </a:pPr>
            <a:r>
              <a:rPr/>
              <a:t>语法卡常</a:t>
            </a:r>
            <a:endParaRPr/>
          </a:p>
        </p:txBody>
      </p:sp>
      <p:sp>
        <p:nvSpPr>
          <p:cNvPr id="1897030614"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170940980"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21383366"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2531784"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900002894"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3017646"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3189202"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53214804"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02204477"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24572969"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756492579"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641613955"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66031464"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944849629"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5658336"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493151523"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23982185"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56629743"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88903220"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47137753" name="" hidden="0"/>
          <p:cNvSpPr/>
          <p:nvPr isPhoto="0" userDrawn="0"/>
        </p:nvSpPr>
        <p:spPr bwMode="auto">
          <a:xfrm>
            <a:off x="9083233"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08146366" name="" hidden="0"/>
          <p:cNvSpPr/>
          <p:nvPr isPhoto="0" userDrawn="0"/>
        </p:nvSpPr>
        <p:spPr bwMode="auto">
          <a:xfrm>
            <a:off x="11366212"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38837195"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09420780"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12756976"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91268477" name="Объект 2" hidden="0"/>
          <p:cNvSpPr>
            <a:spLocks noGrp="1"/>
          </p:cNvSpPr>
          <p:nvPr isPhoto="0" userDrawn="0">
            <p:ph sz="half" idx="1" hasCustomPrompt="0"/>
          </p:nvPr>
        </p:nvSpPr>
        <p:spPr bwMode="auto"/>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a:t>inline</a:t>
            </a:r>
            <a:endParaRPr/>
          </a:p>
          <a:p>
            <a:pPr marL="457200" lvl="1" indent="0">
              <a:buFont typeface="Arial"/>
              <a:buNone/>
              <a:defRPr/>
            </a:pPr>
            <a:r>
              <a:rPr sz="2800"/>
              <a:t>	inline是一个编译建议。在函数定义前写，编译器看你函数顺眼就会把你的函数翻译成参数宏。</a:t>
            </a:r>
            <a:endParaRPr sz="2800"/>
          </a:p>
          <a:p>
            <a:pPr marL="457200" lvl="1" indent="0">
              <a:buFont typeface="Arial"/>
              <a:buNone/>
              <a:defRPr/>
            </a:pPr>
            <a:r>
              <a:rPr sz="2800"/>
              <a:t>	缺点就是容易把编译结果搞得很大，但是OI不限制，你可以在所有函数前面都加上这个个关键字(除main)。</a:t>
            </a:r>
            <a:endParaRPr sz="2800"/>
          </a:p>
          <a:p>
            <a:pPr marL="457200" lvl="1" indent="0">
              <a:buFont typeface="Arial"/>
              <a:buNone/>
              <a:defRPr/>
            </a:pPr>
            <a:r>
              <a:rPr sz="2800">
                <a:solidFill>
                  <a:srgbClr val="FF0000"/>
                </a:solidFill>
              </a:rPr>
              <a:t>但是，带递归的千万别！</a:t>
            </a:r>
            <a:endParaRPr sz="2800"/>
          </a:p>
        </p:txBody>
      </p:sp>
      <p:sp>
        <p:nvSpPr>
          <p:cNvPr id="1209193261"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84455711"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48374198" name="" hidden="0"/>
          <p:cNvSpPr/>
          <p:nvPr isPhoto="0" userDrawn="0"/>
        </p:nvSpPr>
        <p:spPr bwMode="auto">
          <a:xfrm>
            <a:off x="12322881" y="520376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004540909" name="" hidden="0"/>
          <p:cNvPicPr>
            <a:picLocks noChangeAspect="1"/>
          </p:cNvPicPr>
          <p:nvPr isPhoto="0" userDrawn="0"/>
        </p:nvPicPr>
        <p:blipFill>
          <a:blip r:embed="rId3"/>
          <a:stretch/>
        </p:blipFill>
        <p:spPr bwMode="auto">
          <a:xfrm>
            <a:off x="6354322" y="1911929"/>
            <a:ext cx="5457824" cy="4114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81968198" name="Заголовок 1" hidden="0"/>
          <p:cNvSpPr>
            <a:spLocks noGrp="1"/>
          </p:cNvSpPr>
          <p:nvPr isPhoto="0" userDrawn="0">
            <p:ph type="title" hasCustomPrompt="0"/>
          </p:nvPr>
        </p:nvSpPr>
        <p:spPr bwMode="auto"/>
        <p:txBody>
          <a:bodyPr/>
          <a:lstStyle/>
          <a:p>
            <a:pPr>
              <a:defRPr/>
            </a:pPr>
            <a:r>
              <a:rPr/>
              <a:t>语法卡常</a:t>
            </a:r>
            <a:endParaRPr/>
          </a:p>
        </p:txBody>
      </p:sp>
      <p:sp>
        <p:nvSpPr>
          <p:cNvPr id="501714524"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712323503"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62566457"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83272480"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59465052"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685749378"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408762281"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27112879"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27691234"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406589276"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74943021"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157224658"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37636873"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68900950"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082617801"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056034883"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62338317"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96709237"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62263222"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22816542" name="" hidden="0"/>
          <p:cNvSpPr/>
          <p:nvPr isPhoto="0" userDrawn="0"/>
        </p:nvSpPr>
        <p:spPr bwMode="auto">
          <a:xfrm>
            <a:off x="9083233"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61402255" name="" hidden="0"/>
          <p:cNvSpPr/>
          <p:nvPr isPhoto="0" userDrawn="0"/>
        </p:nvSpPr>
        <p:spPr bwMode="auto">
          <a:xfrm>
            <a:off x="11366212"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96385624"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03204574"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4629363"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52141187" name="Объект 2" hidden="0"/>
          <p:cNvSpPr>
            <a:spLocks noGrp="1"/>
          </p:cNvSpPr>
          <p:nvPr isPhoto="0" userDrawn="0">
            <p:ph sz="half" idx="1" hasCustomPrompt="0"/>
          </p:nvPr>
        </p:nvSpPr>
        <p:spPr bwMode="auto"/>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a:t>构造赋值</a:t>
            </a:r>
            <a:endParaRPr/>
          </a:p>
          <a:p>
            <a:pPr marL="457200" lvl="1" indent="0">
              <a:buFont typeface="Arial"/>
              <a:buNone/>
              <a:defRPr/>
            </a:pPr>
            <a:r>
              <a:rPr sz="2800"/>
              <a:t>	优化依据：构造函数比直接的赋值语句快。</a:t>
            </a:r>
            <a:endParaRPr sz="2800"/>
          </a:p>
          <a:p>
            <a:pPr marL="457200" lvl="1" indent="0">
              <a:buFont typeface="Arial"/>
              <a:buNone/>
              <a:defRPr/>
            </a:pPr>
            <a:r>
              <a:rPr sz="2800"/>
              <a:t>	所以在初次定义变量时，可以通过调用该变量内部的构造函数来实现更快的变量赋值。</a:t>
            </a:r>
            <a:endParaRPr sz="2800"/>
          </a:p>
          <a:p>
            <a:pPr marL="457200" lvl="1" indent="0">
              <a:buFont typeface="Arial"/>
              <a:buNone/>
              <a:defRPr/>
            </a:pPr>
            <a:r>
              <a:rPr sz="2800"/>
              <a:t>	一个需要注意的点就是结构体内的成员如果想这样的话是不允许的。</a:t>
            </a:r>
            <a:endParaRPr sz="2800"/>
          </a:p>
        </p:txBody>
      </p:sp>
      <p:sp>
        <p:nvSpPr>
          <p:cNvPr id="2033738236"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792301184"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96126119" name="" hidden="0"/>
          <p:cNvSpPr/>
          <p:nvPr isPhoto="0" userDrawn="0"/>
        </p:nvSpPr>
        <p:spPr bwMode="auto">
          <a:xfrm>
            <a:off x="12322881" y="520376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33542361" name="" hidden="0"/>
          <p:cNvSpPr/>
          <p:nvPr isPhoto="0" userDrawn="0"/>
        </p:nvSpPr>
        <p:spPr bwMode="auto">
          <a:xfrm>
            <a:off x="11965693" y="483797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961494502" name="" hidden="0"/>
          <p:cNvPicPr>
            <a:picLocks noChangeAspect="1"/>
          </p:cNvPicPr>
          <p:nvPr isPhoto="0" userDrawn="0"/>
        </p:nvPicPr>
        <p:blipFill>
          <a:blip r:embed="rId3"/>
          <a:stretch/>
        </p:blipFill>
        <p:spPr bwMode="auto">
          <a:xfrm>
            <a:off x="5997134" y="1546133"/>
            <a:ext cx="6143625" cy="2238374"/>
          </a:xfrm>
          <a:prstGeom prst="rect">
            <a:avLst/>
          </a:prstGeom>
        </p:spPr>
      </p:pic>
      <p:sp>
        <p:nvSpPr>
          <p:cNvPr id="242328299" name="" hidden="0"/>
          <p:cNvSpPr/>
          <p:nvPr isPhoto="0" userDrawn="0"/>
        </p:nvSpPr>
        <p:spPr bwMode="auto">
          <a:xfrm>
            <a:off x="12584636" y="746055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471355650" name="" hidden="0"/>
          <p:cNvPicPr>
            <a:picLocks noChangeAspect="1"/>
          </p:cNvPicPr>
          <p:nvPr isPhoto="0" userDrawn="0"/>
        </p:nvPicPr>
        <p:blipFill>
          <a:blip r:embed="rId4"/>
          <a:stretch/>
        </p:blipFill>
        <p:spPr bwMode="auto">
          <a:xfrm>
            <a:off x="6616078" y="4168711"/>
            <a:ext cx="4543425" cy="971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92035399" name="Заголовок 1" hidden="0"/>
          <p:cNvSpPr>
            <a:spLocks noGrp="1"/>
          </p:cNvSpPr>
          <p:nvPr isPhoto="0" userDrawn="0">
            <p:ph type="title" hasCustomPrompt="0"/>
          </p:nvPr>
        </p:nvSpPr>
        <p:spPr bwMode="auto"/>
        <p:txBody>
          <a:bodyPr/>
          <a:lstStyle/>
          <a:p>
            <a:pPr>
              <a:defRPr/>
            </a:pPr>
            <a:r>
              <a:rPr/>
              <a:t>算法外设卡常</a:t>
            </a:r>
            <a:endParaRPr/>
          </a:p>
        </p:txBody>
      </p:sp>
      <p:sp>
        <p:nvSpPr>
          <p:cNvPr id="1879581454"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02340936"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0279550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69044787"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09284005"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17721697"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317935643"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24042439"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91646139"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697311885"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167833398" name="" hidden="0"/>
          <p:cNvPicPr>
            <a:picLocks noChangeAspect="1"/>
          </p:cNvPicPr>
          <p:nvPr isPhoto="0" userDrawn="0"/>
        </p:nvPicPr>
        <p:blipFill>
          <a:blip r:embed="rId2"/>
          <a:stretch/>
        </p:blipFill>
        <p:spPr bwMode="auto">
          <a:xfrm flipH="0" flipV="0">
            <a:off x="1885950" y="-24085173"/>
            <a:ext cx="8817760" cy="5322228"/>
          </a:xfrm>
          <a:prstGeom prst="rect">
            <a:avLst/>
          </a:prstGeom>
        </p:spPr>
      </p:pic>
      <p:sp>
        <p:nvSpPr>
          <p:cNvPr id="731993851"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33271417"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750462030"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31945601"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72780384"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693291362"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60827291"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03950942"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96756094" name="" hidden="0"/>
          <p:cNvSpPr/>
          <p:nvPr isPhoto="0" userDrawn="0"/>
        </p:nvSpPr>
        <p:spPr bwMode="auto">
          <a:xfrm>
            <a:off x="9083233"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21006758" name="" hidden="0"/>
          <p:cNvSpPr/>
          <p:nvPr isPhoto="0" userDrawn="0"/>
        </p:nvSpPr>
        <p:spPr bwMode="auto">
          <a:xfrm>
            <a:off x="11366212"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01762465"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9821483"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47508218"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768421980" name="Объект 2" hidden="0"/>
          <p:cNvSpPr>
            <a:spLocks noGrp="1"/>
          </p:cNvSpPr>
          <p:nvPr isPhoto="0" userDrawn="0">
            <p:ph sz="half" idx="1" hasCustomPrompt="0"/>
          </p:nvPr>
        </p:nvSpPr>
        <p:spPr bwMode="auto"/>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a:t>快读快输</a:t>
            </a:r>
            <a:endParaRPr/>
          </a:p>
          <a:p>
            <a:pPr marL="457200" lvl="1" indent="0">
              <a:buFont typeface="Arial"/>
              <a:buNone/>
              <a:defRPr/>
            </a:pPr>
            <a:r>
              <a:rPr sz="2800"/>
              <a:t>	用我的这个板子就可以。</a:t>
            </a:r>
            <a:endParaRPr sz="2800"/>
          </a:p>
          <a:p>
            <a:pPr marL="457200" lvl="1" indent="0">
              <a:buFont typeface="Arial"/>
              <a:buNone/>
              <a:defRPr/>
            </a:pPr>
            <a:r>
              <a:rPr sz="2800"/>
              <a:t>	网上有一些fread/fwrite的快读板子，优化过度了，比赛用不上。</a:t>
            </a:r>
            <a:endParaRPr sz="2800"/>
          </a:p>
          <a:p>
            <a:pPr marL="457200" lvl="1" indent="0">
              <a:buFont typeface="Arial"/>
              <a:buNone/>
              <a:defRPr/>
            </a:pPr>
            <a:r>
              <a:rPr sz="2800"/>
              <a:t>	记得不用负数的时候就把负数处理给敲掉，没必要。</a:t>
            </a:r>
            <a:endParaRPr sz="2800"/>
          </a:p>
        </p:txBody>
      </p:sp>
      <p:sp>
        <p:nvSpPr>
          <p:cNvPr id="387662493"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02378032"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2065828" name="" hidden="0"/>
          <p:cNvSpPr/>
          <p:nvPr isPhoto="0" userDrawn="0"/>
        </p:nvSpPr>
        <p:spPr bwMode="auto">
          <a:xfrm>
            <a:off x="12322881" y="520376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30747881" name="" hidden="0"/>
          <p:cNvSpPr/>
          <p:nvPr isPhoto="0" userDrawn="0"/>
        </p:nvSpPr>
        <p:spPr bwMode="auto">
          <a:xfrm>
            <a:off x="11965693" y="483797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07047514" name="" hidden="0"/>
          <p:cNvSpPr/>
          <p:nvPr isPhoto="0" userDrawn="0"/>
        </p:nvSpPr>
        <p:spPr bwMode="auto">
          <a:xfrm>
            <a:off x="12584636" y="746055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53917216" name="" hidden="0"/>
          <p:cNvSpPr/>
          <p:nvPr isPhoto="0" userDrawn="0"/>
        </p:nvSpPr>
        <p:spPr bwMode="auto">
          <a:xfrm flipH="0" flipV="0">
            <a:off x="12016964" y="4608163"/>
            <a:ext cx="45720" cy="22980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379977286" name="" hidden="0"/>
          <p:cNvSpPr/>
          <p:nvPr isPhoto="0" userDrawn="0"/>
        </p:nvSpPr>
        <p:spPr bwMode="auto">
          <a:xfrm>
            <a:off x="13988610" y="502087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47071203"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70117725" name="" hidden="0"/>
          <p:cNvSpPr/>
          <p:nvPr isPhoto="0" userDrawn="0"/>
        </p:nvSpPr>
        <p:spPr bwMode="auto">
          <a:xfrm>
            <a:off x="11635053" y="3727849"/>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6508483" name="" hidden="0"/>
          <p:cNvSpPr/>
          <p:nvPr isPhoto="0" userDrawn="0"/>
        </p:nvSpPr>
        <p:spPr bwMode="auto">
          <a:xfrm>
            <a:off x="12320871" y="4540169"/>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089856075" name="" hidden="0"/>
          <p:cNvPicPr>
            <a:picLocks noChangeAspect="1"/>
          </p:cNvPicPr>
          <p:nvPr isPhoto="0" userDrawn="0"/>
        </p:nvPicPr>
        <p:blipFill>
          <a:blip r:embed="rId3"/>
          <a:stretch/>
        </p:blipFill>
        <p:spPr bwMode="auto">
          <a:xfrm rot="0" flipH="0" flipV="0">
            <a:off x="2675567" y="0"/>
            <a:ext cx="3934800" cy="2044800"/>
          </a:xfrm>
          <a:prstGeom prst="rect">
            <a:avLst/>
          </a:prstGeom>
        </p:spPr>
      </p:pic>
      <p:sp>
        <p:nvSpPr>
          <p:cNvPr id="135798865" name="" hidden="0"/>
          <p:cNvSpPr/>
          <p:nvPr isPhoto="0" userDrawn="0"/>
        </p:nvSpPr>
        <p:spPr bwMode="auto">
          <a:xfrm>
            <a:off x="10502460" y="632077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43182590" name="" hidden="0"/>
          <p:cNvSpPr/>
          <p:nvPr isPhoto="0" userDrawn="0"/>
        </p:nvSpPr>
        <p:spPr bwMode="auto">
          <a:xfrm>
            <a:off x="12978096" y="4905965"/>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920641674" name="" hidden="0"/>
          <p:cNvPicPr>
            <a:picLocks noChangeAspect="1"/>
          </p:cNvPicPr>
          <p:nvPr isPhoto="0" userDrawn="0"/>
        </p:nvPicPr>
        <p:blipFill>
          <a:blip r:embed="rId4"/>
          <a:stretch/>
        </p:blipFill>
        <p:spPr bwMode="auto">
          <a:xfrm>
            <a:off x="7009535" y="1614126"/>
            <a:ext cx="4752974" cy="4533899"/>
          </a:xfrm>
          <a:prstGeom prst="rect">
            <a:avLst/>
          </a:prstGeom>
        </p:spPr>
      </p:pic>
      <p:sp>
        <p:nvSpPr>
          <p:cNvPr id="1459158600" name="" hidden="0"/>
          <p:cNvSpPr/>
          <p:nvPr isPhoto="0" userDrawn="0"/>
        </p:nvSpPr>
        <p:spPr bwMode="auto">
          <a:xfrm>
            <a:off x="7976979" y="782634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64004390" name="" hidden="0"/>
          <p:cNvSpPr/>
          <p:nvPr isPhoto="0" userDrawn="0"/>
        </p:nvSpPr>
        <p:spPr bwMode="auto">
          <a:xfrm flipH="0" flipV="0">
            <a:off x="7997130" y="7957232"/>
            <a:ext cx="214683" cy="281233"/>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739705881" name="" hidden="0"/>
          <p:cNvPicPr>
            <a:picLocks noChangeAspect="1"/>
          </p:cNvPicPr>
          <p:nvPr isPhoto="0" userDrawn="0"/>
        </p:nvPicPr>
        <p:blipFill>
          <a:blip r:embed="rId5"/>
          <a:stretch/>
        </p:blipFill>
        <p:spPr bwMode="auto">
          <a:xfrm flipH="0" flipV="0">
            <a:off x="2200284" y="4665393"/>
            <a:ext cx="3593730" cy="21417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56855449" name="Заголовок 1" hidden="0"/>
          <p:cNvSpPr>
            <a:spLocks noGrp="1"/>
          </p:cNvSpPr>
          <p:nvPr isPhoto="0" userDrawn="0">
            <p:ph type="title" hasCustomPrompt="0"/>
          </p:nvPr>
        </p:nvSpPr>
        <p:spPr bwMode="auto"/>
        <p:txBody>
          <a:bodyPr/>
          <a:lstStyle/>
          <a:p>
            <a:pPr>
              <a:defRPr/>
            </a:pPr>
            <a:r>
              <a:rPr/>
              <a:t>算法外设卡常</a:t>
            </a:r>
            <a:endParaRPr/>
          </a:p>
        </p:txBody>
      </p:sp>
      <p:sp>
        <p:nvSpPr>
          <p:cNvPr id="1302935622"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56168342"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93017884"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66224365"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82353630"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85165347"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859342027"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52367441"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90706445"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16970715"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82114942"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2066297842"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92519017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65169020"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52413878"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81465603"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38328036"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55324519"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87186536"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08324916" name="" hidden="0"/>
          <p:cNvSpPr/>
          <p:nvPr isPhoto="0" userDrawn="0"/>
        </p:nvSpPr>
        <p:spPr bwMode="auto">
          <a:xfrm>
            <a:off x="9083233"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92636892" name="" hidden="0"/>
          <p:cNvSpPr/>
          <p:nvPr isPhoto="0" userDrawn="0"/>
        </p:nvSpPr>
        <p:spPr bwMode="auto">
          <a:xfrm>
            <a:off x="11366212"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78547933"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909266232"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62936991"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39168027" name="Объект 2" hidden="0"/>
          <p:cNvSpPr>
            <a:spLocks noGrp="1"/>
          </p:cNvSpPr>
          <p:nvPr isPhoto="0" userDrawn="0">
            <p:ph sz="half" idx="1" hasCustomPrompt="0"/>
          </p:nvPr>
        </p:nvSpPr>
        <p:spPr bwMode="auto"/>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a:t>快读快输</a:t>
            </a:r>
            <a:endParaRPr/>
          </a:p>
          <a:p>
            <a:pPr marL="457200" lvl="1" indent="0">
              <a:buFont typeface="Arial"/>
              <a:buNone/>
              <a:defRPr/>
            </a:pPr>
            <a:r>
              <a:rPr sz="2800"/>
              <a:t>	用我的这个板子就可以。</a:t>
            </a:r>
            <a:endParaRPr sz="2800"/>
          </a:p>
          <a:p>
            <a:pPr marL="457200" lvl="1" indent="0">
              <a:buFont typeface="Arial"/>
              <a:buNone/>
              <a:defRPr/>
            </a:pPr>
            <a:r>
              <a:rPr sz="2800"/>
              <a:t>	网上有一些fread/fwrite的快读板子，优化过度了，比赛用不上。</a:t>
            </a:r>
            <a:endParaRPr sz="2800"/>
          </a:p>
          <a:p>
            <a:pPr marL="457200" lvl="1" indent="0">
              <a:buFont typeface="Arial"/>
              <a:buNone/>
              <a:defRPr/>
            </a:pPr>
            <a:r>
              <a:rPr sz="2800"/>
              <a:t>	记得不用负数的时候就把负数处理给敲掉，没必要。</a:t>
            </a:r>
            <a:endParaRPr sz="2800"/>
          </a:p>
        </p:txBody>
      </p:sp>
      <p:sp>
        <p:nvSpPr>
          <p:cNvPr id="1980196579"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08505501"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24074371" name="" hidden="0"/>
          <p:cNvSpPr/>
          <p:nvPr isPhoto="0" userDrawn="0"/>
        </p:nvSpPr>
        <p:spPr bwMode="auto">
          <a:xfrm>
            <a:off x="12322881" y="520376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27097814" name="" hidden="0"/>
          <p:cNvSpPr/>
          <p:nvPr isPhoto="0" userDrawn="0"/>
        </p:nvSpPr>
        <p:spPr bwMode="auto">
          <a:xfrm>
            <a:off x="11965693" y="483797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21936937" name="" hidden="0"/>
          <p:cNvSpPr/>
          <p:nvPr isPhoto="0" userDrawn="0"/>
        </p:nvSpPr>
        <p:spPr bwMode="auto">
          <a:xfrm>
            <a:off x="12584636" y="746055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33446872" name="" hidden="0"/>
          <p:cNvSpPr/>
          <p:nvPr isPhoto="0" userDrawn="0"/>
        </p:nvSpPr>
        <p:spPr bwMode="auto">
          <a:xfrm flipH="0" flipV="0">
            <a:off x="12016964" y="4608163"/>
            <a:ext cx="45720" cy="22980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20937356" name="" hidden="0"/>
          <p:cNvSpPr/>
          <p:nvPr isPhoto="0" userDrawn="0"/>
        </p:nvSpPr>
        <p:spPr bwMode="auto">
          <a:xfrm>
            <a:off x="13988610" y="502087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80711944" name="" hidden="0"/>
          <p:cNvSpPr/>
          <p:nvPr isPhoto="0" userDrawn="0"/>
        </p:nvSpPr>
        <p:spPr bwMode="auto">
          <a:xfrm>
            <a:off x="8292676" y="795816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2033590264" name="" hidden="0"/>
          <p:cNvPicPr>
            <a:picLocks noChangeAspect="1"/>
          </p:cNvPicPr>
          <p:nvPr isPhoto="0" userDrawn="0"/>
        </p:nvPicPr>
        <p:blipFill>
          <a:blip r:embed="rId3"/>
          <a:stretch/>
        </p:blipFill>
        <p:spPr bwMode="auto">
          <a:xfrm>
            <a:off x="2324117" y="4666327"/>
            <a:ext cx="4286250" cy="1371600"/>
          </a:xfrm>
          <a:prstGeom prst="rect">
            <a:avLst/>
          </a:prstGeom>
        </p:spPr>
      </p:pic>
      <p:sp>
        <p:nvSpPr>
          <p:cNvPr id="1823630527" name="" hidden="0"/>
          <p:cNvSpPr/>
          <p:nvPr isPhoto="0" userDrawn="0"/>
        </p:nvSpPr>
        <p:spPr bwMode="auto">
          <a:xfrm>
            <a:off x="12600846" y="5253066"/>
            <a:ext cx="254916"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991836407" name="" hidden="0"/>
          <p:cNvPicPr>
            <a:picLocks noChangeAspect="1"/>
          </p:cNvPicPr>
          <p:nvPr isPhoto="0" userDrawn="0"/>
        </p:nvPicPr>
        <p:blipFill>
          <a:blip r:embed="rId4"/>
          <a:stretch/>
        </p:blipFill>
        <p:spPr bwMode="auto">
          <a:xfrm>
            <a:off x="6632286" y="1961226"/>
            <a:ext cx="4733924" cy="40766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1212856" name="Заголовок 1" hidden="0"/>
          <p:cNvSpPr>
            <a:spLocks noGrp="1"/>
          </p:cNvSpPr>
          <p:nvPr isPhoto="0" userDrawn="0">
            <p:ph type="title" hasCustomPrompt="0"/>
          </p:nvPr>
        </p:nvSpPr>
        <p:spPr bwMode="auto"/>
        <p:txBody>
          <a:bodyPr/>
          <a:lstStyle/>
          <a:p>
            <a:pPr>
              <a:defRPr/>
            </a:pPr>
            <a:r>
              <a:rPr/>
              <a:t>算法外设卡常</a:t>
            </a:r>
            <a:endParaRPr/>
          </a:p>
        </p:txBody>
      </p:sp>
      <p:sp>
        <p:nvSpPr>
          <p:cNvPr id="1912254869"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402838517"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66437713"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44702885"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14112337"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3226911"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567551171"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2120404"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860184322"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10471962"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233171541"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408091852"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8859210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79261085"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07459672"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76704448"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98302688"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21801249"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08102885"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19600955" name="" hidden="0"/>
          <p:cNvSpPr/>
          <p:nvPr isPhoto="0" userDrawn="0"/>
        </p:nvSpPr>
        <p:spPr bwMode="auto">
          <a:xfrm>
            <a:off x="9083233"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52101225" name="" hidden="0"/>
          <p:cNvSpPr/>
          <p:nvPr isPhoto="0" userDrawn="0"/>
        </p:nvSpPr>
        <p:spPr bwMode="auto">
          <a:xfrm>
            <a:off x="11366212"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17886770"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77477363"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07845579"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60712970" name="Объект 2" hidden="0"/>
          <p:cNvSpPr>
            <a:spLocks noGrp="1"/>
          </p:cNvSpPr>
          <p:nvPr isPhoto="0" userDrawn="0">
            <p:ph sz="half" idx="1" hasCustomPrompt="0"/>
          </p:nvPr>
        </p:nvSpPr>
        <p:spPr bwMode="auto"/>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a:t>卡马克</a:t>
            </a:r>
            <a:endParaRPr/>
          </a:p>
          <a:p>
            <a:pPr marL="457200" lvl="1" indent="0">
              <a:buFont typeface="Arial"/>
              <a:buNone/>
              <a:defRPr/>
            </a:pPr>
            <a:r>
              <a:rPr sz="2800"/>
              <a:t>	一种</a:t>
            </a:r>
            <a:r>
              <a:rPr sz="2800"/>
              <a:t>正确性不显然但是可用的、高速的、精度比sqrt函数还高的求</a:t>
            </a:r>
            <mc:AlternateContent xmlns:mc="http://schemas.openxmlformats.org/markup-compatibility/2006" xmlns:m="http://schemas.openxmlformats.org/officeDocument/2006/math">
              <mc:Choice xmlns:a14="http://schemas.microsoft.com/office/drawing/2010/main" Requires="a14">
                <a14:m>
                  <m:oMathPara>
                    <m:oMathParaPr/>
                    <m:oMath>
                      <m:f>
                        <m:fPr>
                          <m:ctrlPr>
                            <a:rPr i="1">
                              <a:latin typeface="Cambria Math"/>
                              <a:ea typeface="Cambria Math"/>
                              <a:cs typeface="Cambria Math"/>
                            </a:rPr>
                          </m:ctrlPr>
                        </m:fPr>
                        <m:num>
                          <m:r>
                            <m:rPr>
                              <m:sty m:val="i"/>
                            </m:rPr>
                            <a:rPr>
                              <a:latin typeface="Cambria Math"/>
                              <a:ea typeface="Cambria Math"/>
                              <a:cs typeface="Cambria Math"/>
                            </a:rPr>
                            <m:t>1</m:t>
                          </m:r>
                        </m:num>
                        <m:den>
                          <m:rad>
                            <m:radPr>
                              <m:degHide m:val="off"/>
                              <m:ctrlPr>
                                <a:rPr sz="2400" i="1" u="none" strike="noStrike">
                                  <a:solidFill>
                                    <a:schemeClr val="tx1">
                                      <a:lumMod val="75000"/>
                                      <a:lumOff val="25000"/>
                                    </a:schemeClr>
                                  </a:solidFill>
                                  <a:latin typeface="Cambria Math"/>
                                  <a:ea typeface="Cambria Math"/>
                                  <a:cs typeface="Cambria Math"/>
                                </a:rPr>
                              </m:ctrlPr>
                            </m:radPr>
                            <m:deg>
                              <m:r>
                                <m:rPr>
                                  <m:sty m:val="i"/>
                                </m:rPr>
                                <a:rPr sz="2400" u="none" strike="noStrike">
                                  <a:solidFill>
                                    <a:schemeClr val="tx1">
                                      <a:lumMod val="75000"/>
                                      <a:lumOff val="25000"/>
                                    </a:schemeClr>
                                  </a:solidFill>
                                  <a:latin typeface="Cambria Math"/>
                                  <a:ea typeface="Cambria Math"/>
                                  <a:cs typeface="Cambria Math"/>
                                </a:rPr>
                                <m:t>2</m:t>
                              </m:r>
                            </m:deg>
                            <m:e>
                              <m:r>
                                <m:rPr>
                                  <m:sty m:val="i"/>
                                </m:rPr>
                                <a:rPr sz="2400" u="none" strike="noStrike">
                                  <a:solidFill>
                                    <a:schemeClr val="tx1">
                                      <a:lumMod val="75000"/>
                                      <a:lumOff val="25000"/>
                                    </a:schemeClr>
                                  </a:solidFill>
                                  <a:latin typeface="Cambria Math"/>
                                  <a:ea typeface="Cambria Math"/>
                                  <a:cs typeface="Cambria Math"/>
                                </a:rPr>
                                <m:t>x</m:t>
                              </m:r>
                            </m:e>
                          </m:rad>
                        </m:den>
                      </m:f>
                    </m:oMath>
                  </m:oMathPara>
                </a14:m>
              </mc:Choice>
              <mc:Fallback/>
            </mc:AlternateContent>
            <a:r>
              <a:rPr sz="2800"/>
              <a:t>的算法。</a:t>
            </a:r>
            <a:endParaRPr sz="2800"/>
          </a:p>
          <a:p>
            <a:pPr marL="457200" lvl="1" indent="0">
              <a:buFont typeface="Arial"/>
              <a:buNone/>
              <a:defRPr/>
            </a:pPr>
            <a:r>
              <a:rPr sz="2800"/>
              <a:t>	证明十分难懂，可以背板子，用到这个值的时候可以保证更高精度更快速度。</a:t>
            </a:r>
            <a:endParaRPr sz="2800"/>
          </a:p>
        </p:txBody>
      </p:sp>
      <p:sp>
        <p:nvSpPr>
          <p:cNvPr id="1255167833"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51053017"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25522612" name="" hidden="0"/>
          <p:cNvSpPr/>
          <p:nvPr isPhoto="0" userDrawn="0"/>
        </p:nvSpPr>
        <p:spPr bwMode="auto">
          <a:xfrm>
            <a:off x="12322881" y="520376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89644782" name="" hidden="0"/>
          <p:cNvSpPr/>
          <p:nvPr isPhoto="0" userDrawn="0"/>
        </p:nvSpPr>
        <p:spPr bwMode="auto">
          <a:xfrm>
            <a:off x="11965693" y="483797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79652875" name="" hidden="0"/>
          <p:cNvSpPr/>
          <p:nvPr isPhoto="0" userDrawn="0"/>
        </p:nvSpPr>
        <p:spPr bwMode="auto">
          <a:xfrm>
            <a:off x="12584636" y="746055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30792614" name="" hidden="0"/>
          <p:cNvSpPr/>
          <p:nvPr isPhoto="0" userDrawn="0"/>
        </p:nvSpPr>
        <p:spPr bwMode="auto">
          <a:xfrm flipH="0" flipV="0">
            <a:off x="12016964" y="4608163"/>
            <a:ext cx="45720" cy="22980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39669854" name="" hidden="0"/>
          <p:cNvSpPr/>
          <p:nvPr isPhoto="0" userDrawn="0"/>
        </p:nvSpPr>
        <p:spPr bwMode="auto">
          <a:xfrm>
            <a:off x="13988610" y="502087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86945846" name="" hidden="0"/>
          <p:cNvSpPr/>
          <p:nvPr isPhoto="0" userDrawn="0"/>
        </p:nvSpPr>
        <p:spPr bwMode="auto">
          <a:xfrm>
            <a:off x="12457179" y="548546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878158073" name="" hidden="0"/>
          <p:cNvPicPr>
            <a:picLocks noChangeAspect="1"/>
          </p:cNvPicPr>
          <p:nvPr isPhoto="0" userDrawn="0"/>
        </p:nvPicPr>
        <p:blipFill>
          <a:blip r:embed="rId3"/>
          <a:stretch/>
        </p:blipFill>
        <p:spPr bwMode="auto">
          <a:xfrm>
            <a:off x="6488620" y="2193624"/>
            <a:ext cx="4667249" cy="25622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877024439" name="Заголовок 1" hidden="0"/>
          <p:cNvSpPr>
            <a:spLocks noGrp="1"/>
          </p:cNvSpPr>
          <p:nvPr isPhoto="0" userDrawn="0">
            <p:ph type="title" hasCustomPrompt="0"/>
          </p:nvPr>
        </p:nvSpPr>
        <p:spPr bwMode="auto"/>
        <p:txBody>
          <a:bodyPr/>
          <a:lstStyle/>
          <a:p>
            <a:pPr>
              <a:defRPr/>
            </a:pPr>
            <a:r>
              <a:rPr/>
              <a:t>基础卡常数</a:t>
            </a:r>
            <a:endParaRPr/>
          </a:p>
        </p:txBody>
      </p:sp>
      <p:sp>
        <p:nvSpPr>
          <p:cNvPr id="485576444" name="Объект 2" hidden="0"/>
          <p:cNvSpPr>
            <a:spLocks noGrp="1"/>
          </p:cNvSpPr>
          <p:nvPr isPhoto="0" userDrawn="0">
            <p:ph idx="1" hasCustomPrompt="0"/>
          </p:nvPr>
        </p:nvSpPr>
        <p:spPr bwMode="auto">
          <a:xfrm flipH="0" flipV="0">
            <a:off x="7018148" y="1600201"/>
            <a:ext cx="3687475" cy="4525962"/>
          </a:xfrm>
        </p:spPr>
        <p:txBody>
          <a:bodyPr vertOverflow="overflow" horzOverflow="clip" vert="horz" wrap="square" lIns="91440" tIns="45720" rIns="91440" bIns="45720" numCol="1" spcCol="0" rtlCol="0" fromWordArt="0" anchor="t" anchorCtr="0" forceAA="0" upright="0" compatLnSpc="0">
            <a:normAutofit/>
          </a:bodyPr>
          <a:lstStyle/>
          <a:p>
            <a:pPr>
              <a:defRPr/>
            </a:pPr>
            <a:r>
              <a:rPr/>
              <a:t>1.语法卡常</a:t>
            </a:r>
            <a:endParaRPr/>
          </a:p>
          <a:p>
            <a:pPr lvl="1">
              <a:defRPr/>
            </a:pPr>
            <a:r>
              <a:rPr/>
              <a:t>参数宏</a:t>
            </a:r>
            <a:endParaRPr/>
          </a:p>
          <a:p>
            <a:pPr lvl="1">
              <a:defRPr/>
            </a:pPr>
            <a:r>
              <a:rPr/>
              <a:t>inline</a:t>
            </a:r>
            <a:endParaRPr/>
          </a:p>
          <a:p>
            <a:pPr lvl="1">
              <a:defRPr/>
            </a:pPr>
            <a:r>
              <a:rPr/>
              <a:t>构造赋值</a:t>
            </a:r>
            <a:endParaRPr/>
          </a:p>
          <a:p>
            <a:pPr>
              <a:defRPr/>
            </a:pPr>
            <a:r>
              <a:rPr/>
              <a:t>2.算法外设卡常</a:t>
            </a:r>
            <a:endParaRPr/>
          </a:p>
          <a:p>
            <a:pPr lvl="1">
              <a:defRPr/>
            </a:pPr>
            <a:r>
              <a:rPr/>
              <a:t>快读快输</a:t>
            </a:r>
            <a:endParaRPr/>
          </a:p>
          <a:p>
            <a:pPr lvl="1">
              <a:defRPr/>
            </a:pPr>
            <a:r>
              <a:rPr/>
              <a:t>卡马克</a:t>
            </a:r>
            <a:endParaRPr/>
          </a:p>
          <a:p>
            <a:pPr>
              <a:defRPr/>
            </a:pPr>
            <a:r>
              <a:rPr/>
              <a:t>3.数据结构卡常</a:t>
            </a:r>
            <a:endParaRPr/>
          </a:p>
          <a:p>
            <a:pPr lvl="1">
              <a:defRPr/>
            </a:pPr>
            <a:r>
              <a:rPr/>
              <a:t>手写数据结构</a:t>
            </a:r>
            <a:endParaRPr/>
          </a:p>
          <a:p>
            <a:pPr lvl="1">
              <a:defRPr/>
            </a:pPr>
            <a:r>
              <a:rPr/>
              <a:t>bitset</a:t>
            </a:r>
            <a:endParaRPr/>
          </a:p>
        </p:txBody>
      </p:sp>
      <p:sp>
        <p:nvSpPr>
          <p:cNvPr id="1311874369" name="Объект 2" hidden="0"/>
          <p:cNvSpPr>
            <a:spLocks noGrp="1"/>
          </p:cNvSpPr>
          <p:nvPr isPhoto="0" userDrawn="0"/>
        </p:nvSpPr>
        <p:spPr bwMode="auto">
          <a:xfrm flipH="0" flipV="0">
            <a:off x="976381" y="1600201"/>
            <a:ext cx="3687474" cy="4525961"/>
          </a:xfrm>
        </p:spPr>
        <p:txBody>
          <a:bodyPr vertOverflow="overflow" horzOverflow="clip" vert="horz" wrap="square" lIns="91440" tIns="45720" rIns="91440" bIns="45720" numCol="1" spcCol="0" rtlCol="0" fromWordArt="0" anchor="t" anchorCtr="0" forceAA="0" upright="0" compatLnSpc="0">
            <a:normAutofit/>
          </a:bodyPr>
          <a:lstStyle>
            <a:lvl1pPr marL="342900" indent="-342900" algn="l" defTabSz="914400">
              <a:spcBef>
                <a:spcPts val="0"/>
              </a:spcBef>
              <a:buFont typeface="Arial"/>
              <a:buChar char="•"/>
              <a:defRPr sz="32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8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4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20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20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r>
              <a:rPr/>
              <a:t>卡常初步</a:t>
            </a:r>
            <a:endParaRPr/>
          </a:p>
          <a:p>
            <a:pPr lvl="1">
              <a:defRPr/>
            </a:pPr>
            <a:r>
              <a:rPr/>
              <a:t>自增运算符/三目</a:t>
            </a:r>
            <a:endParaRPr/>
          </a:p>
          <a:p>
            <a:pPr lvl="1">
              <a:defRPr/>
            </a:pPr>
            <a:r>
              <a:rPr/>
              <a:t>多调用值预处理</a:t>
            </a:r>
            <a:endParaRPr/>
          </a:p>
          <a:p>
            <a:pPr lvl="1">
              <a:defRPr/>
            </a:pPr>
            <a:r>
              <a:rPr/>
              <a:t>高速乘+模</a:t>
            </a:r>
            <a:endParaRPr/>
          </a:p>
          <a:p>
            <a:pPr lvl="1">
              <a:defRPr/>
            </a:pPr>
            <a:r>
              <a:rPr/>
              <a:t>冗余条件</a:t>
            </a:r>
            <a:endParaRPr/>
          </a:p>
          <a:p>
            <a:pPr lvl="1">
              <a:defRPr/>
            </a:pPr>
            <a:r>
              <a:rPr/>
              <a:t>数组平推</a:t>
            </a:r>
            <a:endParaRPr/>
          </a:p>
          <a:p>
            <a:pPr lvl="1">
              <a:defRPr/>
            </a:pPr>
            <a:r>
              <a:rPr/>
              <a:t>位运算</a:t>
            </a:r>
            <a:endParaRPr/>
          </a:p>
          <a:p>
            <a:pPr lvl="1">
              <a:defRPr/>
            </a:pPr>
            <a:r>
              <a:rPr/>
              <a:t>避免滥用卡常</a:t>
            </a:r>
            <a:endParaRPr/>
          </a:p>
          <a:p>
            <a:pPr lvl="1">
              <a:defRPr/>
            </a:pPr>
            <a:r>
              <a:rPr/>
              <a:t>一些唠叨</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7794340" name="Заголовок 1" hidden="0"/>
          <p:cNvSpPr>
            <a:spLocks noGrp="1"/>
          </p:cNvSpPr>
          <p:nvPr isPhoto="0" userDrawn="0">
            <p:ph type="title" hasCustomPrompt="0"/>
          </p:nvPr>
        </p:nvSpPr>
        <p:spPr bwMode="auto"/>
        <p:txBody>
          <a:bodyPr/>
          <a:lstStyle/>
          <a:p>
            <a:pPr>
              <a:defRPr/>
            </a:pPr>
            <a:r>
              <a:rPr/>
              <a:t>数据结构卡常</a:t>
            </a:r>
            <a:endParaRPr/>
          </a:p>
        </p:txBody>
      </p:sp>
      <p:sp>
        <p:nvSpPr>
          <p:cNvPr id="1456577741"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81934214"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7104874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957318909"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14320904"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019765589"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97724508"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35875428"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70464178"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36732553"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754069833"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934711053"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57843436"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34941864"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60380052"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20072679"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70138176"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54704022"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73853082"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54822136" name="" hidden="0"/>
          <p:cNvSpPr/>
          <p:nvPr isPhoto="0" userDrawn="0"/>
        </p:nvSpPr>
        <p:spPr bwMode="auto">
          <a:xfrm>
            <a:off x="9083233"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33085645" name="" hidden="0"/>
          <p:cNvSpPr/>
          <p:nvPr isPhoto="0" userDrawn="0"/>
        </p:nvSpPr>
        <p:spPr bwMode="auto">
          <a:xfrm>
            <a:off x="11366212"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47366034"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78386994"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931030636"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99783181" name="Объект 2" hidden="0"/>
          <p:cNvSpPr>
            <a:spLocks noGrp="1"/>
          </p:cNvSpPr>
          <p:nvPr isPhoto="0" userDrawn="0">
            <p:ph sz="half" idx="1" hasCustomPrompt="0"/>
          </p:nvPr>
        </p:nvSpPr>
        <p:spPr bwMode="auto"/>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a:t>手写数据结构</a:t>
            </a:r>
            <a:endParaRPr/>
          </a:p>
          <a:p>
            <a:pPr marL="457200" lvl="1" indent="0">
              <a:buFont typeface="Arial"/>
              <a:buNone/>
              <a:defRPr/>
            </a:pPr>
            <a:r>
              <a:rPr sz="2800"/>
              <a:t>	手写数据结构的情况：</a:t>
            </a:r>
            <a:endParaRPr sz="2800"/>
          </a:p>
          <a:p>
            <a:pPr lvl="2">
              <a:buFont typeface="Wingdings"/>
              <a:buChar char="v"/>
              <a:defRPr/>
            </a:pPr>
            <a:r>
              <a:rPr sz="2800"/>
              <a:t>STL太慢</a:t>
            </a:r>
            <a:endParaRPr sz="2800"/>
          </a:p>
          <a:p>
            <a:pPr lvl="2">
              <a:buFont typeface="Wingdings"/>
              <a:buChar char="v"/>
              <a:defRPr/>
            </a:pPr>
            <a:r>
              <a:rPr sz="2800"/>
              <a:t>要实现一些新的功能</a:t>
            </a:r>
            <a:endParaRPr sz="2800"/>
          </a:p>
          <a:p>
            <a:pPr lvl="2">
              <a:buFont typeface="Wingdings"/>
              <a:buChar char="v"/>
              <a:defRPr/>
            </a:pPr>
            <a:r>
              <a:rPr sz="2800"/>
              <a:t>对数据结构实现有改变</a:t>
            </a:r>
            <a:endParaRPr sz="2800"/>
          </a:p>
          <a:p>
            <a:pPr lvl="2">
              <a:buFont typeface="Wingdings"/>
              <a:buChar char="v"/>
              <a:defRPr/>
            </a:pPr>
            <a:r>
              <a:rPr sz="2800"/>
              <a:t>对结构体有足够的熟悉，对卡常有比较深入的理解</a:t>
            </a:r>
            <a:endParaRPr sz="2800"/>
          </a:p>
          <a:p>
            <a:pPr marL="914400" lvl="2" indent="0">
              <a:buFont typeface="Wingdings"/>
              <a:buNone/>
              <a:defRPr/>
            </a:pPr>
            <a:endParaRPr sz="2800"/>
          </a:p>
        </p:txBody>
      </p:sp>
      <p:sp>
        <p:nvSpPr>
          <p:cNvPr id="255262894"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88924373"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24713063" name="" hidden="0"/>
          <p:cNvSpPr/>
          <p:nvPr isPhoto="0" userDrawn="0"/>
        </p:nvSpPr>
        <p:spPr bwMode="auto">
          <a:xfrm>
            <a:off x="12322881" y="520376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55105492" name="" hidden="0"/>
          <p:cNvSpPr/>
          <p:nvPr isPhoto="0" userDrawn="0"/>
        </p:nvSpPr>
        <p:spPr bwMode="auto">
          <a:xfrm>
            <a:off x="11965693" y="483797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9516861" name="" hidden="0"/>
          <p:cNvSpPr/>
          <p:nvPr isPhoto="0" userDrawn="0"/>
        </p:nvSpPr>
        <p:spPr bwMode="auto">
          <a:xfrm>
            <a:off x="12584636" y="746055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23976575" name="" hidden="0"/>
          <p:cNvSpPr/>
          <p:nvPr isPhoto="0" userDrawn="0"/>
        </p:nvSpPr>
        <p:spPr bwMode="auto">
          <a:xfrm flipH="0" flipV="0">
            <a:off x="12016964" y="4608163"/>
            <a:ext cx="45720" cy="22980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072735695" name="" hidden="0"/>
          <p:cNvSpPr/>
          <p:nvPr isPhoto="0" userDrawn="0"/>
        </p:nvSpPr>
        <p:spPr bwMode="auto">
          <a:xfrm>
            <a:off x="13988610" y="502087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13454724" name="" hidden="0"/>
          <p:cNvSpPr/>
          <p:nvPr isPhoto="0" userDrawn="0"/>
        </p:nvSpPr>
        <p:spPr bwMode="auto">
          <a:xfrm>
            <a:off x="12457179" y="548546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graphicFrame>
        <p:nvGraphicFramePr>
          <p:cNvPr id="945859812" name="" hidden="0"/>
          <p:cNvGraphicFramePr>
            <a:graphicFrameLocks xmlns:a="http://schemas.openxmlformats.org/drawingml/2006/main"/>
          </p:cNvGraphicFramePr>
          <p:nvPr isPhoto="0" userDrawn="0"/>
        </p:nvGraphicFramePr>
        <p:xfrm>
          <a:off x="6737825" y="1714464"/>
          <a:ext cx="4555899" cy="4399739"/>
        </p:xfrm>
        <a:graphic>
          <a:graphicData uri="http://schemas.openxmlformats.org/drawingml/2006/table">
            <a:tbl>
              <a:tblPr firstRow="1" firstCol="0" lastRow="0" lastCol="0" bandRow="1" bandCol="0">
                <a:tableStyleId>{499B69CD-764E-AC2E-DA40-B95161394711}</a:tableStyleId>
              </a:tblPr>
              <a:tblGrid>
                <a:gridCol w="2271599"/>
                <a:gridCol w="2271599"/>
              </a:tblGrid>
              <a:tr h="739639">
                <a:tc>
                  <a:txBody>
                    <a:bodyPr/>
                    <a:p>
                      <a:pPr algn="ctr">
                        <a:defRPr/>
                      </a:pPr>
                      <a:r>
                        <a:rPr sz="2600"/>
                        <a:t>数据结构</a:t>
                      </a:r>
                      <a:endParaRPr sz="2600"/>
                    </a:p>
                  </a:txBody>
                  <a:tcPr/>
                </a:tc>
                <a:tc>
                  <a:txBody>
                    <a:bodyPr/>
                    <a:p>
                      <a:pPr algn="ctr">
                        <a:defRPr/>
                      </a:pPr>
                      <a:r>
                        <a:rPr sz="2600"/>
                        <a:t>手写建议</a:t>
                      </a:r>
                      <a:endParaRPr sz="2600"/>
                    </a:p>
                  </a:txBody>
                  <a:tcPr/>
                </a:tc>
              </a:tr>
              <a:tr h="726939">
                <a:tc>
                  <a:txBody>
                    <a:bodyPr/>
                    <a:p>
                      <a:pPr algn="ctr">
                        <a:defRPr/>
                      </a:pPr>
                      <a:r>
                        <a:rPr sz="2600"/>
                        <a:t>stack</a:t>
                      </a:r>
                      <a:endParaRPr sz="2600"/>
                    </a:p>
                  </a:txBody>
                  <a:tcPr/>
                </a:tc>
                <a:tc>
                  <a:txBody>
                    <a:bodyPr/>
                    <a:p>
                      <a:pPr algn="ctr">
                        <a:defRPr/>
                      </a:pPr>
                      <a:r>
                        <a:rPr sz="2600"/>
                        <a:t>全手写</a:t>
                      </a:r>
                      <a:endParaRPr sz="2600"/>
                    </a:p>
                  </a:txBody>
                  <a:tcPr/>
                </a:tc>
              </a:tr>
              <a:tr h="726939">
                <a:tc>
                  <a:txBody>
                    <a:bodyPr/>
                    <a:p>
                      <a:pPr algn="ctr">
                        <a:defRPr/>
                      </a:pPr>
                      <a:r>
                        <a:rPr sz="2600"/>
                        <a:t>queue</a:t>
                      </a:r>
                      <a:endParaRPr sz="2600"/>
                    </a:p>
                  </a:txBody>
                  <a:tcPr/>
                </a:tc>
                <a:tc>
                  <a:txBody>
                    <a:bodyPr/>
                    <a:p>
                      <a:pPr algn="ctr">
                        <a:defRPr/>
                      </a:pPr>
                      <a:r>
                        <a:rPr sz="2600"/>
                        <a:t>需要时手写</a:t>
                      </a:r>
                      <a:endParaRPr sz="2600"/>
                    </a:p>
                  </a:txBody>
                  <a:tcPr/>
                </a:tc>
              </a:tr>
              <a:tr h="726939">
                <a:tc>
                  <a:txBody>
                    <a:bodyPr/>
                    <a:p>
                      <a:pPr algn="ctr">
                        <a:defRPr/>
                      </a:pPr>
                      <a:r>
                        <a:rPr sz="2600"/>
                        <a:t>p_q</a:t>
                      </a:r>
                      <a:endParaRPr sz="2600"/>
                    </a:p>
                  </a:txBody>
                  <a:tcPr/>
                </a:tc>
                <a:tc>
                  <a:txBody>
                    <a:bodyPr/>
                    <a:p>
                      <a:pPr algn="ctr">
                        <a:defRPr/>
                      </a:pPr>
                      <a:r>
                        <a:rPr sz="2600"/>
                        <a:t>别手写</a:t>
                      </a:r>
                      <a:endParaRPr sz="2600"/>
                    </a:p>
                  </a:txBody>
                  <a:tcPr/>
                </a:tc>
              </a:tr>
              <a:tr h="726939">
                <a:tc>
                  <a:txBody>
                    <a:bodyPr/>
                    <a:p>
                      <a:pPr algn="ctr">
                        <a:defRPr/>
                      </a:pPr>
                      <a:r>
                        <a:rPr sz="2600"/>
                        <a:t>list</a:t>
                      </a:r>
                      <a:endParaRPr sz="2600"/>
                    </a:p>
                  </a:txBody>
                  <a:tcPr/>
                </a:tc>
                <a:tc>
                  <a:txBody>
                    <a:bodyPr/>
                    <a:p>
                      <a:pPr algn="ctr">
                        <a:defRPr/>
                      </a:pPr>
                      <a:r>
                        <a:rPr sz="2600"/>
                        <a:t>需要时手写</a:t>
                      </a:r>
                      <a:endParaRPr sz="2600"/>
                    </a:p>
                  </a:txBody>
                  <a:tcPr/>
                </a:tc>
              </a:tr>
              <a:tr h="726939">
                <a:tc>
                  <a:txBody>
                    <a:bodyPr/>
                    <a:p>
                      <a:pPr algn="ctr">
                        <a:defRPr/>
                      </a:pPr>
                      <a:r>
                        <a:rPr sz="2600"/>
                        <a:t>pair</a:t>
                      </a:r>
                      <a:endParaRPr sz="2600"/>
                    </a:p>
                  </a:txBody>
                  <a:tcPr/>
                </a:tc>
                <a:tc>
                  <a:txBody>
                    <a:bodyPr/>
                    <a:p>
                      <a:pPr algn="ctr">
                        <a:defRPr/>
                      </a:pPr>
                      <a:r>
                        <a:rPr sz="2600"/>
                        <a:t>需要时手写</a:t>
                      </a:r>
                      <a:endParaRPr sz="26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36388127" name="Заголовок 1" hidden="0"/>
          <p:cNvSpPr>
            <a:spLocks noGrp="1"/>
          </p:cNvSpPr>
          <p:nvPr isPhoto="0" userDrawn="0">
            <p:ph type="title" hasCustomPrompt="0"/>
          </p:nvPr>
        </p:nvSpPr>
        <p:spPr bwMode="auto"/>
        <p:txBody>
          <a:bodyPr/>
          <a:lstStyle/>
          <a:p>
            <a:pPr>
              <a:defRPr/>
            </a:pPr>
            <a:r>
              <a:rPr/>
              <a:t>数据结构卡常</a:t>
            </a:r>
            <a:endParaRPr/>
          </a:p>
        </p:txBody>
      </p:sp>
      <p:sp>
        <p:nvSpPr>
          <p:cNvPr id="128868089"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1758160"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86586715"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89649526"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64406330"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70729775"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121748890"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85442566"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878893523"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06569118"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579236542"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222022973"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75387217"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82824174"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573027058"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015368330"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58427727"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76359050"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39179659"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38824773" name="" hidden="0"/>
          <p:cNvSpPr/>
          <p:nvPr isPhoto="0" userDrawn="0"/>
        </p:nvSpPr>
        <p:spPr bwMode="auto">
          <a:xfrm>
            <a:off x="9083233"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37080706" name="" hidden="0"/>
          <p:cNvSpPr/>
          <p:nvPr isPhoto="0" userDrawn="0"/>
        </p:nvSpPr>
        <p:spPr bwMode="auto">
          <a:xfrm>
            <a:off x="11366212"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73568178"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68144864"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70191196"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31423747" name="Объект 2" hidden="0"/>
          <p:cNvSpPr>
            <a:spLocks noGrp="1"/>
          </p:cNvSpPr>
          <p:nvPr isPhoto="0" userDrawn="0">
            <p:ph sz="half" idx="1" hasCustomPrompt="0"/>
          </p:nvPr>
        </p:nvSpPr>
        <p:spPr bwMode="auto"/>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sz="2800"/>
              <a:t>Bitset</a:t>
            </a:r>
            <a:endParaRPr sz="2800"/>
          </a:p>
          <a:p>
            <a:pPr marL="457200" lvl="1" indent="0">
              <a:buFont typeface="Arial"/>
              <a:buNone/>
              <a:defRPr/>
            </a:pPr>
            <a:r>
              <a:rPr sz="2400"/>
              <a:t>	众所周知，C++中一个bool元素占一字节，于是就有了Bitset。</a:t>
            </a:r>
            <a:endParaRPr sz="2400"/>
          </a:p>
          <a:p>
            <a:pPr marL="457200" lvl="1" indent="0">
              <a:buFont typeface="Arial"/>
              <a:buNone/>
              <a:defRPr/>
            </a:pPr>
            <a:r>
              <a:rPr sz="2400"/>
              <a:t>	Bitset就是一个bool数组，但是非常小，一个元素只占一个小bit大小。而且操作速度非常快，常数非常小，是bool数组的理想选择。</a:t>
            </a:r>
            <a:endParaRPr sz="2400"/>
          </a:p>
          <a:p>
            <a:pPr marL="457200" lvl="1" indent="0">
              <a:buFont typeface="Arial"/>
              <a:buNone/>
              <a:defRPr/>
            </a:pPr>
            <a:r>
              <a:rPr sz="2400"/>
              <a:t>	Bitset也提供了很多有用的库函数。</a:t>
            </a:r>
            <a:endParaRPr sz="2400"/>
          </a:p>
          <a:p>
            <a:pPr marL="457200" lvl="1" indent="0">
              <a:buFont typeface="Arial"/>
              <a:buNone/>
              <a:defRPr/>
            </a:pPr>
            <a:r>
              <a:rPr sz="2400"/>
              <a:t>	要注意的是Bitset定义下来必须是定长的，而且初值均为0。</a:t>
            </a:r>
            <a:endParaRPr sz="2400"/>
          </a:p>
        </p:txBody>
      </p:sp>
      <p:sp>
        <p:nvSpPr>
          <p:cNvPr id="778630763"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11831536"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65626332" name="" hidden="0"/>
          <p:cNvSpPr/>
          <p:nvPr isPhoto="0" userDrawn="0"/>
        </p:nvSpPr>
        <p:spPr bwMode="auto">
          <a:xfrm>
            <a:off x="12322881" y="520376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50191770" name="" hidden="0"/>
          <p:cNvSpPr/>
          <p:nvPr isPhoto="0" userDrawn="0"/>
        </p:nvSpPr>
        <p:spPr bwMode="auto">
          <a:xfrm>
            <a:off x="11965693" y="483797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41823960" name="" hidden="0"/>
          <p:cNvSpPr/>
          <p:nvPr isPhoto="0" userDrawn="0"/>
        </p:nvSpPr>
        <p:spPr bwMode="auto">
          <a:xfrm>
            <a:off x="12584636" y="746055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48332356" name="" hidden="0"/>
          <p:cNvSpPr/>
          <p:nvPr isPhoto="0" userDrawn="0"/>
        </p:nvSpPr>
        <p:spPr bwMode="auto">
          <a:xfrm flipH="0" flipV="0">
            <a:off x="12016964" y="4608163"/>
            <a:ext cx="45720" cy="22980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6205084" name="" hidden="0"/>
          <p:cNvSpPr/>
          <p:nvPr isPhoto="0" userDrawn="0"/>
        </p:nvSpPr>
        <p:spPr bwMode="auto">
          <a:xfrm>
            <a:off x="13988610" y="502087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89328628" name="" hidden="0"/>
          <p:cNvSpPr/>
          <p:nvPr isPhoto="0" userDrawn="0"/>
        </p:nvSpPr>
        <p:spPr bwMode="auto">
          <a:xfrm>
            <a:off x="12457179" y="548546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39858005" name="" hidden="0"/>
          <p:cNvSpPr/>
          <p:nvPr isPhoto="0" userDrawn="0"/>
        </p:nvSpPr>
        <p:spPr bwMode="auto">
          <a:xfrm>
            <a:off x="12622555" y="530256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2136312519" name="" hidden="0"/>
          <p:cNvPicPr>
            <a:picLocks noChangeAspect="1"/>
          </p:cNvPicPr>
          <p:nvPr isPhoto="0" userDrawn="0"/>
        </p:nvPicPr>
        <p:blipFill>
          <a:blip r:embed="rId3"/>
          <a:stretch/>
        </p:blipFill>
        <p:spPr bwMode="auto">
          <a:xfrm>
            <a:off x="6653996" y="2010726"/>
            <a:ext cx="3962399" cy="37052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97027654" name="Заголовок 1" hidden="0"/>
          <p:cNvSpPr>
            <a:spLocks noGrp="1"/>
          </p:cNvSpPr>
          <p:nvPr isPhoto="0" userDrawn="0">
            <p:ph type="title" hasCustomPrompt="0"/>
          </p:nvPr>
        </p:nvSpPr>
        <p:spPr bwMode="auto"/>
        <p:txBody>
          <a:bodyPr/>
          <a:lstStyle/>
          <a:p>
            <a:pPr>
              <a:defRPr/>
            </a:pPr>
            <a:r>
              <a:rPr/>
              <a:t>数据结构卡常</a:t>
            </a:r>
            <a:endParaRPr/>
          </a:p>
        </p:txBody>
      </p:sp>
      <p:sp>
        <p:nvSpPr>
          <p:cNvPr id="1171695259"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87414521"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23567340"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715256633"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24841947"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97236393"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7406276"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26403771"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48259088"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10011512"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34560175"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654491740"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31356628"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33228112"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061516215"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60823752"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59936436"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99726878"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44904852"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26508894" name="" hidden="0"/>
          <p:cNvSpPr/>
          <p:nvPr isPhoto="0" userDrawn="0"/>
        </p:nvSpPr>
        <p:spPr bwMode="auto">
          <a:xfrm>
            <a:off x="9083233"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13134068" name="" hidden="0"/>
          <p:cNvSpPr/>
          <p:nvPr isPhoto="0" userDrawn="0"/>
        </p:nvSpPr>
        <p:spPr bwMode="auto">
          <a:xfrm>
            <a:off x="11366212"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86543579"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25637375"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72146425"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1604659" name="Объект 2" hidden="0"/>
          <p:cNvSpPr>
            <a:spLocks noGrp="1"/>
          </p:cNvSpPr>
          <p:nvPr isPhoto="0" userDrawn="0">
            <p:ph sz="half" idx="1" hasCustomPrompt="0"/>
          </p:nvPr>
        </p:nvSpPr>
        <p:spPr bwMode="auto">
          <a:xfrm flipH="0" flipV="0">
            <a:off x="609599" y="1600201"/>
            <a:ext cx="109557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sz="2800"/>
              <a:t>尝试：</a:t>
            </a:r>
            <a:endParaRPr sz="2800"/>
          </a:p>
          <a:p>
            <a:pPr marL="457200" lvl="1" indent="0">
              <a:buFont typeface="Arial"/>
              <a:buNone/>
              <a:defRPr/>
            </a:pPr>
            <a:r>
              <a:rPr sz="2400"/>
              <a:t>	</a:t>
            </a:r>
            <a:r>
              <a:rPr sz="2800"/>
              <a:t>编写一个结构体，要求如下：</a:t>
            </a:r>
            <a:endParaRPr sz="2800"/>
          </a:p>
          <a:p>
            <a:pPr lvl="2">
              <a:buFont typeface="Wingdings"/>
              <a:buChar char="Ø"/>
              <a:defRPr/>
            </a:pPr>
            <a:r>
              <a:rPr sz="2400"/>
              <a:t>支持stack的pop(),push()和top()功能(可以将pop()与top()合并)</a:t>
            </a:r>
            <a:endParaRPr sz="2400"/>
          </a:p>
          <a:p>
            <a:pPr lvl="2">
              <a:buFont typeface="Wingdings"/>
              <a:buChar char="Ø"/>
              <a:defRPr/>
            </a:pPr>
            <a:r>
              <a:rPr sz="2400"/>
              <a:t>支持存放10000个元素</a:t>
            </a:r>
            <a:endParaRPr sz="2400"/>
          </a:p>
          <a:p>
            <a:pPr lvl="2">
              <a:buFont typeface="Wingdings"/>
              <a:buChar char="Ø"/>
              <a:defRPr/>
            </a:pPr>
            <a:r>
              <a:rPr sz="2400"/>
              <a:t>支持查询x(1,10000)元素是否在栈中</a:t>
            </a:r>
            <a:endParaRPr sz="2400"/>
          </a:p>
          <a:p>
            <a:pPr lvl="2">
              <a:buFont typeface="Wingdings"/>
              <a:buChar char="Ø"/>
              <a:defRPr/>
            </a:pPr>
            <a:r>
              <a:rPr sz="2400"/>
              <a:t>充分运用卡常思想，使得时间和空间占用更少</a:t>
            </a:r>
            <a:endParaRPr sz="2400"/>
          </a:p>
          <a:p>
            <a:pPr lvl="2">
              <a:buFont typeface="Wingdings"/>
              <a:buChar char="Ø"/>
              <a:defRPr/>
            </a:pPr>
            <a:r>
              <a:rPr sz="2400"/>
              <a:t>代码设计简短易懂</a:t>
            </a:r>
            <a:endParaRPr sz="2400"/>
          </a:p>
          <a:p>
            <a:pPr marL="914400" lvl="2" indent="0">
              <a:buFont typeface="Wingdings"/>
              <a:buNone/>
              <a:defRPr/>
            </a:pPr>
            <a:r>
              <a:rPr sz="3600"/>
              <a:t>Code十分钟！</a:t>
            </a:r>
            <a:endParaRPr sz="3600"/>
          </a:p>
        </p:txBody>
      </p:sp>
      <p:sp>
        <p:nvSpPr>
          <p:cNvPr id="1629670067"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76769570"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17644062" name="" hidden="0"/>
          <p:cNvSpPr/>
          <p:nvPr isPhoto="0" userDrawn="0"/>
        </p:nvSpPr>
        <p:spPr bwMode="auto">
          <a:xfrm>
            <a:off x="12322881" y="520376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89124039" name="" hidden="0"/>
          <p:cNvSpPr/>
          <p:nvPr isPhoto="0" userDrawn="0"/>
        </p:nvSpPr>
        <p:spPr bwMode="auto">
          <a:xfrm>
            <a:off x="11965693" y="483797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31819336" name="" hidden="0"/>
          <p:cNvSpPr/>
          <p:nvPr isPhoto="0" userDrawn="0"/>
        </p:nvSpPr>
        <p:spPr bwMode="auto">
          <a:xfrm>
            <a:off x="12584636" y="746055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38341059" name="" hidden="0"/>
          <p:cNvSpPr/>
          <p:nvPr isPhoto="0" userDrawn="0"/>
        </p:nvSpPr>
        <p:spPr bwMode="auto">
          <a:xfrm flipH="0" flipV="0">
            <a:off x="12016964" y="4608163"/>
            <a:ext cx="45720" cy="22980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51060853" name="" hidden="0"/>
          <p:cNvSpPr/>
          <p:nvPr isPhoto="0" userDrawn="0"/>
        </p:nvSpPr>
        <p:spPr bwMode="auto">
          <a:xfrm>
            <a:off x="13988610" y="502087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95762636" name="" hidden="0"/>
          <p:cNvSpPr/>
          <p:nvPr isPhoto="0" userDrawn="0"/>
        </p:nvSpPr>
        <p:spPr bwMode="auto">
          <a:xfrm>
            <a:off x="12457179" y="548546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59432111" name="" hidden="0"/>
          <p:cNvSpPr/>
          <p:nvPr isPhoto="0" userDrawn="0"/>
        </p:nvSpPr>
        <p:spPr bwMode="auto">
          <a:xfrm>
            <a:off x="12622555" y="530256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5332305" name="Заголовок 1" hidden="0"/>
          <p:cNvSpPr>
            <a:spLocks noGrp="1"/>
          </p:cNvSpPr>
          <p:nvPr isPhoto="0" userDrawn="0">
            <p:ph type="title" hasCustomPrompt="0"/>
          </p:nvPr>
        </p:nvSpPr>
        <p:spPr bwMode="auto"/>
        <p:txBody>
          <a:bodyPr/>
          <a:lstStyle/>
          <a:p>
            <a:pPr>
              <a:defRPr/>
            </a:pPr>
            <a:r>
              <a:rPr/>
              <a:t>卡常初步</a:t>
            </a:r>
            <a:endParaRPr/>
          </a:p>
        </p:txBody>
      </p:sp>
      <p:sp>
        <p:nvSpPr>
          <p:cNvPr id="1409544928" name="Объект 2" hidden="0"/>
          <p:cNvSpPr>
            <a:spLocks noGrp="1"/>
          </p:cNvSpPr>
          <p:nvPr isPhoto="0" userDrawn="0">
            <p:ph idx="1" hasCustomPrompt="0"/>
          </p:nvPr>
        </p:nvSpPr>
        <p:spPr bwMode="auto"/>
        <p:txBody>
          <a:bodyPr/>
          <a:lstStyle/>
          <a:p>
            <a:pPr>
              <a:defRPr/>
            </a:pPr>
            <a:r>
              <a:rPr>
                <a:solidFill>
                  <a:schemeClr val="tx1"/>
                </a:solidFill>
              </a:rPr>
              <a:t>自增运算符</a:t>
            </a:r>
            <a:endParaRPr>
              <a:solidFill>
                <a:schemeClr val="tx1"/>
              </a:solidFill>
            </a:endParaRPr>
          </a:p>
          <a:p>
            <a:pPr marL="0" indent="0">
              <a:buFont typeface="Arial"/>
              <a:buNone/>
              <a:defRPr/>
            </a:pPr>
            <a:r>
              <a:rPr/>
              <a:t>	自增运算符分为</a:t>
            </a:r>
            <a:r>
              <a:rPr>
                <a:solidFill>
                  <a:srgbClr val="FF0000"/>
                </a:solidFill>
              </a:rPr>
              <a:t>前置自增(++i)</a:t>
            </a:r>
            <a:r>
              <a:rPr/>
              <a:t>和</a:t>
            </a:r>
            <a:r>
              <a:rPr>
                <a:solidFill>
                  <a:srgbClr val="FF0000"/>
                </a:solidFill>
              </a:rPr>
              <a:t>后置自增(i++)</a:t>
            </a:r>
            <a:r>
              <a:rPr/>
              <a:t>。</a:t>
            </a:r>
            <a:endParaRPr/>
          </a:p>
          <a:p>
            <a:pPr marL="0" indent="0">
              <a:buFont typeface="Arial"/>
              <a:buNone/>
              <a:defRPr/>
            </a:pPr>
            <a:r>
              <a:rPr/>
              <a:t>	前置自增先加后赋值，后置自增先赋值后加。</a:t>
            </a:r>
            <a:endParaRPr/>
          </a:p>
          <a:p>
            <a:pPr marL="0" indent="0">
              <a:buFont typeface="Arial"/>
              <a:buNone/>
              <a:defRPr/>
            </a:pPr>
            <a:r>
              <a:rPr/>
              <a:t>	两个运算符大致实现：</a:t>
            </a:r>
            <a:endParaRPr/>
          </a:p>
          <a:p>
            <a:pPr marL="0" indent="0">
              <a:buFont typeface="Arial"/>
              <a:buNone/>
              <a:defRPr/>
            </a:pPr>
            <a:r>
              <a:rPr/>
              <a:t>	</a:t>
            </a:r>
            <a:endParaRPr/>
          </a:p>
        </p:txBody>
      </p:sp>
      <p:sp>
        <p:nvSpPr>
          <p:cNvPr id="336351020" name="" hidden="0"/>
          <p:cNvSpPr/>
          <p:nvPr isPhoto="0" userDrawn="0"/>
        </p:nvSpPr>
        <p:spPr bwMode="auto">
          <a:xfrm flipH="0" flipV="0">
            <a:off x="7447271" y="7155022"/>
            <a:ext cx="70363"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447050569" name="" hidden="0"/>
          <p:cNvPicPr>
            <a:picLocks noChangeAspect="1"/>
          </p:cNvPicPr>
          <p:nvPr isPhoto="0" userDrawn="0"/>
        </p:nvPicPr>
        <p:blipFill>
          <a:blip r:embed="rId2"/>
          <a:stretch/>
        </p:blipFill>
        <p:spPr bwMode="auto">
          <a:xfrm flipH="0" flipV="0">
            <a:off x="1573961" y="3863182"/>
            <a:ext cx="3666738" cy="1261994"/>
          </a:xfrm>
          <a:prstGeom prst="rect">
            <a:avLst/>
          </a:prstGeom>
        </p:spPr>
      </p:pic>
      <p:sp>
        <p:nvSpPr>
          <p:cNvPr id="234923028" name="" hidden="0"/>
          <p:cNvSpPr/>
          <p:nvPr isPhoto="0" userDrawn="0"/>
        </p:nvSpPr>
        <p:spPr bwMode="auto">
          <a:xfrm>
            <a:off x="-19332328" y="209482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501651647" name="" hidden="0"/>
          <p:cNvPicPr>
            <a:picLocks noChangeAspect="1"/>
          </p:cNvPicPr>
          <p:nvPr isPhoto="0" userDrawn="0"/>
        </p:nvPicPr>
        <p:blipFill>
          <a:blip r:embed="rId3"/>
          <a:stretch/>
        </p:blipFill>
        <p:spPr bwMode="auto">
          <a:xfrm flipH="0" flipV="0">
            <a:off x="6178080" y="3508568"/>
            <a:ext cx="3811029" cy="197122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02287036" name="Заголовок 1" hidden="0"/>
          <p:cNvSpPr>
            <a:spLocks noGrp="1"/>
          </p:cNvSpPr>
          <p:nvPr isPhoto="0" userDrawn="0">
            <p:ph type="title" hasCustomPrompt="0"/>
          </p:nvPr>
        </p:nvSpPr>
        <p:spPr bwMode="auto"/>
        <p:txBody>
          <a:bodyPr/>
          <a:lstStyle/>
          <a:p>
            <a:pPr>
              <a:defRPr/>
            </a:pPr>
            <a:r>
              <a:rPr/>
              <a:t>卡常初步</a:t>
            </a:r>
            <a:endParaRPr/>
          </a:p>
        </p:txBody>
      </p:sp>
      <p:sp>
        <p:nvSpPr>
          <p:cNvPr id="24109587" name="Объект 2" hidden="0"/>
          <p:cNvSpPr>
            <a:spLocks noGrp="1"/>
          </p:cNvSpPr>
          <p:nvPr isPhoto="0" userDrawn="0">
            <p:ph idx="1" hasCustomPrompt="0"/>
          </p:nvPr>
        </p:nvSpPr>
        <p:spPr bwMode="auto"/>
        <p:txBody>
          <a:bodyPr/>
          <a:lstStyle/>
          <a:p>
            <a:pPr>
              <a:defRPr/>
            </a:pPr>
            <a:r>
              <a:rPr>
                <a:solidFill>
                  <a:schemeClr val="tx1"/>
                </a:solidFill>
              </a:rPr>
              <a:t>自增运算符</a:t>
            </a:r>
            <a:endParaRPr>
              <a:solidFill>
                <a:schemeClr val="tx1"/>
              </a:solidFill>
            </a:endParaRPr>
          </a:p>
          <a:p>
            <a:pPr marL="0" indent="0">
              <a:buFont typeface="Arial"/>
              <a:buNone/>
              <a:defRPr/>
            </a:pPr>
            <a:r>
              <a:rPr/>
              <a:t>	</a:t>
            </a:r>
            <a:r>
              <a:rPr>
                <a:solidFill>
                  <a:srgbClr val="FF0000"/>
                </a:solidFill>
              </a:rPr>
              <a:t>结论</a:t>
            </a:r>
            <a:r>
              <a:rPr/>
              <a:t>：如果只进行单纯的自增操作，后置自增会开	temp引起时间冗余。</a:t>
            </a:r>
            <a:endParaRPr/>
          </a:p>
          <a:p>
            <a:pPr marL="0" indent="0">
              <a:buFont typeface="Arial"/>
              <a:buNone/>
              <a:defRPr/>
            </a:pPr>
            <a:r>
              <a:rPr/>
              <a:t>	</a:t>
            </a:r>
            <a:r>
              <a:rPr>
                <a:solidFill>
                  <a:schemeClr val="tx2"/>
                </a:solidFill>
              </a:rPr>
              <a:t>用途：</a:t>
            </a:r>
            <a:endParaRPr/>
          </a:p>
        </p:txBody>
      </p:sp>
      <p:sp>
        <p:nvSpPr>
          <p:cNvPr id="445999996"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40272786"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9868111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268681901" name="" hidden="0"/>
          <p:cNvPicPr>
            <a:picLocks noChangeAspect="1"/>
          </p:cNvPicPr>
          <p:nvPr isPhoto="0" userDrawn="0"/>
        </p:nvPicPr>
        <p:blipFill>
          <a:blip r:embed="rId2"/>
          <a:stretch/>
        </p:blipFill>
        <p:spPr bwMode="auto">
          <a:xfrm flipH="0" flipV="0">
            <a:off x="806447" y="3863182"/>
            <a:ext cx="5162111" cy="2541549"/>
          </a:xfrm>
          <a:prstGeom prst="rect">
            <a:avLst/>
          </a:prstGeom>
        </p:spPr>
      </p:pic>
      <p:sp>
        <p:nvSpPr>
          <p:cNvPr id="21053879"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467915298" name="" hidden="0"/>
          <p:cNvPicPr>
            <a:picLocks noChangeAspect="1"/>
          </p:cNvPicPr>
          <p:nvPr isPhoto="0" userDrawn="0"/>
        </p:nvPicPr>
        <p:blipFill>
          <a:blip r:embed="rId3"/>
          <a:stretch/>
        </p:blipFill>
        <p:spPr bwMode="auto">
          <a:xfrm flipH="0" flipV="0">
            <a:off x="6019799" y="3848175"/>
            <a:ext cx="5659799" cy="255655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21560490" name="Заголовок 1" hidden="0"/>
          <p:cNvSpPr>
            <a:spLocks noGrp="1"/>
          </p:cNvSpPr>
          <p:nvPr isPhoto="0" userDrawn="0">
            <p:ph type="title" hasCustomPrompt="0"/>
          </p:nvPr>
        </p:nvSpPr>
        <p:spPr bwMode="auto"/>
        <p:txBody>
          <a:bodyPr/>
          <a:lstStyle/>
          <a:p>
            <a:pPr>
              <a:defRPr/>
            </a:pPr>
            <a:r>
              <a:rPr/>
              <a:t>卡常初步</a:t>
            </a:r>
            <a:endParaRPr/>
          </a:p>
        </p:txBody>
      </p:sp>
      <p:sp>
        <p:nvSpPr>
          <p:cNvPr id="1683453590" name="Объект 2" hidden="0"/>
          <p:cNvSpPr>
            <a:spLocks noGrp="1"/>
          </p:cNvSpPr>
          <p:nvPr isPhoto="0" userDrawn="0">
            <p:ph idx="1" hasCustomPrompt="0"/>
          </p:nvPr>
        </p:nvSpPr>
        <p:spPr bwMode="auto"/>
        <p:txBody>
          <a:bodyPr/>
          <a:lstStyle/>
          <a:p>
            <a:pPr>
              <a:defRPr/>
            </a:pPr>
            <a:r>
              <a:rPr>
                <a:solidFill>
                  <a:schemeClr val="tx1"/>
                </a:solidFill>
              </a:rPr>
              <a:t>三目运算符</a:t>
            </a:r>
            <a:endParaRPr>
              <a:solidFill>
                <a:schemeClr val="tx1"/>
              </a:solidFill>
            </a:endParaRPr>
          </a:p>
          <a:p>
            <a:pPr marL="0" indent="0">
              <a:buFont typeface="Arial"/>
              <a:buNone/>
              <a:defRPr/>
            </a:pPr>
            <a:r>
              <a:rPr>
                <a:solidFill>
                  <a:schemeClr val="tx1"/>
                </a:solidFill>
              </a:rPr>
              <a:t>	</a:t>
            </a:r>
            <a:r>
              <a:rPr/>
              <a:t>格式：(条件)?值a:值b</a:t>
            </a:r>
            <a:endParaRPr/>
          </a:p>
          <a:p>
            <a:pPr marL="0" indent="0">
              <a:buFont typeface="Arial"/>
              <a:buNone/>
              <a:defRPr/>
            </a:pPr>
            <a:r>
              <a:rPr/>
              <a:t>	用途：</a:t>
            </a:r>
            <a:r>
              <a:rPr>
                <a:solidFill>
                  <a:srgbClr val="FF0000"/>
                </a:solidFill>
              </a:rPr>
              <a:t>设计本意是返回值而不是调用语句</a:t>
            </a:r>
            <a:r>
              <a:rPr/>
              <a:t>。</a:t>
            </a:r>
            <a:endParaRPr/>
          </a:p>
          <a:p>
            <a:pPr marL="0" indent="0">
              <a:buFont typeface="Arial"/>
              <a:buNone/>
              <a:defRPr/>
            </a:pPr>
            <a:r>
              <a:rPr/>
              <a:t>	误区：和if else不属于一类，复杂度无法比拟。</a:t>
            </a:r>
            <a:endParaRPr/>
          </a:p>
          <a:p>
            <a:pPr marL="0" indent="0">
              <a:buFont typeface="Arial"/>
              <a:buNone/>
              <a:defRPr/>
            </a:pPr>
            <a:r>
              <a:rPr/>
              <a:t>	使用问题：</a:t>
            </a:r>
            <a:endParaRPr/>
          </a:p>
          <a:p>
            <a:pPr marL="0" indent="0">
              <a:buFont typeface="Arial"/>
              <a:buNone/>
              <a:defRPr/>
            </a:pPr>
            <a:r>
              <a:rPr/>
              <a:t>		</a:t>
            </a:r>
            <a:endParaRPr/>
          </a:p>
        </p:txBody>
      </p:sp>
      <p:sp>
        <p:nvSpPr>
          <p:cNvPr id="1774970116"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091350425"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51380973"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66993796"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0382291"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2003328599" name="" hidden="0"/>
          <p:cNvPicPr>
            <a:picLocks noChangeAspect="1"/>
          </p:cNvPicPr>
          <p:nvPr isPhoto="0" userDrawn="0"/>
        </p:nvPicPr>
        <p:blipFill>
          <a:blip r:embed="rId2"/>
          <a:stretch/>
        </p:blipFill>
        <p:spPr bwMode="auto">
          <a:xfrm flipH="0" flipV="0">
            <a:off x="514350" y="4324349"/>
            <a:ext cx="4565465" cy="1689098"/>
          </a:xfrm>
          <a:prstGeom prst="rect">
            <a:avLst/>
          </a:prstGeom>
        </p:spPr>
      </p:pic>
      <p:sp>
        <p:nvSpPr>
          <p:cNvPr id="526573211"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354505547" name="" hidden="0"/>
          <p:cNvPicPr>
            <a:picLocks noChangeAspect="1"/>
          </p:cNvPicPr>
          <p:nvPr isPhoto="0" userDrawn="0"/>
        </p:nvPicPr>
        <p:blipFill>
          <a:blip r:embed="rId3"/>
          <a:stretch/>
        </p:blipFill>
        <p:spPr bwMode="auto">
          <a:xfrm flipH="0" flipV="0">
            <a:off x="5492309" y="4534507"/>
            <a:ext cx="5656305" cy="147894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839771963" name="Заголовок 1" hidden="0"/>
          <p:cNvSpPr>
            <a:spLocks noGrp="1"/>
          </p:cNvSpPr>
          <p:nvPr isPhoto="0" userDrawn="0">
            <p:ph type="title" hasCustomPrompt="0"/>
          </p:nvPr>
        </p:nvSpPr>
        <p:spPr bwMode="auto"/>
        <p:txBody>
          <a:bodyPr/>
          <a:lstStyle/>
          <a:p>
            <a:pPr>
              <a:defRPr/>
            </a:pPr>
            <a:r>
              <a:rPr/>
              <a:t>卡常初步</a:t>
            </a:r>
            <a:endParaRPr/>
          </a:p>
        </p:txBody>
      </p:sp>
      <p:sp>
        <p:nvSpPr>
          <p:cNvPr id="1722353825" name="Объект 2" hidden="0"/>
          <p:cNvSpPr>
            <a:spLocks noGrp="1"/>
          </p:cNvSpPr>
          <p:nvPr isPhoto="0" userDrawn="0">
            <p:ph idx="1" hasCustomPrompt="0"/>
          </p:nvPr>
        </p:nvSpPr>
        <p:spPr bwMode="auto"/>
        <p:txBody>
          <a:bodyPr/>
          <a:lstStyle/>
          <a:p>
            <a:pPr>
              <a:defRPr/>
            </a:pPr>
            <a:r>
              <a:rPr>
                <a:solidFill>
                  <a:schemeClr val="tx1"/>
                </a:solidFill>
              </a:rPr>
              <a:t>三目运算符</a:t>
            </a:r>
            <a:endParaRPr>
              <a:solidFill>
                <a:schemeClr val="tx1"/>
              </a:solidFill>
            </a:endParaRPr>
          </a:p>
          <a:p>
            <a:pPr marL="0" indent="0">
              <a:buFont typeface="Arial"/>
              <a:buNone/>
              <a:defRPr/>
            </a:pPr>
            <a:r>
              <a:rPr/>
              <a:t>	最关心的问题：</a:t>
            </a:r>
            <a:r>
              <a:rPr>
                <a:solidFill>
                  <a:schemeClr val="tx2"/>
                </a:solidFill>
              </a:rPr>
              <a:t>三目啥时候比if else快？啥时候慢？</a:t>
            </a:r>
            <a:endParaRPr>
              <a:solidFill>
                <a:schemeClr val="tx2"/>
              </a:solidFill>
            </a:endParaRPr>
          </a:p>
          <a:p>
            <a:pPr marL="0" indent="0">
              <a:buFont typeface="Arial"/>
              <a:buNone/>
              <a:defRPr/>
            </a:pPr>
            <a:r>
              <a:rPr>
                <a:solidFill>
                  <a:schemeClr val="tx2"/>
                </a:solidFill>
              </a:rPr>
              <a:t>	</a:t>
            </a:r>
            <a:r>
              <a:rPr>
                <a:solidFill>
                  <a:schemeClr val="tx1"/>
                </a:solidFill>
              </a:rPr>
              <a:t>三目运算符会在使用的时候开一个temp保存应该返回的	值，因此如果你根本不关心三目的返回值，而是直接当	成if else用，是比if else慢的！</a:t>
            </a:r>
            <a:endParaRPr>
              <a:solidFill>
                <a:schemeClr val="tx1"/>
              </a:solidFill>
            </a:endParaRPr>
          </a:p>
        </p:txBody>
      </p:sp>
      <p:sp>
        <p:nvSpPr>
          <p:cNvPr id="1943955234"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060619161"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953960207"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41484134"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13662615"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44987820"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68167641"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8962762" name="" hidden="0"/>
          <p:cNvPicPr>
            <a:picLocks noChangeAspect="1"/>
          </p:cNvPicPr>
          <p:nvPr isPhoto="0" userDrawn="0"/>
        </p:nvPicPr>
        <p:blipFill>
          <a:blip r:embed="rId2"/>
          <a:stretch/>
        </p:blipFill>
        <p:spPr bwMode="auto">
          <a:xfrm flipH="0" flipV="0">
            <a:off x="505675" y="4456621"/>
            <a:ext cx="5590342" cy="1175828"/>
          </a:xfrm>
          <a:prstGeom prst="rect">
            <a:avLst/>
          </a:prstGeom>
        </p:spPr>
      </p:pic>
      <p:sp>
        <p:nvSpPr>
          <p:cNvPr id="613363567"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43912743" name="" hidden="0"/>
          <p:cNvPicPr>
            <a:picLocks noChangeAspect="1"/>
          </p:cNvPicPr>
          <p:nvPr isPhoto="0" userDrawn="0"/>
        </p:nvPicPr>
        <p:blipFill>
          <a:blip r:embed="rId3"/>
          <a:stretch/>
        </p:blipFill>
        <p:spPr bwMode="auto">
          <a:xfrm flipH="0" flipV="0">
            <a:off x="6172200" y="4386534"/>
            <a:ext cx="5207482" cy="131586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06254656" name="Заголовок 1" hidden="0"/>
          <p:cNvSpPr>
            <a:spLocks noGrp="1"/>
          </p:cNvSpPr>
          <p:nvPr isPhoto="0" userDrawn="0">
            <p:ph type="title" hasCustomPrompt="0"/>
          </p:nvPr>
        </p:nvSpPr>
        <p:spPr bwMode="auto"/>
        <p:txBody>
          <a:bodyPr/>
          <a:lstStyle/>
          <a:p>
            <a:pPr>
              <a:defRPr/>
            </a:pPr>
            <a:r>
              <a:rPr/>
              <a:t>卡常初步</a:t>
            </a:r>
            <a:endParaRPr/>
          </a:p>
        </p:txBody>
      </p:sp>
      <p:sp>
        <p:nvSpPr>
          <p:cNvPr id="529244883" name="Объект 2" hidden="0"/>
          <p:cNvSpPr>
            <a:spLocks noGrp="1"/>
          </p:cNvSpPr>
          <p:nvPr isPhoto="0" userDrawn="0">
            <p:ph idx="1" hasCustomPrompt="0"/>
          </p:nvPr>
        </p:nvSpPr>
        <p:spPr bwMode="auto"/>
        <p:txBody>
          <a:bodyPr/>
          <a:lstStyle/>
          <a:p>
            <a:pPr>
              <a:defRPr/>
            </a:pPr>
            <a:r>
              <a:rPr>
                <a:solidFill>
                  <a:schemeClr val="tx1"/>
                </a:solidFill>
              </a:rPr>
              <a:t>高速乘+模</a:t>
            </a:r>
            <a:endParaRPr>
              <a:solidFill>
                <a:schemeClr val="tx1"/>
              </a:solidFill>
            </a:endParaRPr>
          </a:p>
          <a:p>
            <a:pPr marL="457200" lvl="1" indent="0">
              <a:buFont typeface="Arial"/>
              <a:buNone/>
              <a:defRPr/>
            </a:pPr>
            <a:r>
              <a:rPr>
                <a:solidFill>
                  <a:schemeClr val="tx1"/>
                </a:solidFill>
              </a:rPr>
              <a:t>	</a:t>
            </a:r>
            <a:r>
              <a:rPr/>
              <a:t>一部分基础运算十分烧时间，可以用手动操作的方法进行优化。特别是与模数相关的运算。</a:t>
            </a:r>
            <a:endParaRPr/>
          </a:p>
          <a:p>
            <a:pPr marL="0" indent="0">
              <a:buFont typeface="Arial"/>
              <a:buNone/>
              <a:defRPr/>
            </a:pPr>
            <a:r>
              <a:rPr/>
              <a:t>	</a:t>
            </a:r>
            <a:endParaRPr>
              <a:solidFill>
                <a:schemeClr val="tx2"/>
              </a:solidFill>
            </a:endParaRPr>
          </a:p>
        </p:txBody>
      </p:sp>
      <p:sp>
        <p:nvSpPr>
          <p:cNvPr id="284491536"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52410435"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91938875"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44424910"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46321846"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92176743"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15532552"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19554825"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15915332"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22475096"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752925608"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1541159145"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9991445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97407057" name="" hidden="0"/>
          <p:cNvSpPr/>
          <p:nvPr isPhoto="0" userDrawn="0"/>
        </p:nvSpPr>
        <p:spPr bwMode="auto">
          <a:xfrm flipH="0" flipV="0">
            <a:off x="8603213" y="7078978"/>
            <a:ext cx="332622" cy="47722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613236971" name="" hidden="0"/>
          <p:cNvPicPr>
            <a:picLocks noChangeAspect="1"/>
          </p:cNvPicPr>
          <p:nvPr isPhoto="0" userDrawn="0"/>
        </p:nvPicPr>
        <p:blipFill>
          <a:blip r:embed="rId3"/>
          <a:stretch/>
        </p:blipFill>
        <p:spPr bwMode="auto">
          <a:xfrm flipH="0" flipV="0">
            <a:off x="2634653" y="3103005"/>
            <a:ext cx="6922689" cy="340541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818203574" name="Заголовок 1" hidden="0"/>
          <p:cNvSpPr>
            <a:spLocks noGrp="1"/>
          </p:cNvSpPr>
          <p:nvPr isPhoto="0" userDrawn="0">
            <p:ph type="title" hasCustomPrompt="0"/>
          </p:nvPr>
        </p:nvSpPr>
        <p:spPr bwMode="auto"/>
        <p:txBody>
          <a:bodyPr/>
          <a:lstStyle/>
          <a:p>
            <a:pPr>
              <a:defRPr/>
            </a:pPr>
            <a:r>
              <a:rPr/>
              <a:t>卡常初步</a:t>
            </a:r>
            <a:endParaRPr/>
          </a:p>
        </p:txBody>
      </p:sp>
      <p:sp>
        <p:nvSpPr>
          <p:cNvPr id="799330590" name="Объект 2" hidden="0"/>
          <p:cNvSpPr>
            <a:spLocks noGrp="1"/>
          </p:cNvSpPr>
          <p:nvPr isPhoto="0" userDrawn="0">
            <p:ph idx="1" hasCustomPrompt="0"/>
          </p:nvPr>
        </p:nvSpPr>
        <p:spPr bwMode="auto"/>
        <p:txBody>
          <a:bodyPr/>
          <a:lstStyle/>
          <a:p>
            <a:pPr>
              <a:defRPr/>
            </a:pPr>
            <a:r>
              <a:rPr>
                <a:solidFill>
                  <a:schemeClr val="tx1"/>
                </a:solidFill>
              </a:rPr>
              <a:t>多调用值预处理</a:t>
            </a:r>
            <a:endParaRPr>
              <a:solidFill>
                <a:schemeClr val="tx1"/>
              </a:solidFill>
            </a:endParaRPr>
          </a:p>
          <a:p>
            <a:pPr marL="457200" lvl="1" indent="0">
              <a:buFont typeface="Arial"/>
              <a:buNone/>
              <a:defRPr/>
            </a:pPr>
            <a:r>
              <a:rPr>
                <a:solidFill>
                  <a:schemeClr val="tx1"/>
                </a:solidFill>
              </a:rPr>
              <a:t>	</a:t>
            </a:r>
            <a:r>
              <a:rPr/>
              <a:t>在一个耗费时间的操作可以经过一次单位时间的处理对多次调用进行优化，用以节省时间。</a:t>
            </a:r>
            <a:endParaRPr/>
          </a:p>
          <a:p>
            <a:pPr marL="0" indent="0">
              <a:buFont typeface="Arial"/>
              <a:buNone/>
              <a:defRPr/>
            </a:pPr>
            <a:r>
              <a:rPr/>
              <a:t>	</a:t>
            </a:r>
            <a:endParaRPr>
              <a:solidFill>
                <a:schemeClr val="tx2"/>
              </a:solidFill>
            </a:endParaRPr>
          </a:p>
        </p:txBody>
      </p:sp>
      <p:sp>
        <p:nvSpPr>
          <p:cNvPr id="2108916960" name="" hidden="0"/>
          <p:cNvSpPr/>
          <p:nvPr isPhoto="0" userDrawn="0"/>
        </p:nvSpPr>
        <p:spPr bwMode="auto">
          <a:xfrm flipH="0" flipV="0">
            <a:off x="7447270" y="7155020"/>
            <a:ext cx="70362" cy="5354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834489603"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2663031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46193678"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00598864" name="" hidden="0"/>
          <p:cNvSpPr/>
          <p:nvPr isPhoto="0" userDrawn="0"/>
        </p:nvSpPr>
        <p:spPr bwMode="auto">
          <a:xfrm flipH="0" flipV="0">
            <a:off x="6482908" y="7616188"/>
            <a:ext cx="62343" cy="12436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92084777" name="" hidden="0"/>
          <p:cNvSpPr/>
          <p:nvPr isPhoto="0" userDrawn="0"/>
        </p:nvSpPr>
        <p:spPr bwMode="auto">
          <a:xfrm flipH="0" flipV="0">
            <a:off x="11460870" y="7826346"/>
            <a:ext cx="65601" cy="13181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24333613"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34328454" name="" hidden="0"/>
          <p:cNvSpPr/>
          <p:nvPr isPhoto="0" userDrawn="0"/>
        </p:nvSpPr>
        <p:spPr bwMode="auto">
          <a:xfrm flipH="0" flipV="0">
            <a:off x="12140758" y="7678373"/>
            <a:ext cx="58525"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57432188" name="" hidden="0"/>
          <p:cNvSpPr/>
          <p:nvPr isPhoto="0" userDrawn="0"/>
        </p:nvSpPr>
        <p:spPr bwMode="auto">
          <a:xfrm flipH="0" flipV="0">
            <a:off x="5747224"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364454113" name="" hidden="0"/>
          <p:cNvPicPr>
            <a:picLocks noChangeAspect="1"/>
          </p:cNvPicPr>
          <p:nvPr isPhoto="0" userDrawn="0"/>
        </p:nvPicPr>
        <p:blipFill>
          <a:blip r:embed="rId2"/>
          <a:stretch/>
        </p:blipFill>
        <p:spPr bwMode="auto">
          <a:xfrm flipH="0" flipV="0">
            <a:off x="483514" y="3787138"/>
            <a:ext cx="3616632" cy="2099308"/>
          </a:xfrm>
          <a:prstGeom prst="rect">
            <a:avLst/>
          </a:prstGeom>
        </p:spPr>
      </p:pic>
      <p:sp>
        <p:nvSpPr>
          <p:cNvPr id="148831009" name="" hidden="0"/>
          <p:cNvSpPr/>
          <p:nvPr isPhoto="0" userDrawn="0"/>
        </p:nvSpPr>
        <p:spPr bwMode="auto">
          <a:xfrm flipH="0" flipV="0">
            <a:off x="5968558" y="-22907882"/>
            <a:ext cx="159688" cy="117943"/>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2134125038" name="" hidden="0"/>
          <p:cNvPicPr>
            <a:picLocks noChangeAspect="1"/>
          </p:cNvPicPr>
          <p:nvPr isPhoto="0" userDrawn="0"/>
        </p:nvPicPr>
        <p:blipFill>
          <a:blip r:embed="rId3"/>
          <a:stretch/>
        </p:blipFill>
        <p:spPr bwMode="auto">
          <a:xfrm flipH="0" flipV="0">
            <a:off x="0" y="-26199722"/>
            <a:ext cx="8817759" cy="5322227"/>
          </a:xfrm>
          <a:prstGeom prst="rect">
            <a:avLst/>
          </a:prstGeom>
        </p:spPr>
      </p:pic>
      <p:sp>
        <p:nvSpPr>
          <p:cNvPr id="1429005898"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695748992" name="" hidden="0"/>
          <p:cNvPicPr>
            <a:picLocks noChangeAspect="1"/>
          </p:cNvPicPr>
          <p:nvPr isPhoto="0" userDrawn="0"/>
        </p:nvPicPr>
        <p:blipFill>
          <a:blip r:embed="rId3"/>
          <a:stretch/>
        </p:blipFill>
        <p:spPr bwMode="auto">
          <a:xfrm flipH="0" flipV="0">
            <a:off x="4106421" y="3787138"/>
            <a:ext cx="3667926" cy="2213888"/>
          </a:xfrm>
          <a:prstGeom prst="rect">
            <a:avLst/>
          </a:prstGeom>
        </p:spPr>
      </p:pic>
      <p:sp>
        <p:nvSpPr>
          <p:cNvPr id="1476306942"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240626499" name="" hidden="0"/>
          <p:cNvPicPr>
            <a:picLocks noChangeAspect="1"/>
          </p:cNvPicPr>
          <p:nvPr isPhoto="0" userDrawn="0"/>
        </p:nvPicPr>
        <p:blipFill>
          <a:blip r:embed="rId4"/>
          <a:stretch/>
        </p:blipFill>
        <p:spPr bwMode="auto">
          <a:xfrm flipH="0" flipV="0">
            <a:off x="7924798" y="2946919"/>
            <a:ext cx="3743745" cy="305410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94755238" name="Заголовок 1" hidden="0"/>
          <p:cNvSpPr>
            <a:spLocks noGrp="1"/>
          </p:cNvSpPr>
          <p:nvPr isPhoto="0" userDrawn="0">
            <p:ph type="title" hasCustomPrompt="0"/>
          </p:nvPr>
        </p:nvSpPr>
        <p:spPr bwMode="auto"/>
        <p:txBody>
          <a:bodyPr/>
          <a:lstStyle/>
          <a:p>
            <a:pPr>
              <a:defRPr/>
            </a:pPr>
            <a:r>
              <a:rPr/>
              <a:t>卡常初步</a:t>
            </a:r>
            <a:endParaRPr/>
          </a:p>
        </p:txBody>
      </p:sp>
      <p:sp>
        <p:nvSpPr>
          <p:cNvPr id="751823464" name="Объект 2" hidden="0"/>
          <p:cNvSpPr>
            <a:spLocks noGrp="1"/>
          </p:cNvSpPr>
          <p:nvPr isPhoto="0" userDrawn="0">
            <p:ph idx="1" hasCustomPrompt="0"/>
          </p:nvPr>
        </p:nvSpPr>
        <p:spPr bwMode="auto"/>
        <p:txBody>
          <a:bodyPr/>
          <a:lstStyle/>
          <a:p>
            <a:pPr>
              <a:defRPr/>
            </a:pPr>
            <a:r>
              <a:rPr>
                <a:solidFill>
                  <a:schemeClr val="tx1"/>
                </a:solidFill>
              </a:rPr>
              <a:t>冗余条件</a:t>
            </a:r>
            <a:endParaRPr>
              <a:solidFill>
                <a:schemeClr val="tx1"/>
              </a:solidFill>
            </a:endParaRPr>
          </a:p>
          <a:p>
            <a:pPr marL="457200" lvl="1" indent="0">
              <a:buFont typeface="Arial"/>
              <a:buNone/>
              <a:defRPr/>
            </a:pPr>
            <a:r>
              <a:rPr>
                <a:solidFill>
                  <a:schemeClr val="tx1"/>
                </a:solidFill>
              </a:rPr>
              <a:t>	人脑子一抽就会写一些冗余条件，进行很多次没必要的判断。</a:t>
            </a:r>
            <a:endParaRPr>
              <a:solidFill>
                <a:schemeClr val="tx1"/>
              </a:solidFill>
            </a:endParaRPr>
          </a:p>
          <a:p>
            <a:pPr marL="457200" lvl="1" indent="0">
              <a:buFont typeface="Arial"/>
              <a:buNone/>
              <a:defRPr/>
            </a:pPr>
            <a:r>
              <a:rPr>
                <a:solidFill>
                  <a:schemeClr val="tx1"/>
                </a:solidFill>
              </a:rPr>
              <a:t>	这里分为两类：对立事件冗余判断、大于/小于等于号。</a:t>
            </a:r>
            <a:endParaRPr>
              <a:solidFill>
                <a:schemeClr val="tx1"/>
              </a:solidFill>
            </a:endParaRPr>
          </a:p>
        </p:txBody>
      </p:sp>
      <p:sp>
        <p:nvSpPr>
          <p:cNvPr id="988336380"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87080762"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967331552"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3103198"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34194640"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08503867"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44141132"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3287632"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848514589"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890547818"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13080408"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894377623"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709619997"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33777721"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67467176" name="" hidden="0"/>
          <p:cNvPicPr>
            <a:picLocks noChangeAspect="1"/>
          </p:cNvPicPr>
          <p:nvPr isPhoto="0" userDrawn="0"/>
        </p:nvPicPr>
        <p:blipFill>
          <a:blip r:embed="rId3"/>
          <a:stretch/>
        </p:blipFill>
        <p:spPr bwMode="auto">
          <a:xfrm flipH="0" flipV="0">
            <a:off x="609599" y="3326130"/>
            <a:ext cx="4375425" cy="3200400"/>
          </a:xfrm>
          <a:prstGeom prst="rect">
            <a:avLst/>
          </a:prstGeom>
        </p:spPr>
      </p:pic>
      <p:sp>
        <p:nvSpPr>
          <p:cNvPr id="1613697539"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342485968" name="" hidden="0"/>
          <p:cNvPicPr>
            <a:picLocks noChangeAspect="1"/>
          </p:cNvPicPr>
          <p:nvPr isPhoto="0" userDrawn="0"/>
        </p:nvPicPr>
        <p:blipFill>
          <a:blip r:embed="rId4"/>
          <a:stretch/>
        </p:blipFill>
        <p:spPr bwMode="auto">
          <a:xfrm flipH="0" flipV="0">
            <a:off x="5083785" y="3572720"/>
            <a:ext cx="6909156" cy="246612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ur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ONLYOFFICE/6.4.2.17</Application>
  <DocSecurity>0</DocSecurity>
  <PresentationFormat>Widescreen</PresentationFormat>
  <Paragraphs>0</Paragraphs>
  <Slides>22</Slides>
  <Notes>22</Notes>
  <HiddenSlides>0</HiddenSlides>
  <MMClips>2</MMClips>
  <ScaleCrop>0</ScaleCrop>
  <HeadingPairs>
    <vt:vector size="4" baseType="variant">
      <vt:variant>
        <vt:lpstr>Theme</vt:lpstr>
      </vt:variant>
      <vt:variant>
        <vt:i4>1</vt:i4>
      </vt:variant>
      <vt:variant>
        <vt:lpstr>Slide Titles</vt:lpstr>
      </vt:variant>
      <vt:variant>
        <vt:i4>22</vt:i4>
      </vt:variant>
    </vt:vector>
  </HeadingPairs>
  <TitlesOfParts>
    <vt:vector size="23"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9</cp:revision>
  <dcterms:created xsi:type="dcterms:W3CDTF">2012-12-03T06:56:55Z</dcterms:created>
  <dcterms:modified xsi:type="dcterms:W3CDTF">2021-12-19T14:58:57Z</dcterms:modified>
  <cp:category/>
  <cp:contentStatus/>
  <cp:version/>
</cp:coreProperties>
</file>